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2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Lst>
  <p:sldSz cx="9144000" cy="5143500" type="screen16x9"/>
  <p:notesSz cx="6858000" cy="9144000"/>
  <p:embeddedFontLst>
    <p:embeddedFont>
      <p:font typeface="Calibri" panose="020F0502020204030204" pitchFamily="34" charset="0"/>
      <p:regular r:id="rId22"/>
      <p:bold r:id="rId23"/>
      <p:italic r:id="rId24"/>
      <p:boldItalic r:id="rId25"/>
    </p:embeddedFont>
    <p:embeddedFont>
      <p:font typeface="Corbel" panose="020B0503020204020204" pitchFamily="34" charset="0"/>
      <p:regular r:id="rId26"/>
      <p:bold r:id="rId27"/>
      <p:italic r:id="rId28"/>
      <p:boldItalic r:id="rId29"/>
    </p:embeddedFont>
    <p:embeddedFont>
      <p:font typeface="Impact" panose="020B0806030902050204" pitchFamily="34" charset="0"/>
      <p:regular r:id="rId30"/>
    </p:embeddedFont>
    <p:embeddedFont>
      <p:font typeface="Merriweather" panose="00000500000000000000" pitchFamily="2" charset="0"/>
      <p:regular r:id="rId31"/>
      <p:bold r:id="rId32"/>
      <p:italic r:id="rId33"/>
      <p:boldItalic r:id="rId34"/>
    </p:embeddedFont>
    <p:embeddedFont>
      <p:font typeface="Montserrat" panose="00000500000000000000" pitchFamily="2" charset="0"/>
      <p:regular r:id="rId35"/>
      <p:bold r:id="rId36"/>
      <p:italic r:id="rId37"/>
      <p:boldItalic r:id="rId38"/>
    </p:embeddedFont>
    <p:embeddedFont>
      <p:font typeface="Roboto" panose="02000000000000000000" pitchFamily="2"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2D200454-40CA-4A62-9FC3-DE9A4176ACB9}">
      <p15:notes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3" roundtripDataSignature="AMtx7mh+umMY1RkvvUPvAW2itk53O4K3L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73ED46C-060C-4DE6-9C92-A81E9C54789A}">
  <a:tblStyle styleId="{573ED46C-060C-4DE6-9C92-A81E9C54789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6809" autoAdjust="0"/>
  </p:normalViewPr>
  <p:slideViewPr>
    <p:cSldViewPr snapToGrid="0">
      <p:cViewPr varScale="1">
        <p:scale>
          <a:sx n="84" d="100"/>
          <a:sy n="84" d="100"/>
        </p:scale>
        <p:origin x="2394" y="90"/>
      </p:cViewPr>
      <p:guideLst>
        <p:guide orient="horz" pos="1620"/>
        <p:guide pos="2880"/>
      </p:guideLst>
    </p:cSldViewPr>
  </p:slideViewPr>
  <p:notesTextViewPr>
    <p:cViewPr>
      <p:scale>
        <a:sx n="3" d="2"/>
        <a:sy n="3" d="2"/>
      </p:scale>
      <p:origin x="0" y="0"/>
    </p:cViewPr>
  </p:notesTextViewPr>
  <p:notesViewPr>
    <p:cSldViewPr snapToGrid="0">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customschemas.google.com/relationships/presentationmetadata" Target="meta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commons.wikimedia.org/w/index.php?title=User:Almicar&amp;action=edit&amp;redlink=1" TargetMode="External"/><Relationship Id="rId3" Type="http://schemas.openxmlformats.org/officeDocument/2006/relationships/hyperlink" Target="https://commons.wikimedia.org/wiki/User:Mariordo" TargetMode="External"/><Relationship Id="rId7" Type="http://schemas.openxmlformats.org/officeDocument/2006/relationships/hyperlink" Target="https://creativecommons.org/licenses/by-sa/3.0"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commons.wikimedia.org/wiki/User:Soerfm" TargetMode="External"/><Relationship Id="rId5" Type="http://schemas.openxmlformats.org/officeDocument/2006/relationships/hyperlink" Target="https://commons.wikimedia.org/wiki/File:TWELFTH_STATION_Jesus_dies_on_the_Cross.jpg" TargetMode="External"/><Relationship Id="rId10" Type="http://schemas.openxmlformats.org/officeDocument/2006/relationships/hyperlink" Target="https://youtu.be/vpOV2kYPGbs" TargetMode="External"/><Relationship Id="rId4" Type="http://schemas.openxmlformats.org/officeDocument/2006/relationships/hyperlink" Target="https://creativecommons.org/licenses/by-sa/4.0" TargetMode="External"/><Relationship Id="rId9" Type="http://schemas.openxmlformats.org/officeDocument/2006/relationships/hyperlink" Target="https://commons.wikimedia.org"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mmons.wikimedia.org/wiki/User:Mariordo"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youtu.be/OOLZDaTgIaM" TargetMode="External"/><Relationship Id="rId5" Type="http://schemas.openxmlformats.org/officeDocument/2006/relationships/hyperlink" Target="https://commons.wikimedia.org/w/index.php?title=User:Almicar&amp;action=edit&amp;redlink=1" TargetMode="External"/><Relationship Id="rId4" Type="http://schemas.openxmlformats.org/officeDocument/2006/relationships/hyperlink" Target="https://creativecommons.org/licenses/by-sa/4.0"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youtu.be/NQfiwW52tmI"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ommons.wikimedia.org/wiki/User:4researchvita"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youtu.be/8jxwGIXfoOo" TargetMode="External"/><Relationship Id="rId4" Type="http://schemas.openxmlformats.org/officeDocument/2006/relationships/hyperlink" Target="https://creativecommons.org/licenses/by-sa/3.0"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vascoplanet.com/"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youtu.be/raSkrYIn9m4"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ommons.wikimedia.org/w/index.php?title=User:Sa.balamurugan&amp;action=edit&amp;redlink=1"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www.therealpresence.org/eucharst/tes/a7.html" TargetMode="External"/><Relationship Id="rId4" Type="http://schemas.openxmlformats.org/officeDocument/2006/relationships/hyperlink" Target="https://creativecommons.org/licenses/by-sa/3.0"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ommons.wikimedia.org/wiki/User:Dirk_Beyer"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www.ewtn.com/catholicism/library/eucharist-source-and-summit-of-christian-spirituality-10380" TargetMode="External"/><Relationship Id="rId4" Type="http://schemas.openxmlformats.org/officeDocument/2006/relationships/hyperlink" Target="http://creativecommons.org/licenses/by-sa/3.0/"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mmons.wikimedia.org/wiki/File:Gospel_of_Luke_Chapter_5-4_(Bible_Illustrations_by_Sweet_Media).jpg" TargetMode="External"/><Relationship Id="rId7" Type="http://schemas.openxmlformats.org/officeDocument/2006/relationships/hyperlink" Target="https://www.wordonfire.org/articles/the-eucharist-as-thanksgiving/"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creativecommons.org/licenses/by-sa/3.0" TargetMode="External"/><Relationship Id="rId5" Type="http://schemas.openxmlformats.org/officeDocument/2006/relationships/hyperlink" Target="https://www.wikidata.org/wiki/Q93125137" TargetMode="External"/><Relationship Id="rId4" Type="http://schemas.openxmlformats.org/officeDocument/2006/relationships/hyperlink" Target="https://en.wikipedia.org/wiki/Gospel_of_Mark"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youtu.be/ksy0VKUS9oQ"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mmons.wikimedia.org/wiki/User:Nheyob"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creativecommons.org/licenses/by-sa/4.0"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youtu.be/93lauv161k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ommons.wikimedia.org/wiki/User:Uriel1022"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youtu.be/gLmta376WlQ" TargetMode="External"/><Relationship Id="rId4" Type="http://schemas.openxmlformats.org/officeDocument/2006/relationships/hyperlink" Target="https://creativecommons.org/licenses/by-sa/4.0"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creativecommons.org/publicdomain/zero/1.0/deed.en"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catholic365.com/article/30208/discovering-the-eucharist-in-10-old-testament-stories.html" TargetMode="External"/><Relationship Id="rId4" Type="http://schemas.openxmlformats.org/officeDocument/2006/relationships/hyperlink" Target="http://wikicommons.org"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creativecommons.org/publicdomain/zero/1.0/deed.en"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catholic365.com/article/30287/the-eucharist-hidden-throughout-the-new-testament.html" TargetMode="External"/><Relationship Id="rId4" Type="http://schemas.openxmlformats.org/officeDocument/2006/relationships/hyperlink" Target="http://wikicommons.or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Clr>
                <a:schemeClr val="dk1"/>
              </a:buClr>
              <a:buSzPts val="1100"/>
              <a:buFont typeface="Arial"/>
              <a:buNone/>
            </a:pPr>
            <a:r>
              <a:rPr lang="en-US" b="1" dirty="0">
                <a:solidFill>
                  <a:schemeClr val="dk1"/>
                </a:solidFill>
              </a:rPr>
              <a:t>Suggestions for taking notes on the slides</a:t>
            </a:r>
            <a:r>
              <a:rPr lang="en-US" dirty="0">
                <a:solidFill>
                  <a:schemeClr val="dk1"/>
                </a:solidFill>
              </a:rPr>
              <a:t>: </a:t>
            </a:r>
          </a:p>
          <a:p>
            <a:pPr marL="184150" indent="-171450">
              <a:lnSpc>
                <a:spcPct val="115000"/>
              </a:lnSpc>
              <a:buClr>
                <a:schemeClr val="dk1"/>
              </a:buClr>
            </a:pPr>
            <a:r>
              <a:rPr lang="en-US" i="1" dirty="0">
                <a:solidFill>
                  <a:schemeClr val="dk1"/>
                </a:solidFill>
              </a:rPr>
              <a:t>Require students to use a three ring binder (1/2-1 inches) full of loose leaf paper (college or wide ruled).</a:t>
            </a:r>
          </a:p>
          <a:p>
            <a:pPr marL="184150" indent="-171450">
              <a:lnSpc>
                <a:spcPct val="115000"/>
              </a:lnSpc>
              <a:buClr>
                <a:schemeClr val="dk1"/>
              </a:buClr>
            </a:pPr>
            <a:r>
              <a:rPr lang="en-US" i="1" dirty="0">
                <a:solidFill>
                  <a:schemeClr val="dk1"/>
                </a:solidFill>
              </a:rPr>
              <a:t>Notes must be taken in pen only and hand written.</a:t>
            </a:r>
          </a:p>
          <a:p>
            <a:pPr marL="184150" indent="-171450">
              <a:lnSpc>
                <a:spcPct val="115000"/>
              </a:lnSpc>
              <a:buClr>
                <a:schemeClr val="dk1"/>
              </a:buClr>
            </a:pPr>
            <a:r>
              <a:rPr lang="en-US" i="1" dirty="0">
                <a:solidFill>
                  <a:schemeClr val="dk1"/>
                </a:solidFill>
              </a:rPr>
              <a:t>Notebooks should contain information and notes for religion class only. </a:t>
            </a:r>
          </a:p>
          <a:p>
            <a:pPr marL="184150" indent="-171450">
              <a:lnSpc>
                <a:spcPct val="115000"/>
              </a:lnSpc>
              <a:buClr>
                <a:schemeClr val="dk1"/>
              </a:buClr>
            </a:pPr>
            <a:r>
              <a:rPr lang="en-US" i="1" dirty="0">
                <a:solidFill>
                  <a:schemeClr val="dk1"/>
                </a:solidFill>
              </a:rPr>
              <a:t>Notebooks must have a table of contents with topic of notes, dates and page numbers.</a:t>
            </a:r>
          </a:p>
          <a:p>
            <a:pPr marL="184150" indent="-171450">
              <a:lnSpc>
                <a:spcPct val="115000"/>
              </a:lnSpc>
              <a:buClr>
                <a:schemeClr val="dk1"/>
              </a:buClr>
            </a:pPr>
            <a:r>
              <a:rPr lang="en-US" i="1" dirty="0">
                <a:solidFill>
                  <a:schemeClr val="dk1"/>
                </a:solidFill>
              </a:rPr>
              <a:t>All notes must have a topic and page number. </a:t>
            </a:r>
          </a:p>
          <a:p>
            <a:pPr marL="184150" indent="-171450">
              <a:lnSpc>
                <a:spcPct val="115000"/>
              </a:lnSpc>
              <a:buClr>
                <a:schemeClr val="dk1"/>
              </a:buClr>
            </a:pPr>
            <a:r>
              <a:rPr lang="en-US" i="1" dirty="0">
                <a:solidFill>
                  <a:schemeClr val="dk1"/>
                </a:solidFill>
              </a:rPr>
              <a:t>Students will be required to copy each slide unless the teacher directs students to skip certain slides or parts of slides. Notebooks will be graded based on neatness, completeness and organization. </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100"/>
              <a:buNone/>
            </a:pPr>
            <a:r>
              <a:rPr lang="en" b="1" dirty="0">
                <a:solidFill>
                  <a:schemeClr val="dk1"/>
                </a:solidFill>
              </a:rPr>
              <a:t>Photo Credit</a:t>
            </a:r>
            <a:r>
              <a:rPr lang="en" dirty="0">
                <a:solidFill>
                  <a:schemeClr val="dk1"/>
                </a:solidFill>
              </a:rPr>
              <a:t>:</a:t>
            </a:r>
            <a:r>
              <a:rPr lang="en" dirty="0"/>
              <a:t> </a:t>
            </a:r>
            <a:r>
              <a:rPr lang="en" u="none" dirty="0">
                <a:solidFill>
                  <a:schemeClr val="tx1"/>
                </a:solidFill>
              </a:rPr>
              <a:t>The Last Supper by Leonardo Da Vinci, Santa Maria delle Grazie. Milan, Italy. </a:t>
            </a:r>
            <a:r>
              <a:rPr lang="en" u="none" dirty="0">
                <a:solidFill>
                  <a:schemeClr val="tx1"/>
                </a:solidFill>
                <a:uFill>
                  <a:noFill/>
                </a:uFill>
                <a:hlinkClick r:id="rId3">
                  <a:extLst>
                    <a:ext uri="{A12FA001-AC4F-418D-AE19-62706E023703}">
                      <ahyp:hlinkClr xmlns:ahyp="http://schemas.microsoft.com/office/drawing/2018/hyperlinkcolor" val="tx"/>
                    </a:ext>
                  </a:extLst>
                </a:hlinkClick>
              </a:rPr>
              <a:t>Mariordo</a:t>
            </a:r>
            <a:r>
              <a:rPr lang="en" u="none" dirty="0">
                <a:solidFill>
                  <a:schemeClr val="tx1"/>
                </a:solidFill>
              </a:rPr>
              <a:t>. </a:t>
            </a:r>
            <a:r>
              <a:rPr lang="en" u="none" dirty="0">
                <a:solidFill>
                  <a:schemeClr val="tx1"/>
                </a:solidFill>
                <a:uFill>
                  <a:noFill/>
                </a:uFill>
                <a:hlinkClick r:id="rId4">
                  <a:extLst>
                    <a:ext uri="{A12FA001-AC4F-418D-AE19-62706E023703}">
                      <ahyp:hlinkClr xmlns:ahyp="http://schemas.microsoft.com/office/drawing/2018/hyperlinkcolor" val="tx"/>
                    </a:ext>
                  </a:extLst>
                </a:hlinkClick>
              </a:rPr>
              <a:t>Creative Commons Attribution-Share Alike 4.0</a:t>
            </a:r>
            <a:r>
              <a:rPr lang="en" u="none" dirty="0">
                <a:solidFill>
                  <a:schemeClr val="tx1"/>
                </a:solidFill>
              </a:rPr>
              <a:t>. </a:t>
            </a:r>
            <a:r>
              <a:rPr lang="en-US" u="none" dirty="0">
                <a:solidFill>
                  <a:schemeClr val="tx1"/>
                </a:solidFill>
              </a:rPr>
              <a:t>https://commons.wikimedia.org/wiki/File:Da_Vinci_Last_Supper_Milan_04_2024_7011.jpg </a:t>
            </a:r>
            <a:r>
              <a:rPr lang="en" u="none" dirty="0">
                <a:solidFill>
                  <a:schemeClr val="tx1"/>
                </a:solidFill>
              </a:rPr>
              <a:t>Derived from </a:t>
            </a:r>
            <a:r>
              <a:rPr lang="en" u="none" dirty="0">
                <a:solidFill>
                  <a:schemeClr val="tx1"/>
                </a:solidFill>
                <a:uFill>
                  <a:noFill/>
                </a:uFill>
                <a:hlinkClick r:id="rId5">
                  <a:extLst>
                    <a:ext uri="{A12FA001-AC4F-418D-AE19-62706E023703}">
                      <ahyp:hlinkClr xmlns:ahyp="http://schemas.microsoft.com/office/drawing/2018/hyperlinkcolor" val="tx"/>
                    </a:ext>
                  </a:extLst>
                </a:hlinkClick>
              </a:rPr>
              <a:t>File:TWELFTH STATION Jesus dies on the Cross.jpg</a:t>
            </a:r>
            <a:r>
              <a:rPr lang="en" u="none" dirty="0">
                <a:solidFill>
                  <a:schemeClr val="tx1"/>
                </a:solidFill>
              </a:rPr>
              <a:t>. </a:t>
            </a:r>
            <a:r>
              <a:rPr lang="en-US" u="none" dirty="0">
                <a:solidFill>
                  <a:schemeClr val="tx1"/>
                </a:solidFill>
              </a:rPr>
              <a:t>https://commons.wikimedia.org/wiki/File:TWELFTH_STATION_Jesus_dies_on_the_Cross.jpg </a:t>
            </a:r>
            <a:r>
              <a:rPr lang="en" u="none" dirty="0">
                <a:solidFill>
                  <a:schemeClr val="tx1"/>
                </a:solidFill>
                <a:uFill>
                  <a:noFill/>
                </a:uFill>
                <a:hlinkClick r:id="rId6">
                  <a:extLst>
                    <a:ext uri="{A12FA001-AC4F-418D-AE19-62706E023703}">
                      <ahyp:hlinkClr xmlns:ahyp="http://schemas.microsoft.com/office/drawing/2018/hyperlinkcolor" val="tx"/>
                    </a:ext>
                  </a:extLst>
                </a:hlinkClick>
              </a:rPr>
              <a:t>Soerfm</a:t>
            </a:r>
            <a:r>
              <a:rPr lang="en" u="none" dirty="0">
                <a:solidFill>
                  <a:schemeClr val="tx1"/>
                </a:solidFill>
                <a:uFill>
                  <a:noFill/>
                </a:uFill>
              </a:rPr>
              <a:t>. </a:t>
            </a:r>
            <a:r>
              <a:rPr lang="en" u="none" dirty="0">
                <a:solidFill>
                  <a:srgbClr val="2200CC"/>
                </a:solidFill>
                <a:uFill>
                  <a:noFill/>
                </a:uFill>
                <a:hlinkClick r:id="rId7">
                  <a:extLst>
                    <a:ext uri="{A12FA001-AC4F-418D-AE19-62706E023703}">
                      <ahyp:hlinkClr xmlns:ahyp="http://schemas.microsoft.com/office/drawing/2018/hyperlinkcolor" val="tx"/>
                    </a:ext>
                  </a:extLst>
                </a:hlinkClick>
              </a:rPr>
              <a:t>Creative </a:t>
            </a:r>
            <a:r>
              <a:rPr lang="en" u="none" dirty="0">
                <a:solidFill>
                  <a:schemeClr val="tx1"/>
                </a:solidFill>
                <a:uFill>
                  <a:noFill/>
                </a:uFill>
                <a:hlinkClick r:id="rId7">
                  <a:extLst>
                    <a:ext uri="{A12FA001-AC4F-418D-AE19-62706E023703}">
                      <ahyp:hlinkClr xmlns:ahyp="http://schemas.microsoft.com/office/drawing/2018/hyperlinkcolor" val="tx"/>
                    </a:ext>
                  </a:extLst>
                </a:hlinkClick>
              </a:rPr>
              <a:t>Commons Attribution-Share Alike 3.0</a:t>
            </a:r>
            <a:r>
              <a:rPr lang="en" u="none" dirty="0">
                <a:solidFill>
                  <a:schemeClr val="tx1"/>
                </a:solidFill>
              </a:rPr>
              <a:t>. José Luiz. </a:t>
            </a:r>
            <a:r>
              <a:rPr lang="en" sz="1050" u="none" dirty="0">
                <a:solidFill>
                  <a:schemeClr val="tx1"/>
                </a:solidFill>
                <a:highlight>
                  <a:srgbClr val="F8F9FA"/>
                </a:highlight>
              </a:rPr>
              <a:t>Seminario mayor de Asidonia-Jerez 2005 </a:t>
            </a:r>
            <a:r>
              <a:rPr lang="en" u="none" dirty="0">
                <a:solidFill>
                  <a:schemeClr val="tx1"/>
                </a:solidFill>
                <a:uFill>
                  <a:noFill/>
                </a:uFill>
                <a:hlinkClick r:id="rId8">
                  <a:extLst>
                    <a:ext uri="{A12FA001-AC4F-418D-AE19-62706E023703}">
                      <ahyp:hlinkClr xmlns:ahyp="http://schemas.microsoft.com/office/drawing/2018/hyperlinkcolor" val="tx"/>
                    </a:ext>
                  </a:extLst>
                </a:hlinkClick>
              </a:rPr>
              <a:t>Almicar</a:t>
            </a:r>
            <a:r>
              <a:rPr lang="en" u="none" dirty="0">
                <a:solidFill>
                  <a:schemeClr val="tx1"/>
                </a:solidFill>
              </a:rPr>
              <a:t>. Public domain. </a:t>
            </a:r>
            <a:r>
              <a:rPr lang="en" u="none" dirty="0">
                <a:solidFill>
                  <a:schemeClr val="tx1"/>
                </a:solidFill>
                <a:uFill>
                  <a:noFill/>
                </a:uFill>
                <a:hlinkClick r:id="rId9">
                  <a:extLst>
                    <a:ext uri="{A12FA001-AC4F-418D-AE19-62706E023703}">
                      <ahyp:hlinkClr xmlns:ahyp="http://schemas.microsoft.com/office/drawing/2018/hyperlinkcolor" val="tx"/>
                    </a:ext>
                  </a:extLst>
                </a:hlinkClick>
              </a:rPr>
              <a:t>https://commons.wikimedia.org</a:t>
            </a:r>
            <a:r>
              <a:rPr lang="en" u="none" dirty="0">
                <a:solidFill>
                  <a:schemeClr val="tx1"/>
                </a:solidFill>
              </a:rPr>
              <a:t>. </a:t>
            </a:r>
          </a:p>
          <a:p>
            <a:pPr marL="0" lvl="0" indent="0" algn="l" rtl="0">
              <a:lnSpc>
                <a:spcPct val="100000"/>
              </a:lnSpc>
              <a:spcBef>
                <a:spcPts val="0"/>
              </a:spcBef>
              <a:spcAft>
                <a:spcPts val="0"/>
              </a:spcAft>
              <a:buSzPts val="1100"/>
              <a:buNone/>
            </a:pPr>
            <a:endParaRPr lang="en" u="none" dirty="0">
              <a:solidFill>
                <a:schemeClr val="tx1"/>
              </a:solidFill>
            </a:endParaRPr>
          </a:p>
          <a:p>
            <a:pPr marL="0" lvl="0" indent="0" algn="l" rtl="0">
              <a:lnSpc>
                <a:spcPct val="100000"/>
              </a:lnSpc>
              <a:spcBef>
                <a:spcPts val="0"/>
              </a:spcBef>
              <a:spcAft>
                <a:spcPts val="0"/>
              </a:spcAft>
              <a:buSzPts val="1100"/>
              <a:buNone/>
            </a:pPr>
            <a:r>
              <a:rPr lang="en" u="none" dirty="0">
                <a:solidFill>
                  <a:schemeClr val="tx1"/>
                </a:solidFill>
              </a:rPr>
              <a:t>Licenses: </a:t>
            </a:r>
            <a:r>
              <a:rPr lang="en-US" u="none" dirty="0">
                <a:solidFill>
                  <a:schemeClr val="tx1"/>
                </a:solidFill>
              </a:rPr>
              <a:t>https://creativecommons.org/licenses/by-sa/4.0/deed.en, https://creativecommons.org/licenses/by-sa/3.0/deed.en.</a:t>
            </a:r>
            <a:endParaRPr u="none" dirty="0">
              <a:solidFill>
                <a:schemeClr val="tx1"/>
              </a:solidFill>
            </a:endParaRPr>
          </a:p>
          <a:p>
            <a:pPr marL="0" lvl="0" indent="0" algn="l" rtl="0">
              <a:lnSpc>
                <a:spcPct val="100000"/>
              </a:lnSpc>
              <a:spcBef>
                <a:spcPts val="0"/>
              </a:spcBef>
              <a:spcAft>
                <a:spcPts val="0"/>
              </a:spcAft>
              <a:buSzPts val="1100"/>
              <a:buNone/>
            </a:pPr>
            <a:endParaRPr u="none" dirty="0">
              <a:solidFill>
                <a:schemeClr val="tx1"/>
              </a:solidFill>
            </a:endParaRPr>
          </a:p>
          <a:p>
            <a:pPr marL="0" lvl="0" indent="0" algn="l" rtl="0">
              <a:lnSpc>
                <a:spcPct val="100000"/>
              </a:lnSpc>
              <a:spcBef>
                <a:spcPts val="0"/>
              </a:spcBef>
              <a:spcAft>
                <a:spcPts val="0"/>
              </a:spcAft>
              <a:buSzPts val="1100"/>
              <a:buNone/>
            </a:pPr>
            <a:r>
              <a:rPr lang="en" b="1" dirty="0">
                <a:solidFill>
                  <a:schemeClr val="dk1"/>
                </a:solidFill>
              </a:rPr>
              <a:t>Directions: </a:t>
            </a:r>
            <a:r>
              <a:rPr lang="en" dirty="0">
                <a:solidFill>
                  <a:schemeClr val="dk1"/>
                </a:solidFill>
              </a:rPr>
              <a:t>Have students copy down the information from the slide in their notes</a:t>
            </a:r>
            <a:r>
              <a:rPr lang="en" dirty="0"/>
              <a:t>.</a:t>
            </a:r>
            <a:endParaRPr dirty="0"/>
          </a:p>
          <a:p>
            <a:pPr marL="0" lvl="0" indent="0" algn="l" rtl="0">
              <a:spcBef>
                <a:spcPts val="0"/>
              </a:spcBef>
              <a:spcAft>
                <a:spcPts val="0"/>
              </a:spcAft>
              <a:buSzPts val="1100"/>
              <a:buNone/>
            </a:pPr>
            <a:endParaRPr dirty="0"/>
          </a:p>
          <a:p>
            <a:pPr marL="0" lvl="0" indent="0" algn="l" rtl="0">
              <a:spcBef>
                <a:spcPts val="0"/>
              </a:spcBef>
              <a:spcAft>
                <a:spcPts val="0"/>
              </a:spcAft>
              <a:buSzPts val="1100"/>
              <a:buNone/>
            </a:pPr>
            <a:r>
              <a:rPr lang="en" b="1" dirty="0"/>
              <a:t>Teaching Point</a:t>
            </a:r>
            <a:r>
              <a:rPr lang="en" dirty="0"/>
              <a:t>:</a:t>
            </a:r>
          </a:p>
          <a:p>
            <a:pPr marL="0" lvl="0" indent="0" algn="l" rtl="0">
              <a:spcBef>
                <a:spcPts val="0"/>
              </a:spcBef>
              <a:spcAft>
                <a:spcPts val="0"/>
              </a:spcAft>
              <a:buSzPts val="1100"/>
              <a:buNone/>
            </a:pPr>
            <a:endParaRPr lang="en" dirty="0"/>
          </a:p>
          <a:p>
            <a:pPr marL="171450" indent="-171450"/>
            <a:r>
              <a:rPr lang="en" dirty="0"/>
              <a:t>The Eucharist is really the sacrament of the sacrifice of Christ. There is only one sacrifice—that of Christ. For this reason, the </a:t>
            </a:r>
            <a:r>
              <a:rPr lang="en" i="1" dirty="0"/>
              <a:t>Catechism of the Catholic Church </a:t>
            </a:r>
            <a:r>
              <a:rPr lang="en" dirty="0"/>
              <a:t>teaches that “the sacrifice of Christ and the sacrifice of the Eucharist are </a:t>
            </a:r>
            <a:r>
              <a:rPr lang="en" i="1" dirty="0"/>
              <a:t>one single sacrifice</a:t>
            </a:r>
            <a:r>
              <a:rPr lang="en" dirty="0"/>
              <a:t>” (</a:t>
            </a:r>
            <a:r>
              <a:rPr lang="en" i="1" dirty="0"/>
              <a:t>CCC,</a:t>
            </a:r>
            <a:r>
              <a:rPr lang="en" i="0" dirty="0"/>
              <a:t> 1367). The</a:t>
            </a:r>
            <a:r>
              <a:rPr lang="en" dirty="0"/>
              <a:t> Eucharist “re-presents” and perpetuates “the sacrifice of the cross throughout the ages until [Christ] should come again.” At every Mass, then, we are joined to Christ himself, who is present, offering his Body and Blood to God for our salvation. The Eucharist doesn’t just recall or memorialize the sacrifice of Christ; rather, </a:t>
            </a:r>
            <a:r>
              <a:rPr lang="en" i="1" dirty="0"/>
              <a:t>it makes his sacrifice present</a:t>
            </a:r>
            <a:r>
              <a:rPr lang="en" dirty="0"/>
              <a:t>.</a:t>
            </a:r>
            <a:endParaRPr dirty="0"/>
          </a:p>
          <a:p>
            <a:pPr marL="0" lvl="0" indent="0" algn="l" rtl="0">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SzPts val="1100"/>
              <a:buNone/>
            </a:pPr>
            <a:r>
              <a:rPr lang="en" b="1" dirty="0"/>
              <a:t>Online Resource:</a:t>
            </a:r>
            <a:r>
              <a:rPr lang="en" dirty="0"/>
              <a:t> Have students view video </a:t>
            </a:r>
            <a:r>
              <a:rPr lang="en-US" i="1" dirty="0"/>
              <a:t>Why Does Jesus Need Priests to Offer His Body Repeatedly?</a:t>
            </a:r>
            <a:r>
              <a:rPr lang="en-US" sz="2300" b="1" i="1" dirty="0">
                <a:solidFill>
                  <a:srgbClr val="FFFFFF"/>
                </a:solidFill>
                <a:highlight>
                  <a:srgbClr val="FFFFFF"/>
                </a:highlight>
                <a:latin typeface="Montserrat"/>
                <a:sym typeface="Montserrat"/>
              </a:rPr>
              <a:t> </a:t>
            </a:r>
            <a:r>
              <a:rPr lang="en" dirty="0"/>
              <a:t>URL here: </a:t>
            </a:r>
            <a:r>
              <a:rPr lang="en" u="sng" dirty="0">
                <a:solidFill>
                  <a:schemeClr val="hlink"/>
                </a:solidFill>
                <a:hlinkClick r:id="rId10"/>
              </a:rPr>
              <a:t>https://youtu.be/vpOV2kYPGbs</a:t>
            </a:r>
            <a:r>
              <a:rPr lang="en" dirty="0"/>
              <a:t> </a:t>
            </a:r>
            <a:endParaRPr dirty="0"/>
          </a:p>
          <a:p>
            <a:pPr marL="0" lvl="0" indent="0" algn="l" rtl="0">
              <a:lnSpc>
                <a:spcPct val="100000"/>
              </a:lnSpc>
              <a:spcBef>
                <a:spcPts val="0"/>
              </a:spcBef>
              <a:spcAft>
                <a:spcPts val="0"/>
              </a:spcAft>
              <a:buSzPts val="1100"/>
              <a:buNone/>
            </a:pPr>
            <a:endParaRPr dirty="0"/>
          </a:p>
          <a:p>
            <a:pPr marL="0" lvl="0" indent="0" algn="l" rtl="0">
              <a:spcBef>
                <a:spcPts val="0"/>
              </a:spcBef>
              <a:spcAft>
                <a:spcPts val="0"/>
              </a:spcAft>
              <a:buClr>
                <a:schemeClr val="dk1"/>
              </a:buClr>
              <a:buSzPts val="1100"/>
              <a:buFont typeface="Arial"/>
              <a:buNone/>
            </a:pPr>
            <a:r>
              <a:rPr lang="en" b="1" dirty="0">
                <a:solidFill>
                  <a:schemeClr val="dk1"/>
                </a:solidFill>
              </a:rPr>
              <a:t>The videos linked in this presentation file may contain copyrighted material. Such material is made available for educational purposes only. This constitutes a “fair use” of any such copyrighted material as provided for in Title 17 U.S.C. section 106A-117 of the US Copyright Law.</a:t>
            </a:r>
            <a:endParaRPr b="1" dirty="0">
              <a:solidFill>
                <a:schemeClr val="dk1"/>
              </a:solidFill>
            </a:endParaRPr>
          </a:p>
          <a:p>
            <a:pPr marL="0" lvl="0" indent="0" algn="l" rtl="0">
              <a:lnSpc>
                <a:spcPct val="100000"/>
              </a:lnSpc>
              <a:spcBef>
                <a:spcPts val="0"/>
              </a:spcBef>
              <a:spcAft>
                <a:spcPts val="0"/>
              </a:spcAft>
              <a:buSzPts val="1100"/>
              <a:buNone/>
            </a:pPr>
            <a:endParaRPr dirty="0"/>
          </a:p>
        </p:txBody>
      </p:sp>
      <p:sp>
        <p:nvSpPr>
          <p:cNvPr id="185" name="Google Shape;18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607b1eb80b_1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100"/>
              <a:buNone/>
            </a:pPr>
            <a:r>
              <a:rPr lang="en" b="1" dirty="0">
                <a:solidFill>
                  <a:schemeClr val="dk1"/>
                </a:solidFill>
              </a:rPr>
              <a:t>Photo Credit</a:t>
            </a:r>
            <a:r>
              <a:rPr lang="en" dirty="0">
                <a:solidFill>
                  <a:schemeClr val="dk1"/>
                </a:solidFill>
              </a:rPr>
              <a:t>:</a:t>
            </a:r>
            <a:r>
              <a:rPr lang="en" dirty="0"/>
              <a:t> The Last Supper by Leonardo Da Vinci, Santa Maria delle Grazie. Milan, Italy. </a:t>
            </a:r>
            <a:r>
              <a:rPr lang="en" u="sng" dirty="0">
                <a:solidFill>
                  <a:schemeClr val="hlink"/>
                </a:solidFill>
                <a:hlinkClick r:id="rId3"/>
              </a:rPr>
              <a:t>Mariordo</a:t>
            </a:r>
            <a:r>
              <a:rPr lang="en" dirty="0"/>
              <a:t>.</a:t>
            </a:r>
            <a:r>
              <a:rPr lang="en-US" dirty="0"/>
              <a:t> https://commons.wikimedia.org/wiki/File:Da_Vinci_Last_Supper_Milan_04_2024_7011.jpg.</a:t>
            </a:r>
            <a:r>
              <a:rPr lang="en" dirty="0"/>
              <a:t> </a:t>
            </a:r>
            <a:r>
              <a:rPr lang="en" u="sng" dirty="0">
                <a:solidFill>
                  <a:schemeClr val="hlink"/>
                </a:solidFill>
                <a:hlinkClick r:id="rId4"/>
              </a:rPr>
              <a:t>Creative Commons Attribution-Share Alike 4.0</a:t>
            </a:r>
            <a:r>
              <a:rPr lang="en" dirty="0"/>
              <a:t>. </a:t>
            </a:r>
            <a:r>
              <a:rPr lang="en" dirty="0">
                <a:solidFill>
                  <a:schemeClr val="dk1"/>
                </a:solidFill>
              </a:rPr>
              <a:t> José Luiz. </a:t>
            </a:r>
            <a:r>
              <a:rPr lang="en" sz="1050" dirty="0">
                <a:solidFill>
                  <a:srgbClr val="202122"/>
                </a:solidFill>
                <a:highlight>
                  <a:srgbClr val="F8F9FA"/>
                </a:highlight>
              </a:rPr>
              <a:t>Seminario mayor de Asidonia-Jerez 2005 </a:t>
            </a:r>
            <a:r>
              <a:rPr lang="en" u="sng" dirty="0">
                <a:solidFill>
                  <a:schemeClr val="hlink"/>
                </a:solidFill>
                <a:hlinkClick r:id="rId5"/>
              </a:rPr>
              <a:t>Almicar</a:t>
            </a:r>
            <a:r>
              <a:rPr lang="en" dirty="0"/>
              <a:t>. Public domain.  </a:t>
            </a:r>
            <a:r>
              <a:rPr lang="en" u="sng" dirty="0">
                <a:solidFill>
                  <a:schemeClr val="hlink"/>
                </a:solidFill>
                <a:hlinkClick r:id="rId4"/>
              </a:rPr>
              <a:t>Creative Commons Attribution-Share Alike 4.0</a:t>
            </a:r>
            <a:r>
              <a:rPr lang="en" dirty="0"/>
              <a:t>. </a:t>
            </a:r>
            <a:r>
              <a:rPr lang="en" dirty="0">
                <a:solidFill>
                  <a:schemeClr val="dk1"/>
                </a:solidFill>
              </a:rPr>
              <a:t>José Luiz. </a:t>
            </a:r>
            <a:r>
              <a:rPr lang="en" dirty="0"/>
              <a:t>Communion of saints - Baptistry - Padua 2016. </a:t>
            </a:r>
            <a:r>
              <a:rPr lang="en-US" dirty="0"/>
              <a:t>https://commons.wikimedia.org/wiki/File:Communion_of_saints_-_Baptistry_-_Padua_2016.jpg</a:t>
            </a:r>
            <a:endParaRPr lang="en" dirty="0"/>
          </a:p>
          <a:p>
            <a:pPr marL="0" lvl="0" indent="0" algn="l" rtl="0">
              <a:lnSpc>
                <a:spcPct val="100000"/>
              </a:lnSpc>
              <a:spcBef>
                <a:spcPts val="0"/>
              </a:spcBef>
              <a:spcAft>
                <a:spcPts val="0"/>
              </a:spcAft>
              <a:buSzPts val="1100"/>
              <a:buNone/>
            </a:pPr>
            <a:r>
              <a:rPr lang="en" dirty="0"/>
              <a:t>Licenses: </a:t>
            </a:r>
            <a:r>
              <a:rPr lang="en-US" u="none" dirty="0">
                <a:solidFill>
                  <a:schemeClr val="tx1"/>
                </a:solidFill>
              </a:rPr>
              <a:t>https://creativecommons.org/licenses/by-sa/4.0/deed.en, https://creativecommons.org/licenses/by-sa/4.0/deed.en</a:t>
            </a:r>
            <a:endParaRPr dirty="0"/>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Directions: </a:t>
            </a:r>
            <a:r>
              <a:rPr lang="en" dirty="0">
                <a:solidFill>
                  <a:schemeClr val="dk1"/>
                </a:solidFill>
              </a:rPr>
              <a:t>Have students copy down the information from the slide in their notes</a:t>
            </a:r>
            <a:r>
              <a:rPr lang="en" dirty="0"/>
              <a:t>.</a:t>
            </a:r>
            <a:endParaRPr dirty="0"/>
          </a:p>
          <a:p>
            <a:pPr marL="0" lvl="0" indent="0" algn="l" rtl="0">
              <a:spcBef>
                <a:spcPts val="0"/>
              </a:spcBef>
              <a:spcAft>
                <a:spcPts val="0"/>
              </a:spcAft>
              <a:buSzPts val="1100"/>
              <a:buNone/>
            </a:pPr>
            <a:endParaRPr dirty="0"/>
          </a:p>
          <a:p>
            <a:pPr marL="0" lvl="0" indent="0" algn="l" rtl="0">
              <a:spcBef>
                <a:spcPts val="0"/>
              </a:spcBef>
              <a:spcAft>
                <a:spcPts val="0"/>
              </a:spcAft>
              <a:buSzPts val="1100"/>
              <a:buNone/>
            </a:pPr>
            <a:r>
              <a:rPr lang="en" b="1" dirty="0"/>
              <a:t>Teaching Point:</a:t>
            </a:r>
          </a:p>
          <a:p>
            <a:pPr marL="0" lvl="0" indent="0" algn="l" rtl="0">
              <a:spcBef>
                <a:spcPts val="0"/>
              </a:spcBef>
              <a:spcAft>
                <a:spcPts val="0"/>
              </a:spcAft>
              <a:buSzPts val="1100"/>
              <a:buNone/>
            </a:pPr>
            <a:endParaRPr lang="en" b="1" dirty="0"/>
          </a:p>
          <a:p>
            <a:pPr marL="171450" indent="-171450"/>
            <a:r>
              <a:rPr lang="en" dirty="0"/>
              <a:t>Participating in the Eucharist prepares us for heaven. The </a:t>
            </a:r>
            <a:r>
              <a:rPr lang="en" i="1" dirty="0"/>
              <a:t>Catechism of the Catholic Church </a:t>
            </a:r>
            <a:r>
              <a:rPr lang="en" dirty="0"/>
              <a:t>explains: ”If the Eucharist is the memorial of the Passover of the Lord Jesus Christ, if by our communion at the altar we are filled ‘with every grace and blessing,’ then the Eucharist is also an anticipation of our heavenly glory” (</a:t>
            </a:r>
            <a:r>
              <a:rPr lang="en" i="1" dirty="0"/>
              <a:t>CCC</a:t>
            </a:r>
            <a:r>
              <a:rPr lang="en" dirty="0"/>
              <a:t>, 1402). A sacred hymn by St. Thomas Aquinas reminds us that the Eucharist is the foretaste of the wedding feast of the lamb spoken of in the Book of Revelation where we will “rejoice and be glad and give him glory” (Rv 19:7). The hymn begins: “O sacred banquet, in which Christ is received, the memory of His Passion is renewed, the mind is filled with grace, and a pledge of future glory is given to us.”</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 b="1" dirty="0"/>
              <a:t>Online Resource:</a:t>
            </a:r>
            <a:r>
              <a:rPr lang="en" dirty="0"/>
              <a:t> Have students view video </a:t>
            </a:r>
            <a:r>
              <a:rPr lang="en-US" i="1" dirty="0"/>
              <a:t>The Veil Removed - Film</a:t>
            </a:r>
            <a:r>
              <a:rPr lang="en" i="1" dirty="0"/>
              <a:t>.</a:t>
            </a:r>
            <a:r>
              <a:rPr lang="en" dirty="0"/>
              <a:t> URL here: </a:t>
            </a:r>
            <a:r>
              <a:rPr lang="en" u="sng" dirty="0">
                <a:solidFill>
                  <a:schemeClr val="hlink"/>
                </a:solidFill>
                <a:hlinkClick r:id="rId6"/>
              </a:rPr>
              <a:t>https://youtu.be/OOLZDaTgIaM</a:t>
            </a:r>
            <a:r>
              <a:rPr lang="en" dirty="0"/>
              <a:t> </a:t>
            </a:r>
            <a:endParaRPr dirty="0"/>
          </a:p>
          <a:p>
            <a:pPr marL="0" lvl="0" indent="0" algn="l" rtl="0">
              <a:lnSpc>
                <a:spcPct val="100000"/>
              </a:lnSpc>
              <a:spcBef>
                <a:spcPts val="0"/>
              </a:spcBef>
              <a:spcAft>
                <a:spcPts val="0"/>
              </a:spcAft>
              <a:buSzPts val="1100"/>
              <a:buNone/>
            </a:pPr>
            <a:endParaRPr dirty="0"/>
          </a:p>
          <a:p>
            <a:pPr marL="0" lvl="0" indent="0" algn="l" rtl="0">
              <a:spcBef>
                <a:spcPts val="0"/>
              </a:spcBef>
              <a:spcAft>
                <a:spcPts val="0"/>
              </a:spcAft>
              <a:buClr>
                <a:schemeClr val="dk1"/>
              </a:buClr>
              <a:buSzPts val="1100"/>
              <a:buFont typeface="Arial"/>
              <a:buNone/>
            </a:pPr>
            <a:r>
              <a:rPr lang="en" b="1" dirty="0">
                <a:solidFill>
                  <a:schemeClr val="dk1"/>
                </a:solidFill>
              </a:rPr>
              <a:t>The videos linked in this presentation file may contain copyrighted material. Such material is made available for educational purposes only. This constitutes a “fair use” of any such copyrighted material as provided for in Title 17 U.S.C. section 106A-117 of the US Copyright Law.</a:t>
            </a:r>
            <a:endParaRPr b="1" dirty="0">
              <a:solidFill>
                <a:schemeClr val="dk1"/>
              </a:solidFill>
            </a:endParaRPr>
          </a:p>
          <a:p>
            <a:pPr marL="0" lvl="0" indent="0" algn="l" rtl="0">
              <a:lnSpc>
                <a:spcPct val="100000"/>
              </a:lnSpc>
              <a:spcBef>
                <a:spcPts val="0"/>
              </a:spcBef>
              <a:spcAft>
                <a:spcPts val="0"/>
              </a:spcAft>
              <a:buSzPts val="1100"/>
              <a:buNone/>
            </a:pPr>
            <a:endParaRPr dirty="0"/>
          </a:p>
        </p:txBody>
      </p:sp>
      <p:sp>
        <p:nvSpPr>
          <p:cNvPr id="198" name="Google Shape;198;g3607b1eb80b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Directions: </a:t>
            </a:r>
            <a:r>
              <a:rPr lang="en" dirty="0">
                <a:solidFill>
                  <a:schemeClr val="dk1"/>
                </a:solidFill>
              </a:rPr>
              <a:t>Have a students copy down the information from this slide into their notes.</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Teaching Points</a:t>
            </a:r>
            <a:r>
              <a:rPr lang="en" b="1" dirty="0"/>
              <a:t>:</a:t>
            </a:r>
          </a:p>
          <a:p>
            <a:pPr marL="171450" indent="-171450"/>
            <a:r>
              <a:rPr lang="en" dirty="0"/>
              <a:t>There are Jewish roots in both parts of the Mass</a:t>
            </a:r>
          </a:p>
          <a:p>
            <a:pPr marL="171450" indent="-171450"/>
            <a:r>
              <a:rPr lang="en" dirty="0"/>
              <a:t>Part one of the Mass comes out of the synagogue style of worship which centered on reading the Torah scrolls that Jesus and the Apostles were familiar with</a:t>
            </a:r>
          </a:p>
          <a:p>
            <a:pPr marL="171450" indent="-171450"/>
            <a:r>
              <a:rPr lang="en" dirty="0"/>
              <a:t>Part two comes out of the Temple style of worship which centered around offering a sacrifice on an altar by a priest in vestments</a:t>
            </a:r>
            <a:endParaRPr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SzPts val="1100"/>
              <a:buNone/>
            </a:pPr>
            <a:r>
              <a:rPr lang="en" b="1" dirty="0"/>
              <a:t>Online Resources:</a:t>
            </a:r>
            <a:r>
              <a:rPr lang="en" dirty="0"/>
              <a:t> Have students view </a:t>
            </a:r>
            <a:r>
              <a:rPr lang="en-US" i="1" dirty="0"/>
              <a:t>The Mass Explained | All Parts (4K)</a:t>
            </a:r>
            <a:r>
              <a:rPr lang="en" i="1" dirty="0"/>
              <a:t>.</a:t>
            </a:r>
            <a:r>
              <a:rPr lang="en" dirty="0"/>
              <a:t> URL here: </a:t>
            </a:r>
            <a:r>
              <a:rPr lang="en" u="sng" dirty="0">
                <a:solidFill>
                  <a:schemeClr val="hlink"/>
                </a:solidFill>
                <a:hlinkClick r:id="rId3"/>
              </a:rPr>
              <a:t>https://youtu.be/NQfiwW52tmI</a:t>
            </a:r>
            <a:r>
              <a:rPr lang="en" dirty="0"/>
              <a:t> </a:t>
            </a:r>
            <a:endParaRPr dirty="0"/>
          </a:p>
          <a:p>
            <a:pPr marL="0" lvl="0" indent="0" algn="l" rtl="0">
              <a:lnSpc>
                <a:spcPct val="100000"/>
              </a:lnSpc>
              <a:spcBef>
                <a:spcPts val="0"/>
              </a:spcBef>
              <a:spcAft>
                <a:spcPts val="0"/>
              </a:spcAft>
              <a:buSzPts val="1100"/>
              <a:buNone/>
            </a:pPr>
            <a:endParaRPr dirty="0"/>
          </a:p>
          <a:p>
            <a:pPr marL="0" lvl="0" indent="0" algn="l" rtl="0">
              <a:spcBef>
                <a:spcPts val="0"/>
              </a:spcBef>
              <a:spcAft>
                <a:spcPts val="0"/>
              </a:spcAft>
              <a:buClr>
                <a:schemeClr val="dk1"/>
              </a:buClr>
              <a:buSzPts val="1100"/>
              <a:buFont typeface="Arial"/>
              <a:buNone/>
            </a:pPr>
            <a:r>
              <a:rPr lang="en" b="1" dirty="0">
                <a:solidFill>
                  <a:schemeClr val="dk1"/>
                </a:solidFill>
              </a:rPr>
              <a:t>The videos linked in this presentation file may contain copyrighted material. Such material is made available for educational purposes only. This constitutes a “fair use” of any such copyrighted material as provided for in Title 17 U.S.C. section 106A-117 of the US Copyright Law.</a:t>
            </a:r>
            <a:endParaRPr b="1" dirty="0">
              <a:solidFill>
                <a:schemeClr val="dk1"/>
              </a:solidFill>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607b1eb80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 name="Google Shape;223;g3607b1eb80b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Directions: </a:t>
            </a:r>
            <a:r>
              <a:rPr lang="en">
                <a:solidFill>
                  <a:schemeClr val="dk1"/>
                </a:solidFill>
              </a:rPr>
              <a:t>Have students copy down the information from the slide into their notes.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solidFill>
                  <a:srgbClr val="2A2A2A"/>
                </a:solidFill>
              </a:rPr>
              <a:t>Photo Credit:</a:t>
            </a:r>
            <a:r>
              <a:rPr lang="en" dirty="0">
                <a:solidFill>
                  <a:srgbClr val="2A2A2A"/>
                </a:solidFill>
              </a:rPr>
              <a:t> </a:t>
            </a:r>
            <a:r>
              <a:rPr lang="en-US" dirty="0">
                <a:solidFill>
                  <a:srgbClr val="2A2A2A"/>
                </a:solidFill>
              </a:rPr>
              <a:t>Junior1communion.jpg. </a:t>
            </a:r>
            <a:r>
              <a:rPr lang="en" dirty="0">
                <a:solidFill>
                  <a:srgbClr val="2A2A2A"/>
                </a:solidFill>
              </a:rPr>
              <a:t>Photo done in 2006 at S. Mary Magdalen church of North Miami Beach (Florida). </a:t>
            </a:r>
            <a:r>
              <a:rPr lang="en" dirty="0">
                <a:solidFill>
                  <a:srgbClr val="2A2A2A"/>
                </a:solidFill>
                <a:uFill>
                  <a:noFill/>
                </a:uFill>
                <a:hlinkClick r:id="rId3">
                  <a:extLst>
                    <a:ext uri="{A12FA001-AC4F-418D-AE19-62706E023703}">
                      <ahyp:hlinkClr xmlns:ahyp="http://schemas.microsoft.com/office/drawing/2018/hyperlinkcolor" val="tx"/>
                    </a:ext>
                  </a:extLst>
                </a:hlinkClick>
              </a:rPr>
              <a:t>4researchvita</a:t>
            </a:r>
            <a:r>
              <a:rPr lang="en" dirty="0">
                <a:solidFill>
                  <a:srgbClr val="2A2A2A"/>
                </a:solidFill>
              </a:rPr>
              <a:t>. </a:t>
            </a:r>
            <a:r>
              <a:rPr lang="en" dirty="0">
                <a:solidFill>
                  <a:srgbClr val="2A2A2A"/>
                </a:solidFill>
                <a:uFill>
                  <a:noFill/>
                </a:uFill>
                <a:hlinkClick r:id="rId4">
                  <a:extLst>
                    <a:ext uri="{A12FA001-AC4F-418D-AE19-62706E023703}">
                      <ahyp:hlinkClr xmlns:ahyp="http://schemas.microsoft.com/office/drawing/2018/hyperlinkcolor" val="tx"/>
                    </a:ext>
                  </a:extLst>
                </a:hlinkClick>
              </a:rPr>
              <a:t>Creative Commons Attribution-Share Alike 3.0</a:t>
            </a:r>
            <a:r>
              <a:rPr lang="en" dirty="0">
                <a:solidFill>
                  <a:srgbClr val="2A2A2A"/>
                </a:solidFill>
              </a:rPr>
              <a:t>. </a:t>
            </a:r>
            <a:r>
              <a:rPr lang="en-US" dirty="0">
                <a:solidFill>
                  <a:srgbClr val="2A2A2A"/>
                </a:solidFill>
              </a:rPr>
              <a:t>https://commons.wikimedia.org/wiki/File:Junior1communion.jpg</a:t>
            </a:r>
            <a:endParaRPr lang="en" dirty="0">
              <a:solidFill>
                <a:srgbClr val="2A2A2A"/>
              </a:solidFill>
            </a:endParaRPr>
          </a:p>
          <a:p>
            <a:pPr marL="0" lvl="0" indent="0" algn="l" rtl="0">
              <a:lnSpc>
                <a:spcPct val="100000"/>
              </a:lnSpc>
              <a:spcBef>
                <a:spcPts val="0"/>
              </a:spcBef>
              <a:spcAft>
                <a:spcPts val="0"/>
              </a:spcAft>
              <a:buSzPts val="1100"/>
              <a:buNone/>
            </a:pPr>
            <a:endParaRPr lang="en" dirty="0">
              <a:solidFill>
                <a:srgbClr val="2A2A2A"/>
              </a:solidFill>
            </a:endParaRPr>
          </a:p>
          <a:p>
            <a:pPr marL="0" lvl="0" indent="0" algn="l" rtl="0">
              <a:lnSpc>
                <a:spcPct val="100000"/>
              </a:lnSpc>
              <a:spcBef>
                <a:spcPts val="0"/>
              </a:spcBef>
              <a:spcAft>
                <a:spcPts val="0"/>
              </a:spcAft>
              <a:buSzPts val="1100"/>
              <a:buNone/>
            </a:pPr>
            <a:r>
              <a:rPr lang="en" dirty="0">
                <a:solidFill>
                  <a:srgbClr val="2A2A2A"/>
                </a:solidFill>
              </a:rPr>
              <a:t>License: </a:t>
            </a:r>
            <a:r>
              <a:rPr lang="en-US" dirty="0">
                <a:solidFill>
                  <a:srgbClr val="2A2A2A"/>
                </a:solidFill>
              </a:rPr>
              <a:t>https://creativecommons.org/licenses/by-sa/3.0/deed.en</a:t>
            </a:r>
            <a:endParaRPr dirty="0">
              <a:solidFill>
                <a:srgbClr val="2A2A2A"/>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Directions: </a:t>
            </a:r>
            <a:r>
              <a:rPr lang="en" dirty="0">
                <a:solidFill>
                  <a:schemeClr val="dk1"/>
                </a:solidFill>
              </a:rPr>
              <a:t>Have a students copy down information from their slides into their notes.</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Teaching Points</a:t>
            </a:r>
            <a:r>
              <a:rPr lang="en" b="1" dirty="0"/>
              <a:t>:</a:t>
            </a:r>
            <a:r>
              <a:rPr lang="en" dirty="0"/>
              <a:t> </a:t>
            </a:r>
            <a:r>
              <a:rPr lang="en" sz="1000" dirty="0">
                <a:solidFill>
                  <a:schemeClr val="dk1"/>
                </a:solidFill>
              </a:rPr>
              <a:t>    </a:t>
            </a:r>
            <a:r>
              <a:rPr lang="en" dirty="0"/>
              <a:t>    </a:t>
            </a:r>
            <a:endParaRPr dirty="0"/>
          </a:p>
          <a:p>
            <a:pPr marL="171450" indent="-171450"/>
            <a:r>
              <a:rPr lang="en" dirty="0"/>
              <a:t>Receiving the Eucharist is a sign of belief in the Real Presence of Jesus in the Eucharist. So even though many Protestant Christians may share a wide range of other beliefs with Catholics, they still may not receive the Eucharist at Mass. If they did receive Communion, they would be making a false statement, since they do not believe Jesus is present in the Eucharist in the same sense that Catholics believe this.</a:t>
            </a:r>
          </a:p>
          <a:p>
            <a:pPr marL="0" indent="0">
              <a:buNone/>
            </a:pPr>
            <a:endParaRPr lang="en" dirty="0"/>
          </a:p>
          <a:p>
            <a:pPr marL="171450" indent="-171450"/>
            <a:r>
              <a:rPr lang="en" dirty="0"/>
              <a:t>Because of apostolic succession and the priesthood, the consecration of bread and wine into the Body and Blood of Christ possible.</a:t>
            </a:r>
            <a:endParaRPr dirty="0"/>
          </a:p>
          <a:p>
            <a:pPr marL="0" indent="0">
              <a:buNone/>
            </a:pPr>
            <a:endParaRPr dirty="0"/>
          </a:p>
          <a:p>
            <a:pPr marL="171450" indent="-171450">
              <a:buClr>
                <a:schemeClr val="dk1"/>
              </a:buClr>
            </a:pPr>
            <a:r>
              <a:rPr lang="en" dirty="0"/>
              <a:t>Likewise, it would be a false statement for a Catholic to receive communion at a Protestant worship service, since Catholics believe that Jesus is only present when the bread and wine are consecrated by a validly ordained priest. This division is saddening, but it is hoped that one day it will be a thing of the past: “The more painful the experience of the divisions in the Church which break the common participation in the table of the Lord, the more urgent are our prayers to the Lord that the time of complete unity among all who believe in him may return” (</a:t>
            </a:r>
            <a:r>
              <a:rPr lang="en" i="1" dirty="0"/>
              <a:t>CCC</a:t>
            </a:r>
            <a:r>
              <a:rPr lang="en" dirty="0"/>
              <a:t>, 1398).</a:t>
            </a:r>
            <a:endParaRPr dirty="0"/>
          </a:p>
          <a:p>
            <a:pPr marL="0" lvl="0" indent="0" algn="l" rtl="0">
              <a:spcBef>
                <a:spcPts val="0"/>
              </a:spcBef>
              <a:spcAft>
                <a:spcPts val="0"/>
              </a:spcAft>
              <a:buSzPts val="1100"/>
              <a:buNone/>
            </a:pPr>
            <a:endParaRPr dirty="0"/>
          </a:p>
          <a:p>
            <a:pPr marL="45720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b="1" dirty="0"/>
              <a:t>Online Resources:</a:t>
            </a:r>
            <a:r>
              <a:rPr lang="en" dirty="0"/>
              <a:t> Have students view video </a:t>
            </a:r>
            <a:r>
              <a:rPr lang="en-US" i="1" dirty="0"/>
              <a:t>Why Non-Catholics Can't Receive Communion</a:t>
            </a:r>
            <a:r>
              <a:rPr lang="en" dirty="0"/>
              <a:t>. URL here: </a:t>
            </a:r>
            <a:r>
              <a:rPr lang="en" u="sng" dirty="0">
                <a:solidFill>
                  <a:schemeClr val="hlink"/>
                </a:solidFill>
                <a:hlinkClick r:id="rId5"/>
              </a:rPr>
              <a:t>https://youtu.be/8jxwGIXfoOo</a:t>
            </a:r>
            <a:r>
              <a:rPr lang="en" dirty="0"/>
              <a:t> </a:t>
            </a:r>
            <a:endParaRPr dirty="0"/>
          </a:p>
          <a:p>
            <a:pPr marL="0" lvl="0" indent="0" algn="l" rtl="0">
              <a:lnSpc>
                <a:spcPct val="100000"/>
              </a:lnSpc>
              <a:spcBef>
                <a:spcPts val="0"/>
              </a:spcBef>
              <a:spcAft>
                <a:spcPts val="0"/>
              </a:spcAft>
              <a:buSzPts val="1100"/>
              <a:buNone/>
            </a:pPr>
            <a:endParaRPr dirty="0"/>
          </a:p>
          <a:p>
            <a:pPr marL="0" lvl="0" indent="0" algn="l" rtl="0">
              <a:spcBef>
                <a:spcPts val="0"/>
              </a:spcBef>
              <a:spcAft>
                <a:spcPts val="0"/>
              </a:spcAft>
              <a:buClr>
                <a:schemeClr val="dk1"/>
              </a:buClr>
              <a:buSzPts val="1100"/>
              <a:buFont typeface="Arial"/>
              <a:buNone/>
            </a:pPr>
            <a:r>
              <a:rPr lang="en" b="1" dirty="0">
                <a:solidFill>
                  <a:schemeClr val="dk1"/>
                </a:solidFill>
              </a:rPr>
              <a:t>The videos linked in this presentation file may contain copyrighted material. Such material is made available for educational purposes only. This constitutes a “fair use” of any such copyrighted material as provided for in Title 17 U.S.C. section 106A-117 of the US Copyright Law.</a:t>
            </a:r>
            <a:endParaRPr b="1" dirty="0">
              <a:solidFill>
                <a:schemeClr val="dk1"/>
              </a:solidFill>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7" name="Google Shape;23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Directions:</a:t>
            </a:r>
            <a:r>
              <a:rPr lang="en" dirty="0">
                <a:solidFill>
                  <a:schemeClr val="dk1"/>
                </a:solidFill>
              </a:rPr>
              <a:t> Have students write down the question and their answer in their notes and then share their answer with one person close by. </a:t>
            </a:r>
            <a:endParaRPr dirty="0">
              <a:solidFill>
                <a:schemeClr val="dk1"/>
              </a:solidFill>
            </a:endParaRP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5" name="Google Shape;24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Photo Credit: </a:t>
            </a:r>
            <a:r>
              <a:rPr lang="de-DE" b="0" i="0" dirty="0">
                <a:solidFill>
                  <a:srgbClr val="202122"/>
                </a:solidFill>
                <a:effectLst/>
                <a:latin typeface="Arial" panose="020B0604020202020204" pitchFamily="34" charset="0"/>
              </a:rPr>
              <a:t>© Vyacheslav Argenberg / </a:t>
            </a:r>
            <a:r>
              <a:rPr lang="de-DE" b="0" i="0" u="none" strike="noStrike" dirty="0">
                <a:solidFill>
                  <a:srgbClr val="3366CC"/>
                </a:solidFill>
                <a:effectLst/>
                <a:latin typeface="Arial" panose="020B0604020202020204" pitchFamily="34" charset="0"/>
                <a:hlinkClick r:id="rId3"/>
              </a:rPr>
              <a:t>http://www.vascoplanet.com/</a:t>
            </a:r>
            <a:endParaRPr lang="de-DE" b="0" i="0" u="none" strike="noStrike" dirty="0">
              <a:solidFill>
                <a:srgbClr val="3366CC"/>
              </a:solidFill>
              <a:effectLst/>
              <a:latin typeface="Arial" panose="020B0604020202020204" pitchFamily="34" charset="0"/>
            </a:endParaRPr>
          </a:p>
          <a:p>
            <a:pPr marL="0" lvl="0" indent="0" algn="l" rtl="0">
              <a:lnSpc>
                <a:spcPct val="100000"/>
              </a:lnSpc>
              <a:spcBef>
                <a:spcPts val="0"/>
              </a:spcBef>
              <a:spcAft>
                <a:spcPts val="0"/>
              </a:spcAft>
              <a:buClr>
                <a:schemeClr val="dk1"/>
              </a:buClr>
              <a:buSzPts val="1100"/>
              <a:buFont typeface="Arial"/>
              <a:buNone/>
            </a:pPr>
            <a:endParaRPr lang="de-DE" b="0" i="0" u="none" strike="noStrike" dirty="0">
              <a:solidFill>
                <a:srgbClr val="3366CC"/>
              </a:solidFill>
              <a:effectLst/>
              <a:latin typeface="Arial" panose="020B0604020202020204" pitchFamily="34" charset="0"/>
            </a:endParaRPr>
          </a:p>
          <a:p>
            <a:pPr marL="0" lvl="0" indent="0" algn="l" rtl="0">
              <a:lnSpc>
                <a:spcPct val="100000"/>
              </a:lnSpc>
              <a:spcBef>
                <a:spcPts val="0"/>
              </a:spcBef>
              <a:spcAft>
                <a:spcPts val="0"/>
              </a:spcAft>
              <a:buClr>
                <a:schemeClr val="dk1"/>
              </a:buClr>
              <a:buSzPts val="1100"/>
              <a:buFont typeface="Arial"/>
              <a:buNone/>
            </a:pPr>
            <a:r>
              <a:rPr lang="de-DE" b="1" i="0" u="none" strike="noStrike" dirty="0">
                <a:solidFill>
                  <a:srgbClr val="3366CC"/>
                </a:solidFill>
                <a:effectLst/>
                <a:latin typeface="Arial" panose="020B0604020202020204" pitchFamily="34" charset="0"/>
              </a:rPr>
              <a:t>License:</a:t>
            </a:r>
            <a:r>
              <a:rPr lang="de-DE" b="0" i="0" u="none" strike="noStrike" dirty="0">
                <a:solidFill>
                  <a:srgbClr val="3366CC"/>
                </a:solidFill>
                <a:effectLst/>
                <a:latin typeface="Arial" panose="020B0604020202020204" pitchFamily="34" charset="0"/>
              </a:rPr>
              <a:t> https://creativecommons.org/licenses/by/4.0/deed.en</a:t>
            </a:r>
            <a:endParaRPr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the slide information in their notebooks. Then summarize some of the spiritual effects of the Sacrament of Holy Eucharist.</a:t>
            </a: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Teaching Points:</a:t>
            </a:r>
            <a:r>
              <a:rPr lang="en" dirty="0">
                <a:solidFill>
                  <a:schemeClr val="dk1"/>
                </a:solidFill>
              </a:rPr>
              <a:t> </a:t>
            </a:r>
          </a:p>
          <a:p>
            <a:pPr marL="171450" indent="-171450">
              <a:buClr>
                <a:schemeClr val="dk1"/>
              </a:buClr>
            </a:pPr>
            <a:r>
              <a:rPr lang="en" sz="1000" i="1" dirty="0"/>
              <a:t>Union with Christ</a:t>
            </a:r>
            <a:endParaRPr sz="1000" i="1" dirty="0"/>
          </a:p>
          <a:p>
            <a:pPr marL="342900" indent="-171450">
              <a:buFont typeface="Courier New" panose="02070309020205020404" pitchFamily="49" charset="0"/>
              <a:buChar char="o"/>
            </a:pPr>
            <a:r>
              <a:rPr lang="en" sz="1000" dirty="0"/>
              <a:t>Receiving the Eucharist strengthens our personal union with Jesus Christ, making us more like him. </a:t>
            </a:r>
            <a:endParaRPr sz="1000" dirty="0"/>
          </a:p>
          <a:p>
            <a:pPr marL="342900" indent="-171450">
              <a:buFont typeface="Courier New" panose="02070309020205020404" pitchFamily="49" charset="0"/>
              <a:buChar char="o"/>
            </a:pPr>
            <a:r>
              <a:rPr lang="en" sz="1000" dirty="0"/>
              <a:t>It allows Jesus to reside in us in a special way, and we to reside in him. </a:t>
            </a:r>
          </a:p>
          <a:p>
            <a:pPr marL="342900" indent="-171450">
              <a:buFont typeface="Courier New" panose="02070309020205020404" pitchFamily="49" charset="0"/>
              <a:buChar char="o"/>
            </a:pPr>
            <a:endParaRPr sz="1000" dirty="0"/>
          </a:p>
          <a:p>
            <a:pPr marL="171450" indent="-171450">
              <a:buClr>
                <a:schemeClr val="dk1"/>
              </a:buClr>
            </a:pPr>
            <a:r>
              <a:rPr lang="en" sz="1000" i="1" dirty="0"/>
              <a:t>Forgiveness of Sins </a:t>
            </a:r>
            <a:endParaRPr sz="1000" i="1" dirty="0"/>
          </a:p>
          <a:p>
            <a:pPr marL="342900" indent="-171450">
              <a:buFont typeface="Courier New" panose="02070309020205020404" pitchFamily="49" charset="0"/>
              <a:buChar char="o"/>
            </a:pPr>
            <a:r>
              <a:rPr lang="en" sz="1000" dirty="0"/>
              <a:t>The Eucharist forgives venial sins (minor offenses).</a:t>
            </a:r>
            <a:endParaRPr sz="1000" dirty="0"/>
          </a:p>
          <a:p>
            <a:pPr marL="342900" indent="-171450">
              <a:buFont typeface="Courier New" panose="02070309020205020404" pitchFamily="49" charset="0"/>
              <a:buChar char="o"/>
            </a:pPr>
            <a:r>
              <a:rPr lang="en" sz="1000" dirty="0"/>
              <a:t>It also helps us avoid grave sins (more serious offenses).</a:t>
            </a:r>
          </a:p>
          <a:p>
            <a:pPr marL="171450" indent="0">
              <a:buNone/>
            </a:pPr>
            <a:endParaRPr sz="1000" dirty="0"/>
          </a:p>
          <a:p>
            <a:pPr marL="171450" indent="-171450">
              <a:buClr>
                <a:schemeClr val="dk1"/>
              </a:buClr>
            </a:pPr>
            <a:r>
              <a:rPr lang="en" sz="1000" i="1" dirty="0"/>
              <a:t>Spiritual Nourishment</a:t>
            </a:r>
            <a:endParaRPr sz="1000" i="1" dirty="0"/>
          </a:p>
          <a:p>
            <a:pPr marL="342900" indent="-171450">
              <a:buFont typeface="Courier New" panose="02070309020205020404" pitchFamily="49" charset="0"/>
              <a:buChar char="o"/>
            </a:pPr>
            <a:r>
              <a:rPr lang="en" sz="1000" dirty="0"/>
              <a:t>Just as physical food nourishes the body, the Eucharist nourishes the soul, strengthening our spiritual lives. </a:t>
            </a:r>
            <a:endParaRPr sz="1000" dirty="0"/>
          </a:p>
          <a:p>
            <a:pPr marL="342900" indent="-171450">
              <a:buFont typeface="Courier New" panose="02070309020205020404" pitchFamily="49" charset="0"/>
              <a:buChar char="o"/>
            </a:pPr>
            <a:r>
              <a:rPr lang="en" sz="1000" dirty="0"/>
              <a:t>It provides grace, spiritual power, and endurance. </a:t>
            </a:r>
          </a:p>
          <a:p>
            <a:pPr marL="171450" indent="0">
              <a:buNone/>
            </a:pPr>
            <a:endParaRPr sz="1000" dirty="0"/>
          </a:p>
          <a:p>
            <a:pPr marL="171450" indent="-171450">
              <a:buClr>
                <a:schemeClr val="dk1"/>
              </a:buClr>
            </a:pPr>
            <a:r>
              <a:rPr lang="en" sz="1000" i="1" dirty="0"/>
              <a:t>Unity within the Church</a:t>
            </a:r>
            <a:endParaRPr sz="1000" i="1" dirty="0"/>
          </a:p>
          <a:p>
            <a:pPr marL="342900" indent="-171450">
              <a:buFont typeface="Courier New" panose="02070309020205020404" pitchFamily="49" charset="0"/>
              <a:buChar char="o"/>
            </a:pPr>
            <a:r>
              <a:rPr lang="en" sz="1000" dirty="0"/>
              <a:t>Receiving the Eucharist strengthens our bond with other Catholics and the Church as a whole. </a:t>
            </a:r>
            <a:endParaRPr sz="1000" dirty="0"/>
          </a:p>
          <a:p>
            <a:pPr marL="342900" indent="-171450">
              <a:buFont typeface="Courier New" panose="02070309020205020404" pitchFamily="49" charset="0"/>
              <a:buChar char="o"/>
            </a:pPr>
            <a:r>
              <a:rPr lang="en" sz="1000" dirty="0"/>
              <a:t>It reinforces the idea that the Church is the body of Christ, a unified community of believers. </a:t>
            </a:r>
            <a:endParaRPr sz="1000" dirty="0"/>
          </a:p>
          <a:p>
            <a:pPr marL="342900" indent="-171450">
              <a:buFont typeface="Courier New" panose="02070309020205020404" pitchFamily="49" charset="0"/>
              <a:buChar char="o"/>
            </a:pPr>
            <a:r>
              <a:rPr lang="en" sz="1000" dirty="0"/>
              <a:t>It increases our love for the poor.</a:t>
            </a:r>
          </a:p>
          <a:p>
            <a:pPr marL="342900" indent="-171450">
              <a:buFont typeface="Courier New" panose="02070309020205020404" pitchFamily="49" charset="0"/>
              <a:buChar char="o"/>
            </a:pPr>
            <a:endParaRPr sz="1000" dirty="0"/>
          </a:p>
          <a:p>
            <a:pPr marL="171450" indent="-171450">
              <a:buClr>
                <a:schemeClr val="dk1"/>
              </a:buClr>
            </a:pPr>
            <a:r>
              <a:rPr lang="en" sz="1000" i="1" dirty="0"/>
              <a:t>Remembrance of Christ's Sacrifice </a:t>
            </a:r>
            <a:endParaRPr sz="1000" i="1" dirty="0"/>
          </a:p>
          <a:p>
            <a:pPr marL="342900" indent="-171450">
              <a:buFont typeface="Courier New" panose="02070309020205020404" pitchFamily="49" charset="0"/>
              <a:buChar char="o"/>
            </a:pPr>
            <a:r>
              <a:rPr lang="en" sz="1000" dirty="0"/>
              <a:t>The Eucharist is a memorial of Christ's Passion and death on the cross, reminding us of his love and sacrifice for us.</a:t>
            </a:r>
          </a:p>
          <a:p>
            <a:pPr marL="171450" indent="0">
              <a:buNone/>
            </a:pPr>
            <a:endParaRPr sz="1000" dirty="0"/>
          </a:p>
          <a:p>
            <a:pPr marL="171450" indent="-171450">
              <a:buClr>
                <a:schemeClr val="dk1"/>
              </a:buClr>
            </a:pPr>
            <a:r>
              <a:rPr lang="en" sz="1000" i="1" dirty="0"/>
              <a:t>Spiritual Protection </a:t>
            </a:r>
            <a:endParaRPr sz="1000" i="1" dirty="0"/>
          </a:p>
          <a:p>
            <a:pPr marL="342900" indent="-171450">
              <a:buFont typeface="Courier New" panose="02070309020205020404" pitchFamily="49" charset="0"/>
              <a:buChar char="o"/>
            </a:pPr>
            <a:r>
              <a:rPr lang="en-US" sz="1000" dirty="0"/>
              <a:t>It acts as a spiritual defense mechanism, helping us resist temptation and sin.</a:t>
            </a:r>
          </a:p>
          <a:p>
            <a:pPr marL="171450" indent="0">
              <a:buNone/>
            </a:pPr>
            <a:endParaRPr lang="en-US" sz="1000" dirty="0"/>
          </a:p>
          <a:p>
            <a:pPr marL="171450" indent="-171450">
              <a:buClr>
                <a:schemeClr val="dk1"/>
              </a:buClr>
            </a:pPr>
            <a:r>
              <a:rPr lang="en" sz="1000" i="1" dirty="0"/>
              <a:t>Closeness to the Trinity </a:t>
            </a:r>
            <a:endParaRPr sz="1000" i="1" dirty="0"/>
          </a:p>
          <a:p>
            <a:pPr marL="342900" indent="-171450">
              <a:buFont typeface="Courier New" panose="02070309020205020404" pitchFamily="49" charset="0"/>
              <a:buChar char="o"/>
            </a:pPr>
            <a:r>
              <a:rPr lang="en" sz="1000" dirty="0"/>
              <a:t>Holy Communion draws us closer to the life of the Holy Trinity.</a:t>
            </a:r>
          </a:p>
          <a:p>
            <a:pPr marL="342900" indent="-171450">
              <a:buFont typeface="Courier New" panose="02070309020205020404" pitchFamily="49" charset="0"/>
              <a:buChar char="o"/>
            </a:pPr>
            <a:endParaRPr sz="1000" dirty="0"/>
          </a:p>
          <a:p>
            <a:pPr marL="171450" indent="-171450">
              <a:buClr>
                <a:schemeClr val="dk1"/>
              </a:buClr>
            </a:pPr>
            <a:r>
              <a:rPr lang="en" sz="1000" i="1" dirty="0"/>
              <a:t>Increase in Virtue </a:t>
            </a:r>
            <a:endParaRPr sz="1000" i="1" dirty="0"/>
          </a:p>
          <a:p>
            <a:pPr marL="342900" indent="-171450">
              <a:buFont typeface="Courier New" panose="02070309020205020404" pitchFamily="49" charset="0"/>
              <a:buChar char="o"/>
            </a:pPr>
            <a:r>
              <a:rPr lang="en" sz="1000" dirty="0"/>
              <a:t>Receiving the Eucharist helps us grow in virtue, especially in areas where we struggle.</a:t>
            </a:r>
          </a:p>
          <a:p>
            <a:pPr marL="342900" indent="-171450">
              <a:buFont typeface="Courier New" panose="02070309020205020404" pitchFamily="49" charset="0"/>
              <a:buChar char="o"/>
            </a:pPr>
            <a:endParaRPr sz="1000" dirty="0"/>
          </a:p>
          <a:p>
            <a:pPr marL="171450" indent="-171450">
              <a:buClr>
                <a:schemeClr val="dk1"/>
              </a:buClr>
            </a:pPr>
            <a:r>
              <a:rPr lang="en" sz="1000" i="1" dirty="0"/>
              <a:t>Living the Life of Christ </a:t>
            </a:r>
            <a:endParaRPr sz="1000" i="1" dirty="0"/>
          </a:p>
          <a:p>
            <a:pPr marL="342900" indent="-171450">
              <a:buFont typeface="Courier New" panose="02070309020205020404" pitchFamily="49" charset="0"/>
              <a:buChar char="o"/>
              <a:tabLst>
                <a:tab pos="171450" algn="l"/>
              </a:tabLst>
            </a:pPr>
            <a:r>
              <a:rPr lang="en" sz="1000" dirty="0"/>
              <a:t>By receiving the Eucharist, we are called to live out the teachings of Jesus in our daily lives.</a:t>
            </a:r>
          </a:p>
          <a:p>
            <a:pPr marL="171450" indent="0">
              <a:buNone/>
              <a:tabLst>
                <a:tab pos="171450" algn="l"/>
              </a:tabLst>
            </a:pPr>
            <a:endParaRPr sz="1000" dirty="0"/>
          </a:p>
          <a:p>
            <a:pPr marL="171450" indent="-171450">
              <a:buClr>
                <a:schemeClr val="dk1"/>
              </a:buClr>
            </a:pPr>
            <a:r>
              <a:rPr lang="en" sz="1000" i="1" dirty="0"/>
              <a:t>Promise of Eternal Life </a:t>
            </a:r>
            <a:endParaRPr sz="1000" i="1" dirty="0"/>
          </a:p>
          <a:p>
            <a:pPr marL="342900" indent="-171450">
              <a:buFont typeface="Courier New" panose="02070309020205020404" pitchFamily="49" charset="0"/>
              <a:buChar char="o"/>
            </a:pPr>
            <a:r>
              <a:rPr lang="en" sz="1000" dirty="0"/>
              <a:t>The Eucharist is a pledge of glory and eternal life with Christ.</a:t>
            </a:r>
            <a:endParaRPr sz="1000" dirty="0">
              <a:solidFill>
                <a:srgbClr val="001D35"/>
              </a:solidFill>
              <a:highlight>
                <a:srgbClr val="FFFFFF"/>
              </a:highlight>
              <a:latin typeface="Roboto"/>
              <a:ea typeface="Roboto"/>
              <a:cs typeface="Roboto"/>
              <a:sym typeface="Roboto"/>
            </a:endParaRPr>
          </a:p>
          <a:p>
            <a:pPr marL="171450" indent="-171450">
              <a:buClr>
                <a:schemeClr val="dk1"/>
              </a:buClr>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Online Resources:</a:t>
            </a:r>
            <a:r>
              <a:rPr lang="en" dirty="0">
                <a:solidFill>
                  <a:schemeClr val="dk1"/>
                </a:solidFill>
              </a:rPr>
              <a:t> Have students view video </a:t>
            </a:r>
            <a:r>
              <a:rPr lang="en-US" i="1" dirty="0">
                <a:solidFill>
                  <a:schemeClr val="dk1"/>
                </a:solidFill>
              </a:rPr>
              <a:t>The Fruits of the Eucharist - Best Lent Ever - Matthew Kelly</a:t>
            </a:r>
            <a:r>
              <a:rPr lang="en" i="1" dirty="0">
                <a:solidFill>
                  <a:schemeClr val="dk1"/>
                </a:solidFill>
              </a:rPr>
              <a:t>.</a:t>
            </a:r>
            <a:r>
              <a:rPr lang="en" dirty="0">
                <a:solidFill>
                  <a:schemeClr val="dk1"/>
                </a:solidFill>
              </a:rPr>
              <a:t> URL here: </a:t>
            </a:r>
            <a:r>
              <a:rPr lang="en" u="sng" dirty="0">
                <a:solidFill>
                  <a:schemeClr val="hlink"/>
                </a:solidFill>
                <a:hlinkClick r:id="rId4"/>
              </a:rPr>
              <a:t>https://youtu.be/raSkrYIn9m4</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The videos linked in this presentation file may contain copyrighted material. Such material is made available for educational purposes only. This constitutes a “fair use” of any such copyrighted material as provided for in Title 17 U.S.C. section 106A-117 of the US Copyright Law.</a:t>
            </a: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Google Shape;253;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solidFill>
                  <a:schemeClr val="dk1"/>
                </a:solidFill>
              </a:rPr>
              <a:t>Photo Credit:</a:t>
            </a:r>
            <a:r>
              <a:rPr lang="en" dirty="0">
                <a:solidFill>
                  <a:schemeClr val="dk1"/>
                </a:solidFill>
              </a:rPr>
              <a:t> </a:t>
            </a:r>
            <a:r>
              <a:rPr lang="en" sz="1050" dirty="0">
                <a:solidFill>
                  <a:schemeClr val="dk1"/>
                </a:solidFill>
                <a:highlight>
                  <a:srgbClr val="F8F9FA"/>
                </a:highlight>
              </a:rPr>
              <a:t>Mother Teresa Statue, at St. Thomas Mount, Chennai, India. </a:t>
            </a:r>
            <a:r>
              <a:rPr lang="en" sz="1050" dirty="0">
                <a:solidFill>
                  <a:schemeClr val="dk1"/>
                </a:solidFill>
                <a:highlight>
                  <a:srgbClr val="F8F9FA"/>
                </a:highlight>
                <a:uFill>
                  <a:noFill/>
                </a:uFill>
                <a:hlinkClick r:id="rId3">
                  <a:extLst>
                    <a:ext uri="{A12FA001-AC4F-418D-AE19-62706E023703}">
                      <ahyp:hlinkClr xmlns:ahyp="http://schemas.microsoft.com/office/drawing/2018/hyperlinkcolor" val="tx"/>
                    </a:ext>
                  </a:extLst>
                </a:hlinkClick>
              </a:rPr>
              <a:t>Sa.balamurugan</a:t>
            </a:r>
            <a:r>
              <a:rPr lang="en" sz="1050" dirty="0">
                <a:solidFill>
                  <a:schemeClr val="dk1"/>
                </a:solidFill>
                <a:highlight>
                  <a:srgbClr val="F8F9FA"/>
                </a:highlight>
              </a:rPr>
              <a:t>. </a:t>
            </a:r>
            <a:r>
              <a:rPr lang="en" sz="1050" dirty="0">
                <a:solidFill>
                  <a:schemeClr val="dk1"/>
                </a:solidFill>
                <a:highlight>
                  <a:srgbClr val="F8F9FA"/>
                </a:highlight>
                <a:uFill>
                  <a:noFill/>
                </a:uFill>
                <a:hlinkClick r:id="rId4">
                  <a:extLst>
                    <a:ext uri="{A12FA001-AC4F-418D-AE19-62706E023703}">
                      <ahyp:hlinkClr xmlns:ahyp="http://schemas.microsoft.com/office/drawing/2018/hyperlinkcolor" val="tx"/>
                    </a:ext>
                  </a:extLst>
                </a:hlinkClick>
              </a:rPr>
              <a:t>Creative Commons Attribution-Share Alike 3.0</a:t>
            </a:r>
            <a:r>
              <a:rPr lang="en" sz="1050" dirty="0">
                <a:solidFill>
                  <a:schemeClr val="dk1"/>
                </a:solidFill>
                <a:highlight>
                  <a:srgbClr val="F8F9FA"/>
                </a:highlight>
              </a:rPr>
              <a:t>. </a:t>
            </a:r>
            <a:r>
              <a:rPr lang="en-US" sz="1050" dirty="0">
                <a:solidFill>
                  <a:schemeClr val="dk1"/>
                </a:solidFill>
                <a:highlight>
                  <a:srgbClr val="F8F9FA"/>
                </a:highlight>
              </a:rPr>
              <a:t>https://commons.wikimedia.org/wiki/File:StThomasMount_Theresa.JPG.</a:t>
            </a:r>
            <a:endParaRPr lang="en" sz="1050" dirty="0">
              <a:solidFill>
                <a:schemeClr val="dk1"/>
              </a:solidFill>
              <a:highlight>
                <a:srgbClr val="F8F9FA"/>
              </a:highlight>
            </a:endParaRPr>
          </a:p>
          <a:p>
            <a:pPr marL="0" lvl="0" indent="0" algn="l" rtl="0">
              <a:lnSpc>
                <a:spcPct val="100000"/>
              </a:lnSpc>
              <a:spcBef>
                <a:spcPts val="0"/>
              </a:spcBef>
              <a:spcAft>
                <a:spcPts val="0"/>
              </a:spcAft>
              <a:buSzPts val="1100"/>
              <a:buNone/>
            </a:pPr>
            <a:endParaRPr lang="en" sz="1050" dirty="0">
              <a:solidFill>
                <a:schemeClr val="dk1"/>
              </a:solidFill>
              <a:highlight>
                <a:srgbClr val="F8F9FA"/>
              </a:highlight>
            </a:endParaRPr>
          </a:p>
          <a:p>
            <a:pPr marL="0" lvl="0" indent="0" algn="l" rtl="0">
              <a:lnSpc>
                <a:spcPct val="100000"/>
              </a:lnSpc>
              <a:spcBef>
                <a:spcPts val="0"/>
              </a:spcBef>
              <a:spcAft>
                <a:spcPts val="0"/>
              </a:spcAft>
              <a:buSzPts val="1100"/>
              <a:buNone/>
            </a:pPr>
            <a:r>
              <a:rPr lang="en" sz="1050" dirty="0">
                <a:solidFill>
                  <a:schemeClr val="dk1"/>
                </a:solidFill>
                <a:highlight>
                  <a:srgbClr val="F8F9FA"/>
                </a:highlight>
              </a:rPr>
              <a:t>License: </a:t>
            </a:r>
            <a:r>
              <a:rPr lang="en-US" sz="1050" dirty="0">
                <a:solidFill>
                  <a:schemeClr val="dk1"/>
                </a:solidFill>
                <a:highlight>
                  <a:srgbClr val="F8F9FA"/>
                </a:highlight>
              </a:rPr>
              <a:t>https://creativecommons.org/licenses/by-sa/3.0/deed.en</a:t>
            </a:r>
            <a:endParaRPr sz="1050" dirty="0">
              <a:solidFill>
                <a:schemeClr val="dk1"/>
              </a:solidFill>
              <a:highlight>
                <a:srgbClr val="F8F9FA"/>
              </a:highlight>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Directions:</a:t>
            </a:r>
            <a:r>
              <a:rPr lang="en" dirty="0">
                <a:solidFill>
                  <a:schemeClr val="dk1"/>
                </a:solidFill>
              </a:rPr>
              <a:t> Have students copy the information from the slide into their notes</a:t>
            </a:r>
            <a:r>
              <a:rPr lang="en" b="1" dirty="0">
                <a:solidFill>
                  <a:schemeClr val="dk1"/>
                </a:solidFill>
              </a:rPr>
              <a:t>.</a:t>
            </a:r>
            <a:endParaRPr b="1" dirty="0">
              <a:solidFill>
                <a:schemeClr val="dk1"/>
              </a:solidFill>
            </a:endParaRPr>
          </a:p>
          <a:p>
            <a:pPr marL="0" lvl="0" indent="0" algn="l" rtl="0">
              <a:lnSpc>
                <a:spcPct val="100000"/>
              </a:lnSpc>
              <a:spcBef>
                <a:spcPts val="0"/>
              </a:spcBef>
              <a:spcAft>
                <a:spcPts val="0"/>
              </a:spcAft>
              <a:buSzPts val="1100"/>
              <a:buNone/>
            </a:pPr>
            <a:endParaRPr b="1"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Teaching Point:</a:t>
            </a:r>
          </a:p>
          <a:p>
            <a:pPr marL="171450" indent="-171450"/>
            <a:r>
              <a:rPr lang="en" dirty="0"/>
              <a:t>In the twentieth century, St. Mother Teresa of Calcutta was someone who understood the connection between the Eucharist and its relationship with the poor and suffering. “The Eucharist and the poor are inseparable,” she said. “This is not anything new for the Church, for we can clearly see it in the Gospels. The One who said, ‘this is my body’ is the same one who said, ‘I was hungry and you gave me food.’” When Mother Teresa first began her ministry in India with her community, the Missionaries of Charity, she begged the archbishop to arrange for the celebration of the Eucharist on a daily basis for her and her sisters. “If we have Our Lord in the midst of us, with daily Mass and Holy Communion,” she told him, “I fear nothing for the sisters nor myself. He will look after us. But without him I cannot be. I am helpless.”</a:t>
            </a:r>
            <a:endParaRPr dirty="0"/>
          </a:p>
          <a:p>
            <a:pPr marL="0" lvl="0" indent="0" algn="l" rtl="0">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SzPts val="1100"/>
              <a:buNone/>
            </a:pPr>
            <a:r>
              <a:rPr lang="en" b="1" dirty="0">
                <a:solidFill>
                  <a:schemeClr val="dk1"/>
                </a:solidFill>
              </a:rPr>
              <a:t>Online Resources: </a:t>
            </a:r>
            <a:r>
              <a:rPr lang="en" dirty="0">
                <a:solidFill>
                  <a:schemeClr val="dk1"/>
                </a:solidFill>
              </a:rPr>
              <a:t>Assign article, </a:t>
            </a:r>
            <a:r>
              <a:rPr lang="en-US" i="1" dirty="0">
                <a:solidFill>
                  <a:schemeClr val="dk1"/>
                </a:solidFill>
              </a:rPr>
              <a:t>Quotes on the Most Blessed Sacrament 1</a:t>
            </a:r>
            <a:r>
              <a:rPr lang="en" i="1" dirty="0">
                <a:solidFill>
                  <a:schemeClr val="dk1"/>
                </a:solidFill>
              </a:rPr>
              <a:t>.</a:t>
            </a:r>
            <a:r>
              <a:rPr lang="en" dirty="0">
                <a:solidFill>
                  <a:schemeClr val="dk1"/>
                </a:solidFill>
              </a:rPr>
              <a:t> URL here: </a:t>
            </a:r>
            <a:r>
              <a:rPr lang="en" u="sng" dirty="0">
                <a:solidFill>
                  <a:schemeClr val="hlink"/>
                </a:solidFill>
                <a:hlinkClick r:id="rId5"/>
              </a:rPr>
              <a:t>http://www.therealpresence.org/eucharst/tes/a7.html</a:t>
            </a:r>
            <a:r>
              <a:rPr lang="en" dirty="0">
                <a:solidFill>
                  <a:schemeClr val="dk1"/>
                </a:solidFill>
              </a:rPr>
              <a:t> </a:t>
            </a:r>
            <a:endParaRPr dirty="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0" name="Google Shape;260;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t>Directions:</a:t>
            </a:r>
            <a:r>
              <a:rPr lang="en" dirty="0"/>
              <a:t> </a:t>
            </a:r>
            <a:r>
              <a:rPr lang="en" b="1" dirty="0">
                <a:solidFill>
                  <a:schemeClr val="dk1"/>
                </a:solidFill>
              </a:rPr>
              <a:t> </a:t>
            </a:r>
            <a:r>
              <a:rPr lang="en" dirty="0">
                <a:solidFill>
                  <a:schemeClr val="dk1"/>
                </a:solidFill>
              </a:rPr>
              <a:t>Have students copy the quote. Add bonus points to the assessment if they can copy it down and demonstrate that they memorized it.</a:t>
            </a:r>
            <a:r>
              <a:rPr lang="en" dirty="0"/>
              <a:t> </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dirty="0"/>
              <a:t>Photo Credit:</a:t>
            </a:r>
            <a:r>
              <a:rPr lang="en" dirty="0"/>
              <a:t> </a:t>
            </a:r>
            <a:r>
              <a:rPr lang="en" dirty="0">
                <a:solidFill>
                  <a:schemeClr val="dk1"/>
                </a:solidFill>
                <a:uFill>
                  <a:noFill/>
                </a:uFill>
                <a:hlinkClick r:id="rId3">
                  <a:extLst>
                    <a:ext uri="{A12FA001-AC4F-418D-AE19-62706E023703}">
                      <ahyp:hlinkClr xmlns:ahyp="http://schemas.microsoft.com/office/drawing/2018/hyperlinkcolor" val="tx"/>
                    </a:ext>
                  </a:extLst>
                </a:hlinkClick>
              </a:rPr>
              <a:t>Dirk Beyer</a:t>
            </a:r>
            <a:r>
              <a:rPr lang="en" dirty="0">
                <a:solidFill>
                  <a:schemeClr val="dk1"/>
                </a:solidFill>
              </a:rPr>
              <a:t>.</a:t>
            </a:r>
            <a:r>
              <a:rPr lang="en" dirty="0">
                <a:solidFill>
                  <a:schemeClr val="dk1"/>
                </a:solidFill>
                <a:uFill>
                  <a:noFill/>
                </a:uFill>
                <a:hlinkClick r:id="rId4">
                  <a:extLst>
                    <a:ext uri="{A12FA001-AC4F-418D-AE19-62706E023703}">
                      <ahyp:hlinkClr xmlns:ahyp="http://schemas.microsoft.com/office/drawing/2018/hyperlinkcolor" val="tx"/>
                    </a:ext>
                  </a:extLst>
                </a:hlinkClick>
              </a:rPr>
              <a:t>Creative Commons Attribution-Share Alike 3.0</a:t>
            </a:r>
            <a:r>
              <a:rPr lang="en" dirty="0">
                <a:solidFill>
                  <a:schemeClr val="dk1"/>
                </a:solidFill>
              </a:rPr>
              <a:t>.</a:t>
            </a:r>
            <a:r>
              <a:rPr lang="en" dirty="0"/>
              <a:t>Featured picture, Picture of the day. Matterhorn Riffelsee 2005-06-11. </a:t>
            </a:r>
            <a:r>
              <a:rPr lang="en-US" dirty="0"/>
              <a:t>https://commons.wikimedia.org/wiki/File:Matterhorn_Riffelsee_2005-06-11.jpg.</a:t>
            </a:r>
          </a:p>
          <a:p>
            <a:pPr marL="0" lvl="0" indent="0" algn="l" rtl="0">
              <a:lnSpc>
                <a:spcPct val="100000"/>
              </a:lnSpc>
              <a:spcBef>
                <a:spcPts val="0"/>
              </a:spcBef>
              <a:spcAft>
                <a:spcPts val="0"/>
              </a:spcAft>
              <a:buClr>
                <a:schemeClr val="dk1"/>
              </a:buClr>
              <a:buSzPts val="1100"/>
              <a:buFont typeface="Arial"/>
              <a:buNone/>
            </a:pPr>
            <a:endParaRPr lang="en" dirty="0"/>
          </a:p>
          <a:p>
            <a:pPr marL="0" lvl="0" indent="0" algn="l" rtl="0">
              <a:lnSpc>
                <a:spcPct val="100000"/>
              </a:lnSpc>
              <a:spcBef>
                <a:spcPts val="0"/>
              </a:spcBef>
              <a:spcAft>
                <a:spcPts val="0"/>
              </a:spcAft>
              <a:buClr>
                <a:schemeClr val="dk1"/>
              </a:buClr>
              <a:buSzPts val="1100"/>
              <a:buFont typeface="Arial"/>
              <a:buNone/>
            </a:pPr>
            <a:r>
              <a:rPr lang="en" dirty="0"/>
              <a:t>License: </a:t>
            </a:r>
            <a:r>
              <a:rPr lang="en-US" dirty="0"/>
              <a:t>https://en.wikipedia.org/wiki/GNU_Free_Documentation_License, https://creativecommons.org/licenses/by-sa/3.0/deed.en.</a:t>
            </a:r>
            <a:endParaRPr dirty="0"/>
          </a:p>
          <a:p>
            <a:pPr marL="0" lvl="0" indent="0" algn="l" rtl="0">
              <a:lnSpc>
                <a:spcPct val="100000"/>
              </a:lnSpc>
              <a:spcBef>
                <a:spcPts val="0"/>
              </a:spcBef>
              <a:spcAft>
                <a:spcPts val="0"/>
              </a:spcAft>
              <a:buClr>
                <a:schemeClr val="dk1"/>
              </a:buClr>
              <a:buSzPts val="1100"/>
              <a:buFont typeface="Arial"/>
              <a:buNone/>
            </a:pPr>
            <a:endParaRPr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 b="1" dirty="0"/>
              <a:t>Directions:</a:t>
            </a:r>
            <a:r>
              <a:rPr lang="en" b="1" dirty="0">
                <a:solidFill>
                  <a:schemeClr val="dk1"/>
                </a:solidFill>
              </a:rPr>
              <a:t> </a:t>
            </a:r>
            <a:r>
              <a:rPr lang="en-US" dirty="0">
                <a:solidFill>
                  <a:schemeClr val="dk1"/>
                </a:solidFill>
              </a:rPr>
              <a:t>Have students copy information from the slide into their notes. </a:t>
            </a:r>
            <a:r>
              <a:rPr lang="en" dirty="0">
                <a:solidFill>
                  <a:schemeClr val="dk1"/>
                </a:solidFill>
              </a:rPr>
              <a:t>Ask students to define, in their own words, source and summit.</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r>
              <a:rPr lang="en" b="1" dirty="0"/>
              <a:t>Teaching Points: </a:t>
            </a:r>
            <a:endParaRPr b="1" dirty="0"/>
          </a:p>
          <a:p>
            <a:pPr marL="457200" lvl="0" indent="-298450" algn="l" rtl="0">
              <a:lnSpc>
                <a:spcPct val="100000"/>
              </a:lnSpc>
              <a:spcBef>
                <a:spcPts val="0"/>
              </a:spcBef>
              <a:spcAft>
                <a:spcPts val="0"/>
              </a:spcAft>
              <a:buSzPts val="1100"/>
              <a:buChar char="●"/>
            </a:pPr>
            <a:r>
              <a:rPr lang="en" dirty="0"/>
              <a:t>Source defined: a place, person, or thing from which something comes or can be obtained.</a:t>
            </a:r>
            <a:endParaRPr sz="1200" dirty="0">
              <a:solidFill>
                <a:srgbClr val="1F1F1F"/>
              </a:solidFill>
              <a:highlight>
                <a:srgbClr val="FFFFFF"/>
              </a:highlight>
              <a:latin typeface="Roboto"/>
              <a:ea typeface="Roboto"/>
              <a:cs typeface="Roboto"/>
              <a:sym typeface="Roboto"/>
            </a:endParaRPr>
          </a:p>
          <a:p>
            <a:pPr marL="457200" lvl="0" indent="-298450" algn="l" rtl="0">
              <a:spcBef>
                <a:spcPts val="0"/>
              </a:spcBef>
              <a:spcAft>
                <a:spcPts val="0"/>
              </a:spcAft>
              <a:buSzPts val="1100"/>
              <a:buChar char="●"/>
            </a:pPr>
            <a:r>
              <a:rPr lang="en" dirty="0"/>
              <a:t>Summit defined: the highest point, part, or elevation, especially of a mountain. </a:t>
            </a:r>
            <a:endParaRPr dirty="0"/>
          </a:p>
          <a:p>
            <a:pPr marL="457200" lvl="0" indent="-298450" algn="l" rtl="0">
              <a:spcBef>
                <a:spcPts val="0"/>
              </a:spcBef>
              <a:spcAft>
                <a:spcPts val="0"/>
              </a:spcAft>
              <a:buSzPts val="1100"/>
              <a:buChar char="●"/>
            </a:pPr>
            <a:r>
              <a:rPr lang="en" dirty="0"/>
              <a:t>The Eucharist is called the source and summit of the Christian life. To be a </a:t>
            </a:r>
            <a:r>
              <a:rPr lang="en" i="1" dirty="0"/>
              <a:t>source </a:t>
            </a:r>
            <a:r>
              <a:rPr lang="en" dirty="0"/>
              <a:t>of life emphasizes that the Eucharist gives us spiritual nourishment. To be a </a:t>
            </a:r>
            <a:r>
              <a:rPr lang="en" i="1" dirty="0"/>
              <a:t>summit</a:t>
            </a:r>
            <a:r>
              <a:rPr lang="en" dirty="0"/>
              <a:t> of life emphasizes that the Eucharist is the best way we can be close (the highest degree of unity) to God while in this world. </a:t>
            </a:r>
            <a:endParaRPr dirty="0"/>
          </a:p>
          <a:p>
            <a:pPr marL="45720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SzPts val="1100"/>
              <a:buNone/>
            </a:pPr>
            <a:r>
              <a:rPr lang="en" b="1" dirty="0"/>
              <a:t>Online Resources:</a:t>
            </a:r>
            <a:r>
              <a:rPr lang="en" dirty="0"/>
              <a:t> Assign article, </a:t>
            </a:r>
            <a:r>
              <a:rPr lang="en-US" i="1" dirty="0"/>
              <a:t>The Eucharist: Source and Summit of Christian Spirituality</a:t>
            </a:r>
            <a:r>
              <a:rPr lang="en" i="1" dirty="0"/>
              <a:t>. </a:t>
            </a:r>
            <a:r>
              <a:rPr lang="en" dirty="0"/>
              <a:t>URL here: </a:t>
            </a:r>
            <a:r>
              <a:rPr lang="en" u="sng" dirty="0">
                <a:solidFill>
                  <a:schemeClr val="hlink"/>
                </a:solidFill>
                <a:hlinkClick r:id="rId5"/>
              </a:rPr>
              <a:t>https://www.ewtn.com/catholicism/library/eucharist-source-and-summit-of-christian-spirituality-10380</a:t>
            </a:r>
            <a:r>
              <a:rPr lang="en" dirty="0"/>
              <a:t>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SzPts val="1100"/>
              <a:buNone/>
            </a:pPr>
            <a:r>
              <a:rPr lang="en" b="1" dirty="0">
                <a:solidFill>
                  <a:schemeClr val="dk1"/>
                </a:solidFill>
              </a:rPr>
              <a:t>Photo Credit: </a:t>
            </a:r>
            <a:r>
              <a:rPr lang="en" dirty="0">
                <a:solidFill>
                  <a:schemeClr val="dk1"/>
                </a:solidFill>
                <a:uFill>
                  <a:noFill/>
                </a:uFill>
                <a:hlinkClick r:id="rId3">
                  <a:extLst>
                    <a:ext uri="{A12FA001-AC4F-418D-AE19-62706E023703}">
                      <ahyp:hlinkClr xmlns:ahyp="http://schemas.microsoft.com/office/drawing/2018/hyperlinkcolor" val="tx"/>
                    </a:ext>
                  </a:extLst>
                </a:hlinkClick>
              </a:rPr>
              <a:t>Bible Illustrations by Sweet Media</a:t>
            </a:r>
            <a:r>
              <a:rPr lang="en" dirty="0">
                <a:solidFill>
                  <a:schemeClr val="dk1"/>
                </a:solidFill>
              </a:rPr>
              <a:t>. </a:t>
            </a:r>
            <a:r>
              <a:rPr lang="en" dirty="0">
                <a:solidFill>
                  <a:schemeClr val="dk1"/>
                </a:solidFill>
                <a:uFill>
                  <a:noFill/>
                </a:uFill>
                <a:hlinkClick r:id="rId4">
                  <a:extLst>
                    <a:ext uri="{A12FA001-AC4F-418D-AE19-62706E023703}">
                      <ahyp:hlinkClr xmlns:ahyp="http://schemas.microsoft.com/office/drawing/2018/hyperlinkcolor" val="tx"/>
                    </a:ext>
                  </a:extLst>
                </a:hlinkClick>
              </a:rPr>
              <a:t>Gospel of </a:t>
            </a:r>
            <a:r>
              <a:rPr lang="en" dirty="0">
                <a:solidFill>
                  <a:schemeClr val="dk1"/>
                </a:solidFill>
              </a:rPr>
              <a:t>John ch 6. </a:t>
            </a:r>
            <a:r>
              <a:rPr lang="en" dirty="0">
                <a:solidFill>
                  <a:schemeClr val="dk1"/>
                </a:solidFill>
                <a:uFill>
                  <a:noFill/>
                </a:uFill>
                <a:hlinkClick r:id="rId5">
                  <a:extLst>
                    <a:ext uri="{A12FA001-AC4F-418D-AE19-62706E023703}">
                      <ahyp:hlinkClr xmlns:ahyp="http://schemas.microsoft.com/office/drawing/2018/hyperlinkcolor" val="tx"/>
                    </a:ext>
                  </a:extLst>
                </a:hlinkClick>
              </a:rPr>
              <a:t>Jim Padgett</a:t>
            </a:r>
            <a:r>
              <a:rPr lang="en" dirty="0">
                <a:solidFill>
                  <a:schemeClr val="dk1"/>
                </a:solidFill>
              </a:rPr>
              <a:t>. </a:t>
            </a:r>
            <a:r>
              <a:rPr lang="en" dirty="0">
                <a:solidFill>
                  <a:schemeClr val="dk1"/>
                </a:solidFill>
                <a:uFill>
                  <a:noFill/>
                </a:uFill>
                <a:hlinkClick r:id="rId6">
                  <a:extLst>
                    <a:ext uri="{A12FA001-AC4F-418D-AE19-62706E023703}">
                      <ahyp:hlinkClr xmlns:ahyp="http://schemas.microsoft.com/office/drawing/2018/hyperlinkcolor" val="tx"/>
                    </a:ext>
                  </a:extLst>
                </a:hlinkClick>
              </a:rPr>
              <a:t>Creative Commons Attribution-Share Alike 3.0</a:t>
            </a:r>
            <a:r>
              <a:rPr lang="en" dirty="0">
                <a:solidFill>
                  <a:schemeClr val="dk1"/>
                </a:solidFill>
              </a:rPr>
              <a:t>. </a:t>
            </a:r>
            <a:r>
              <a:rPr lang="en-US" u="sng" dirty="0">
                <a:solidFill>
                  <a:srgbClr val="1155CC"/>
                </a:solidFill>
              </a:rPr>
              <a:t>https://commons.wikimedia.org/wiki/File:Gospel_of_John_Chapter_6-8_(Bible_Illustrations_by_Sweet_Media).jpg</a:t>
            </a:r>
            <a:endParaRPr dirty="0">
              <a:solidFill>
                <a:schemeClr val="dk1"/>
              </a:solidFill>
            </a:endParaRPr>
          </a:p>
          <a:p>
            <a:pPr marL="0" lvl="0" indent="0" algn="l" rtl="0">
              <a:lnSpc>
                <a:spcPct val="115000"/>
              </a:lnSpc>
              <a:spcBef>
                <a:spcPts val="700"/>
              </a:spcBef>
              <a:spcAft>
                <a:spcPts val="0"/>
              </a:spcAft>
              <a:buSzPts val="1100"/>
              <a:buNone/>
            </a:pPr>
            <a:endParaRPr lang="en" b="1" dirty="0"/>
          </a:p>
          <a:p>
            <a:pPr marL="0" lvl="0" indent="0" algn="l" rtl="0">
              <a:lnSpc>
                <a:spcPct val="115000"/>
              </a:lnSpc>
              <a:spcBef>
                <a:spcPts val="700"/>
              </a:spcBef>
              <a:spcAft>
                <a:spcPts val="0"/>
              </a:spcAft>
              <a:buSzPts val="1100"/>
              <a:buNone/>
            </a:pPr>
            <a:r>
              <a:rPr lang="en" b="1" dirty="0"/>
              <a:t>Directions: </a:t>
            </a:r>
            <a:r>
              <a:rPr lang="en" dirty="0"/>
              <a:t>Have students write down the term and definition as part of a Key Vocab section in their notes.</a:t>
            </a:r>
          </a:p>
          <a:p>
            <a:pPr marL="0" lvl="0" indent="0" algn="l" rtl="0">
              <a:lnSpc>
                <a:spcPct val="115000"/>
              </a:lnSpc>
              <a:spcBef>
                <a:spcPts val="700"/>
              </a:spcBef>
              <a:spcAft>
                <a:spcPts val="0"/>
              </a:spcAft>
              <a:buSzPts val="1100"/>
              <a:buNone/>
            </a:pPr>
            <a:endParaRPr lang="en" b="1" dirty="0"/>
          </a:p>
          <a:p>
            <a:pPr marL="0" lvl="0" indent="0" algn="l" rtl="0">
              <a:lnSpc>
                <a:spcPct val="115000"/>
              </a:lnSpc>
              <a:spcBef>
                <a:spcPts val="700"/>
              </a:spcBef>
              <a:spcAft>
                <a:spcPts val="0"/>
              </a:spcAft>
              <a:buSzPts val="1100"/>
              <a:buNone/>
            </a:pPr>
            <a:r>
              <a:rPr lang="en" b="1" dirty="0"/>
              <a:t>Online Resources</a:t>
            </a:r>
            <a:r>
              <a:rPr lang="en" dirty="0"/>
              <a:t>: Assign article, </a:t>
            </a:r>
            <a:r>
              <a:rPr lang="en-US" i="1" dirty="0"/>
              <a:t>The Eucharist as Thanksgiving</a:t>
            </a:r>
            <a:r>
              <a:rPr lang="en" i="1" dirty="0"/>
              <a:t>.</a:t>
            </a:r>
            <a:r>
              <a:rPr lang="en" dirty="0"/>
              <a:t> URL here: </a:t>
            </a:r>
            <a:r>
              <a:rPr lang="en" u="sng" dirty="0">
                <a:solidFill>
                  <a:schemeClr val="hlink"/>
                </a:solidFill>
                <a:hlinkClick r:id="rId7"/>
              </a:rPr>
              <a:t>https://www.wordonfire.org/articles/the-eucharist-as-thanksgiving/</a:t>
            </a:r>
            <a:r>
              <a:rPr lang="en" dirty="0"/>
              <a:t>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100"/>
              <a:buNone/>
            </a:pPr>
            <a:endParaRPr lang="en" b="1" dirty="0">
              <a:solidFill>
                <a:schemeClr val="dk1"/>
              </a:solidFill>
            </a:endParaRPr>
          </a:p>
          <a:p>
            <a:pPr marL="0" lvl="0" indent="0" algn="l" rtl="0">
              <a:lnSpc>
                <a:spcPct val="100000"/>
              </a:lnSpc>
              <a:spcBef>
                <a:spcPts val="0"/>
              </a:spcBef>
              <a:spcAft>
                <a:spcPts val="0"/>
              </a:spcAft>
              <a:buSzPts val="1100"/>
              <a:buNone/>
            </a:pPr>
            <a:endParaRPr lang="en" b="1" dirty="0">
              <a:solidFill>
                <a:schemeClr val="dk1"/>
              </a:solidFill>
            </a:endParaRPr>
          </a:p>
          <a:p>
            <a:pPr marL="0" lvl="0" indent="0" algn="l" rtl="0">
              <a:lnSpc>
                <a:spcPct val="100000"/>
              </a:lnSpc>
              <a:spcBef>
                <a:spcPts val="0"/>
              </a:spcBef>
              <a:spcAft>
                <a:spcPts val="0"/>
              </a:spcAft>
              <a:buSzPts val="1100"/>
              <a:buNone/>
            </a:pPr>
            <a:endParaRPr lang="en" b="1"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Photo Credit</a:t>
            </a:r>
            <a:r>
              <a:rPr lang="en" dirty="0"/>
              <a:t>: </a:t>
            </a:r>
            <a:r>
              <a:rPr lang="en" i="1" dirty="0"/>
              <a:t>Saint Justin Martyr</a:t>
            </a:r>
            <a:r>
              <a:rPr lang="en" i="0" dirty="0"/>
              <a:t>, Theopanes the Cretan. Public Domain.</a:t>
            </a: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b="1" dirty="0"/>
              <a:t>Teaching Points: </a:t>
            </a:r>
          </a:p>
          <a:p>
            <a:pPr marL="0" lvl="0" indent="0" algn="l" rtl="0">
              <a:lnSpc>
                <a:spcPct val="100000"/>
              </a:lnSpc>
              <a:spcBef>
                <a:spcPts val="0"/>
              </a:spcBef>
              <a:spcAft>
                <a:spcPts val="0"/>
              </a:spcAft>
              <a:buSzPts val="1100"/>
              <a:buNone/>
            </a:pPr>
            <a:r>
              <a:rPr lang="en-US" dirty="0"/>
              <a:t>As early as the second century, we have the witness of St. Justin Martyr for the basic lines of the order of the Eucharistic celebration. They have stayed the same until our own day for all the great liturgical families. St. Justin wrote to the pagan emperor </a:t>
            </a:r>
            <a:r>
              <a:rPr lang="en-US" dirty="0" err="1"/>
              <a:t>Antoninus</a:t>
            </a:r>
            <a:r>
              <a:rPr lang="en-US" dirty="0"/>
              <a:t> Pius (AD 86–161) around the year 155, explaining what Christians did:</a:t>
            </a:r>
          </a:p>
          <a:p>
            <a:pPr marL="228600" lvl="0" indent="0" algn="l" rtl="0">
              <a:spcBef>
                <a:spcPts val="0"/>
              </a:spcBef>
              <a:spcAft>
                <a:spcPts val="0"/>
              </a:spcAft>
              <a:buClr>
                <a:schemeClr val="dk1"/>
              </a:buClr>
              <a:buSzPts val="1100"/>
              <a:buFont typeface="Arial"/>
              <a:buNone/>
            </a:pPr>
            <a:r>
              <a:rPr lang="en" dirty="0"/>
              <a:t>On the day we call the day of the sun, all who dwell in the city or country gather in the same place. The memoirs of the apostles and the writings of the prophets are read, as much as time permits. When the reader has finished, he who presides over those gathered admonishes and challenges them to imitate these beautiful things. Then we all rise together and offer prayers for ourselves . . . and for all others, wherever they may be, so that we may be found righteous by our life and actions, and faithful to the commandments, so as to obtain eternal salvation.</a:t>
            </a:r>
            <a:endParaRPr dirty="0"/>
          </a:p>
          <a:p>
            <a:pPr marL="228600" lvl="0" indent="0" algn="l" rtl="0">
              <a:spcBef>
                <a:spcPts val="0"/>
              </a:spcBef>
              <a:spcAft>
                <a:spcPts val="0"/>
              </a:spcAft>
              <a:buClr>
                <a:schemeClr val="dk1"/>
              </a:buClr>
              <a:buSzPts val="1100"/>
              <a:buFont typeface="Arial"/>
              <a:buNone/>
            </a:pPr>
            <a:r>
              <a:rPr lang="en" dirty="0"/>
              <a:t>When the prayers are concluded we exchange the kiss. Then someone brings bread and a cup of water and wine mixed together to him who presides over the brethren. He takes them and offers praise and glory to the Father of the universe, through the name of the Son and of the Holy Spirit and for a considerable time he gives thanks (in Greek: eucharistian) that we have been judged worthy of these gifts. When he has concluded the prayers and thanksgivings, all present give voice to an acclamation by saying: “Amen.” When he who presides has given thanks and the people have responded, those whom we call deacons give to those present the "eucharisted" bread, wine and water and take them to those who are absent.</a:t>
            </a:r>
            <a:r>
              <a:rPr lang="en" baseline="30000" dirty="0"/>
              <a:t> </a:t>
            </a:r>
            <a:endParaRPr sz="1200" baseline="30000" dirty="0">
              <a:solidFill>
                <a:schemeClr val="dk1"/>
              </a:solidFill>
              <a:highlight>
                <a:srgbClr val="FFFFFF"/>
              </a:highlight>
            </a:endParaRPr>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 b="1" dirty="0"/>
              <a:t>Online Resource: </a:t>
            </a:r>
            <a:r>
              <a:rPr lang="en" dirty="0"/>
              <a:t>Have students view video, </a:t>
            </a:r>
            <a:r>
              <a:rPr lang="en-US" i="1" dirty="0"/>
              <a:t>June 1: St. Justin Martyr</a:t>
            </a:r>
            <a:r>
              <a:rPr lang="en" i="1" dirty="0"/>
              <a:t>.</a:t>
            </a:r>
            <a:r>
              <a:rPr lang="en" dirty="0"/>
              <a:t> URL here:  </a:t>
            </a:r>
            <a:r>
              <a:rPr lang="en" u="sng" dirty="0">
                <a:solidFill>
                  <a:schemeClr val="hlink"/>
                </a:solidFill>
                <a:hlinkClick r:id="rId3"/>
              </a:rPr>
              <a:t>https://youtu.be/ksy0VKUS9oQ</a:t>
            </a:r>
            <a:r>
              <a:rPr lang="en" dirty="0"/>
              <a:t> </a:t>
            </a:r>
            <a:endParaRPr dirty="0"/>
          </a:p>
          <a:p>
            <a:pPr marL="0" lvl="0" indent="0" algn="l" rtl="0">
              <a:lnSpc>
                <a:spcPct val="100000"/>
              </a:lnSpc>
              <a:spcBef>
                <a:spcPts val="0"/>
              </a:spcBef>
              <a:spcAft>
                <a:spcPts val="0"/>
              </a:spcAft>
              <a:buSzPts val="1100"/>
              <a:buNone/>
            </a:pPr>
            <a:endParaRPr dirty="0"/>
          </a:p>
          <a:p>
            <a:pPr marL="0" lvl="0" indent="0" algn="l" rtl="0">
              <a:spcBef>
                <a:spcPts val="0"/>
              </a:spcBef>
              <a:spcAft>
                <a:spcPts val="0"/>
              </a:spcAft>
              <a:buClr>
                <a:schemeClr val="dk1"/>
              </a:buClr>
              <a:buSzPts val="1100"/>
              <a:buFont typeface="Arial"/>
              <a:buNone/>
            </a:pPr>
            <a:r>
              <a:rPr lang="en" b="1" dirty="0">
                <a:solidFill>
                  <a:schemeClr val="dk1"/>
                </a:solidFill>
              </a:rPr>
              <a:t>The videos linked in this presentation file may contain copyrighted material. Such material is made available for educational purposes only. This constitutes a “fair use” of any such copyrighted material as provided for in Title 17 U.S.C. section 106A-117 of the US Copyright Law.</a:t>
            </a:r>
            <a:endParaRPr b="1" dirty="0">
              <a:solidFill>
                <a:schemeClr val="dk1"/>
              </a:solidFill>
            </a:endParaRPr>
          </a:p>
          <a:p>
            <a:pPr marL="0" lvl="0" indent="0" algn="l" rtl="0">
              <a:lnSpc>
                <a:spcPct val="100000"/>
              </a:lnSpc>
              <a:spcBef>
                <a:spcPts val="0"/>
              </a:spcBef>
              <a:spcAft>
                <a:spcPts val="0"/>
              </a:spcAft>
              <a:buSzPts val="1100"/>
              <a:buNone/>
            </a:pPr>
            <a:endParaRPr dirty="0"/>
          </a:p>
        </p:txBody>
      </p:sp>
      <p:sp>
        <p:nvSpPr>
          <p:cNvPr id="122" name="Google Shape;122;p4:notes"/>
          <p:cNvSpPr>
            <a:spLocks noGrp="1" noRot="1" noChangeAspect="1"/>
          </p:cNvSpPr>
          <p:nvPr>
            <p:ph type="sldImg" idx="2"/>
          </p:nvPr>
        </p:nvSpPr>
        <p:spPr>
          <a:xfrm>
            <a:off x="381000" y="180975"/>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 name="Google Shape;13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Photo Credit:</a:t>
            </a:r>
            <a:r>
              <a:rPr lang="en" dirty="0">
                <a:solidFill>
                  <a:schemeClr val="dk1"/>
                </a:solidFill>
              </a:rPr>
              <a:t> “Saint James the Greater Catholic Church (Concord, North Carolina) - stained glass, chalice &amp; loaves.JPG.” </a:t>
            </a:r>
            <a:r>
              <a:rPr lang="en" dirty="0">
                <a:solidFill>
                  <a:schemeClr val="dk1"/>
                </a:solidFill>
                <a:uFill>
                  <a:noFill/>
                </a:uFill>
                <a:hlinkClick r:id="rId3">
                  <a:extLst>
                    <a:ext uri="{A12FA001-AC4F-418D-AE19-62706E023703}">
                      <ahyp:hlinkClr xmlns:ahyp="http://schemas.microsoft.com/office/drawing/2018/hyperlinkcolor" val="tx"/>
                    </a:ext>
                  </a:extLst>
                </a:hlinkClick>
              </a:rPr>
              <a:t>Nheyob</a:t>
            </a:r>
            <a:r>
              <a:rPr lang="en" dirty="0">
                <a:solidFill>
                  <a:schemeClr val="dk1"/>
                </a:solidFill>
              </a:rPr>
              <a:t>. </a:t>
            </a:r>
            <a:r>
              <a:rPr lang="en" dirty="0">
                <a:solidFill>
                  <a:schemeClr val="dk1"/>
                </a:solidFill>
                <a:uFill>
                  <a:noFill/>
                </a:uFill>
                <a:hlinkClick r:id="rId4">
                  <a:extLst>
                    <a:ext uri="{A12FA001-AC4F-418D-AE19-62706E023703}">
                      <ahyp:hlinkClr xmlns:ahyp="http://schemas.microsoft.com/office/drawing/2018/hyperlinkcolor" val="tx"/>
                    </a:ext>
                  </a:extLst>
                </a:hlinkClick>
              </a:rPr>
              <a:t>Creative Commons Attribution-Share Alike 4.0</a:t>
            </a:r>
            <a:r>
              <a:rPr lang="en" dirty="0">
                <a:solidFill>
                  <a:schemeClr val="dk1"/>
                </a:solidFill>
              </a:rPr>
              <a:t>. </a:t>
            </a:r>
            <a:r>
              <a:rPr lang="en-US" u="sng" dirty="0">
                <a:solidFill>
                  <a:srgbClr val="1155CC"/>
                </a:solidFill>
              </a:rPr>
              <a:t>https://commons.wikimedia.org/wiki/File:Saint_James_the_Greater_Catholic_Church_(Concord,_North_Carolina)_-_stained_glass,_chalice_%26_loaves.JPG</a:t>
            </a:r>
          </a:p>
          <a:p>
            <a:pPr marL="0" lvl="0" indent="0" algn="l" rtl="0">
              <a:lnSpc>
                <a:spcPct val="115000"/>
              </a:lnSpc>
              <a:spcBef>
                <a:spcPts val="0"/>
              </a:spcBef>
              <a:spcAft>
                <a:spcPts val="0"/>
              </a:spcAft>
              <a:buClr>
                <a:schemeClr val="dk1"/>
              </a:buClr>
              <a:buSzPts val="1100"/>
              <a:buFont typeface="Arial"/>
              <a:buNone/>
            </a:pPr>
            <a:endParaRPr lang="en-US"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License: https://creativecommons.org/licenses/by-sa/4.0/deed.en</a:t>
            </a: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b="1" dirty="0">
                <a:solidFill>
                  <a:schemeClr val="dk1"/>
                </a:solidFill>
              </a:rPr>
              <a:t>Directions: </a:t>
            </a:r>
            <a:r>
              <a:rPr lang="en-US" dirty="0">
                <a:solidFill>
                  <a:schemeClr val="dk1"/>
                </a:solidFill>
              </a:rPr>
              <a:t>Have students copy information from the slide into their notes.</a:t>
            </a:r>
          </a:p>
          <a:p>
            <a:pPr marL="0" lvl="0" indent="0" algn="l" rtl="0">
              <a:lnSpc>
                <a:spcPct val="100000"/>
              </a:lnSpc>
              <a:spcBef>
                <a:spcPts val="0"/>
              </a:spcBef>
              <a:spcAft>
                <a:spcPts val="0"/>
              </a:spcAft>
              <a:buClr>
                <a:schemeClr val="dk1"/>
              </a:buClr>
              <a:buSzPts val="1100"/>
              <a:buFont typeface="Arial"/>
              <a:buNone/>
            </a:pPr>
            <a:endParaRPr lang="en"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Teaching Points:</a:t>
            </a:r>
            <a:r>
              <a:rPr lang="en" sz="700" dirty="0">
                <a:solidFill>
                  <a:schemeClr val="dk1"/>
                </a:solidFill>
                <a:latin typeface="Times New Roman"/>
                <a:ea typeface="Times New Roman"/>
                <a:cs typeface="Times New Roman"/>
                <a:sym typeface="Times New Roman"/>
              </a:rPr>
              <a:t>      </a:t>
            </a:r>
            <a:r>
              <a:rPr lang="en" dirty="0"/>
              <a:t>  </a:t>
            </a:r>
            <a:endParaRPr dirty="0"/>
          </a:p>
          <a:p>
            <a:pPr marL="171450" indent="-171450">
              <a:buClr>
                <a:schemeClr val="dk1"/>
              </a:buClr>
            </a:pPr>
            <a:r>
              <a:rPr lang="en" i="1" dirty="0"/>
              <a:t>The Lord’s Supper </a:t>
            </a:r>
            <a:r>
              <a:rPr lang="en" dirty="0"/>
              <a:t>because of its connection with the meal Jesus shared with his disciples on the night before his Passion;</a:t>
            </a:r>
            <a:endParaRPr dirty="0"/>
          </a:p>
          <a:p>
            <a:pPr marL="171450" indent="-171450">
              <a:buClr>
                <a:schemeClr val="dk1"/>
              </a:buClr>
            </a:pPr>
            <a:r>
              <a:rPr lang="en" i="1" dirty="0"/>
              <a:t>The Breaking of Bread</a:t>
            </a:r>
            <a:r>
              <a:rPr lang="en" dirty="0"/>
              <a:t>, by which the communion of the faithful with Christ and others is indicated;</a:t>
            </a:r>
            <a:endParaRPr dirty="0"/>
          </a:p>
          <a:p>
            <a:pPr marL="171450" indent="-171450">
              <a:buClr>
                <a:schemeClr val="dk1"/>
              </a:buClr>
            </a:pPr>
            <a:r>
              <a:rPr lang="en-US" i="1" dirty="0"/>
              <a:t>Holy Communion </a:t>
            </a:r>
            <a:r>
              <a:rPr lang="en-US" dirty="0"/>
              <a:t>because the Eucharist unites Catholics in one Body after receiving the Body and Blood of Christ;</a:t>
            </a:r>
          </a:p>
          <a:p>
            <a:pPr marL="171450" indent="-171450">
              <a:buClr>
                <a:schemeClr val="dk1"/>
              </a:buClr>
            </a:pPr>
            <a:r>
              <a:rPr lang="en-US" i="1" dirty="0"/>
              <a:t>The Holy Sacrifice </a:t>
            </a:r>
            <a:r>
              <a:rPr lang="en-US" dirty="0"/>
              <a:t>because it makes present the one sacrifice of Christ the Savior and includes the Church’s offering;</a:t>
            </a:r>
          </a:p>
          <a:p>
            <a:pPr marL="171450" indent="-171450">
              <a:buClr>
                <a:schemeClr val="dk1"/>
              </a:buClr>
            </a:pPr>
            <a:r>
              <a:rPr lang="en" i="1" dirty="0"/>
              <a:t>Memorial of the Lord’s Passion </a:t>
            </a:r>
            <a:r>
              <a:rPr lang="en" dirty="0"/>
              <a:t>because it represents the events of Calvary; </a:t>
            </a:r>
          </a:p>
          <a:p>
            <a:pPr marL="171450" indent="-171450">
              <a:buClr>
                <a:schemeClr val="dk1"/>
              </a:buClr>
            </a:pPr>
            <a:r>
              <a:rPr lang="en-US" i="1" dirty="0"/>
              <a:t>The Eucharistic assembly</a:t>
            </a:r>
            <a:r>
              <a:rPr lang="en-US" dirty="0"/>
              <a:t> because the Mass is celebrated with faithful Catholics and is a visible expression of the Church;</a:t>
            </a:r>
          </a:p>
          <a:p>
            <a:pPr marL="171450" indent="-171450">
              <a:buClr>
                <a:schemeClr val="dk1"/>
              </a:buClr>
            </a:pPr>
            <a:r>
              <a:rPr lang="en-US" i="1" dirty="0"/>
              <a:t>Divine Liturgy </a:t>
            </a:r>
            <a:r>
              <a:rPr lang="en-US" dirty="0"/>
              <a:t>because the Church’s whole liturgy centers on the celebration of this sacrament;</a:t>
            </a:r>
          </a:p>
          <a:p>
            <a:pPr marL="171450" indent="-171450">
              <a:buClr>
                <a:schemeClr val="dk1"/>
              </a:buClr>
            </a:pPr>
            <a:r>
              <a:rPr lang="en" i="1" dirty="0"/>
              <a:t>Mass</a:t>
            </a:r>
            <a:r>
              <a:rPr lang="en" dirty="0"/>
              <a:t> because it concludes with a “sending forth” (missio) of the faithful so that they may fulfill God’s will in their daily lives.</a:t>
            </a:r>
            <a:endParaRPr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8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SzPts val="1100"/>
              <a:buNone/>
            </a:pPr>
            <a:r>
              <a:rPr lang="en" b="1" dirty="0">
                <a:solidFill>
                  <a:schemeClr val="dk1"/>
                </a:solidFill>
              </a:rPr>
              <a:t>Photo Credit:</a:t>
            </a:r>
            <a:r>
              <a:rPr lang="en" dirty="0"/>
              <a:t> </a:t>
            </a:r>
            <a:r>
              <a:rPr lang="en" dirty="0">
                <a:solidFill>
                  <a:schemeClr val="dk1"/>
                </a:solidFill>
              </a:rPr>
              <a:t>Messdarstellung Wien um 1470, mit Wandlungskerze als um einen Stab gewickelter Wachsstock. unbekannter Künstler.Cropped. Public domain. </a:t>
            </a:r>
            <a:r>
              <a:rPr lang="en-US">
                <a:solidFill>
                  <a:schemeClr val="dk1"/>
                </a:solidFill>
                <a:uFill>
                  <a:noFill/>
                </a:uFill>
              </a:rPr>
              <a:t>https://commons.wikimedia.org/wiki/File:Wandlungskerze_3.jpg.</a:t>
            </a:r>
            <a:endParaRPr dirty="0">
              <a:solidFill>
                <a:schemeClr val="dk1"/>
              </a:solidFill>
            </a:endParaRPr>
          </a:p>
          <a:p>
            <a:pPr marL="0" lvl="0" indent="0" algn="l" rtl="0">
              <a:lnSpc>
                <a:spcPct val="115000"/>
              </a:lnSpc>
              <a:spcBef>
                <a:spcPts val="700"/>
              </a:spcBef>
              <a:spcAft>
                <a:spcPts val="0"/>
              </a:spcAft>
              <a:buSzPts val="1100"/>
              <a:buNone/>
            </a:pPr>
            <a:endParaRPr lang="en" b="1" dirty="0"/>
          </a:p>
          <a:p>
            <a:pPr marL="0" lvl="0" indent="0" algn="l" rtl="0">
              <a:lnSpc>
                <a:spcPct val="115000"/>
              </a:lnSpc>
              <a:spcBef>
                <a:spcPts val="700"/>
              </a:spcBef>
              <a:spcAft>
                <a:spcPts val="0"/>
              </a:spcAft>
              <a:buSzPts val="1100"/>
              <a:buNone/>
            </a:pPr>
            <a:r>
              <a:rPr lang="en" b="1" dirty="0"/>
              <a:t>Directions: </a:t>
            </a:r>
            <a:r>
              <a:rPr lang="en" dirty="0"/>
              <a:t>Have students write down the term and definition as part of a Key Vocab section in their notes.</a:t>
            </a:r>
          </a:p>
          <a:p>
            <a:pPr marL="0" lvl="0" indent="0" algn="l" rtl="0">
              <a:lnSpc>
                <a:spcPct val="115000"/>
              </a:lnSpc>
              <a:spcBef>
                <a:spcPts val="700"/>
              </a:spcBef>
              <a:spcAft>
                <a:spcPts val="0"/>
              </a:spcAft>
              <a:buSzPts val="1100"/>
              <a:buNone/>
            </a:pPr>
            <a:endParaRPr lang="en" b="1" dirty="0"/>
          </a:p>
          <a:p>
            <a:pPr marL="0" lvl="0" indent="0" algn="l" rtl="0">
              <a:lnSpc>
                <a:spcPct val="115000"/>
              </a:lnSpc>
              <a:spcBef>
                <a:spcPts val="700"/>
              </a:spcBef>
              <a:spcAft>
                <a:spcPts val="0"/>
              </a:spcAft>
              <a:buSzPts val="1100"/>
              <a:buNone/>
            </a:pPr>
            <a:r>
              <a:rPr lang="en" b="1" dirty="0"/>
              <a:t>Online Resources</a:t>
            </a:r>
            <a:r>
              <a:rPr lang="en" dirty="0"/>
              <a:t>: View video, </a:t>
            </a:r>
            <a:r>
              <a:rPr lang="en" i="1" dirty="0"/>
              <a:t>Transubstantiation (Aquinas 101).</a:t>
            </a:r>
            <a:r>
              <a:rPr lang="en" dirty="0"/>
              <a:t> URL here: </a:t>
            </a:r>
            <a:r>
              <a:rPr lang="en" u="sng" dirty="0">
                <a:solidFill>
                  <a:schemeClr val="hlink"/>
                </a:solidFill>
                <a:hlinkClick r:id="rId3"/>
              </a:rPr>
              <a:t>https://youtu.be/93lauv161ks</a:t>
            </a:r>
            <a:r>
              <a:rPr lang="en" dirty="0"/>
              <a:t> </a:t>
            </a:r>
            <a:endParaRPr dirty="0"/>
          </a:p>
          <a:p>
            <a:pPr marL="0" lvl="0" indent="0" algn="l" rtl="0">
              <a:spcBef>
                <a:spcPts val="0"/>
              </a:spcBef>
              <a:spcAft>
                <a:spcPts val="0"/>
              </a:spcAft>
              <a:buSzPts val="1100"/>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The videos linked in this presentation file may contain copyrighted material. Such material is made available for educational purposes only. This constitutes a “fair use” of any such copyrighted material as provided for in Title 17 U.S.C. section 106A-117 of the US Copyright Law.</a:t>
            </a:r>
            <a:endParaRPr b="1" dirty="0">
              <a:solidFill>
                <a:schemeClr val="dk1"/>
              </a:solidFill>
            </a:endParaRPr>
          </a:p>
          <a:p>
            <a:pPr marL="0" lvl="0" indent="0" algn="l" rtl="0">
              <a:lnSpc>
                <a:spcPct val="115000"/>
              </a:lnSpc>
              <a:spcBef>
                <a:spcPts val="700"/>
              </a:spcBef>
              <a:spcAft>
                <a:spcPts val="0"/>
              </a:spcAft>
              <a:buSzPts val="1100"/>
              <a:buNone/>
            </a:pPr>
            <a:endParaRPr dirty="0"/>
          </a:p>
          <a:p>
            <a:pPr marL="0" lvl="0" indent="0" algn="l" rtl="0">
              <a:lnSpc>
                <a:spcPct val="115000"/>
              </a:lnSpc>
              <a:spcBef>
                <a:spcPts val="700"/>
              </a:spcBef>
              <a:spcAft>
                <a:spcPts val="0"/>
              </a:spcAft>
              <a:buSzPts val="110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6:notes"/>
          <p:cNvSpPr>
            <a:spLocks noGrp="1" noRot="1" noChangeAspect="1"/>
          </p:cNvSpPr>
          <p:nvPr>
            <p:ph type="sldImg" idx="2"/>
          </p:nvPr>
        </p:nvSpPr>
        <p:spPr>
          <a:xfrm>
            <a:off x="392113"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 name="Google Shape;14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solidFill>
                  <a:schemeClr val="dk1"/>
                </a:solidFill>
              </a:rPr>
              <a:t>Photo Credit: </a:t>
            </a:r>
            <a:r>
              <a:rPr lang="en" dirty="0">
                <a:solidFill>
                  <a:schemeClr val="dk1"/>
                </a:solidFill>
                <a:uFill>
                  <a:noFill/>
                </a:uFill>
                <a:hlinkClick r:id="rId3">
                  <a:extLst>
                    <a:ext uri="{A12FA001-AC4F-418D-AE19-62706E023703}">
                      <ahyp:hlinkClr xmlns:ahyp="http://schemas.microsoft.com/office/drawing/2018/hyperlinkcolor" val="tx"/>
                    </a:ext>
                  </a:extLst>
                </a:hlinkClick>
              </a:rPr>
              <a:t>Uriel1022</a:t>
            </a:r>
            <a:r>
              <a:rPr lang="en" dirty="0">
                <a:solidFill>
                  <a:schemeClr val="dk1"/>
                </a:solidFill>
              </a:rPr>
              <a:t>. </a:t>
            </a:r>
            <a:r>
              <a:rPr lang="en" dirty="0">
                <a:solidFill>
                  <a:schemeClr val="dk1"/>
                </a:solidFill>
                <a:uFill>
                  <a:noFill/>
                </a:uFill>
                <a:hlinkClick r:id="rId4">
                  <a:extLst>
                    <a:ext uri="{A12FA001-AC4F-418D-AE19-62706E023703}">
                      <ahyp:hlinkClr xmlns:ahyp="http://schemas.microsoft.com/office/drawing/2018/hyperlinkcolor" val="tx"/>
                    </a:ext>
                  </a:extLst>
                </a:hlinkClick>
              </a:rPr>
              <a:t>Creative Commons Attribution-Share Alike 4.0</a:t>
            </a:r>
            <a:r>
              <a:rPr lang="en" dirty="0">
                <a:solidFill>
                  <a:schemeClr val="dk1"/>
                </a:solidFill>
              </a:rPr>
              <a:t>. Jesus Christ, "The Bread of Life” icon.jpg. Cropped. </a:t>
            </a:r>
            <a:r>
              <a:rPr lang="en-US" dirty="0">
                <a:solidFill>
                  <a:schemeClr val="dk1"/>
                </a:solidFill>
              </a:rPr>
              <a:t>https://commons.wikimedia.org/wiki/File:Jesus_Christ_%22The_Bread_of_Life%22_icon.jpg</a:t>
            </a:r>
            <a:endParaRPr lang="en" dirty="0">
              <a:solidFill>
                <a:schemeClr val="dk1"/>
              </a:solidFill>
            </a:endParaRPr>
          </a:p>
          <a:p>
            <a:pPr marL="0" lvl="0" indent="0" algn="l" rtl="0">
              <a:lnSpc>
                <a:spcPct val="100000"/>
              </a:lnSpc>
              <a:spcBef>
                <a:spcPts val="0"/>
              </a:spcBef>
              <a:spcAft>
                <a:spcPts val="0"/>
              </a:spcAft>
              <a:buSzPts val="1100"/>
              <a:buNone/>
            </a:pPr>
            <a:endParaRPr lang="en" dirty="0">
              <a:solidFill>
                <a:schemeClr val="dk1"/>
              </a:solidFill>
            </a:endParaRPr>
          </a:p>
          <a:p>
            <a:pPr marL="0" lvl="0" indent="0" algn="l" rtl="0">
              <a:lnSpc>
                <a:spcPct val="100000"/>
              </a:lnSpc>
              <a:spcBef>
                <a:spcPts val="0"/>
              </a:spcBef>
              <a:spcAft>
                <a:spcPts val="0"/>
              </a:spcAft>
              <a:buSzPts val="1100"/>
              <a:buNone/>
            </a:pPr>
            <a:r>
              <a:rPr lang="en" dirty="0">
                <a:solidFill>
                  <a:schemeClr val="dk1"/>
                </a:solidFill>
              </a:rPr>
              <a:t>License: </a:t>
            </a:r>
            <a:r>
              <a:rPr lang="en-US" dirty="0">
                <a:solidFill>
                  <a:schemeClr val="dk1"/>
                </a:solidFill>
              </a:rPr>
              <a:t>https://creativecommons.org/licenses/by-sa/4.0/deed.en</a:t>
            </a:r>
            <a:endParaRPr dirty="0">
              <a:solidFill>
                <a:schemeClr val="dk1"/>
              </a:solidFill>
            </a:endParaRPr>
          </a:p>
          <a:p>
            <a:pPr marL="0" lvl="0" indent="0" algn="l" rtl="0">
              <a:lnSpc>
                <a:spcPct val="100000"/>
              </a:lnSpc>
              <a:spcBef>
                <a:spcPts val="0"/>
              </a:spcBef>
              <a:spcAft>
                <a:spcPts val="0"/>
              </a:spcAft>
              <a:buSzPts val="1100"/>
              <a:buNone/>
            </a:pPr>
            <a:endParaRPr b="1" dirty="0">
              <a:solidFill>
                <a:schemeClr val="dk1"/>
              </a:solidFill>
            </a:endParaRPr>
          </a:p>
          <a:p>
            <a:pPr marL="0" lvl="0" indent="0" algn="l" rtl="0">
              <a:lnSpc>
                <a:spcPct val="100000"/>
              </a:lnSpc>
              <a:spcBef>
                <a:spcPts val="0"/>
              </a:spcBef>
              <a:spcAft>
                <a:spcPts val="0"/>
              </a:spcAft>
              <a:buSzPts val="1100"/>
              <a:buNone/>
            </a:pPr>
            <a:r>
              <a:rPr lang="en" sz="1000" b="1" dirty="0">
                <a:solidFill>
                  <a:schemeClr val="dk1"/>
                </a:solidFill>
              </a:rPr>
              <a:t>Directions:</a:t>
            </a:r>
            <a:r>
              <a:rPr lang="en" sz="1000" dirty="0">
                <a:solidFill>
                  <a:schemeClr val="dk1"/>
                </a:solidFill>
              </a:rPr>
              <a:t> Have a student read aloud the information on the slide.</a:t>
            </a:r>
            <a:endParaRPr sz="1000" dirty="0">
              <a:solidFill>
                <a:schemeClr val="dk1"/>
              </a:solidFill>
            </a:endParaRPr>
          </a:p>
          <a:p>
            <a:pPr marL="0" lvl="0" indent="0" algn="l" rtl="0">
              <a:lnSpc>
                <a:spcPct val="100000"/>
              </a:lnSpc>
              <a:spcBef>
                <a:spcPts val="0"/>
              </a:spcBef>
              <a:spcAft>
                <a:spcPts val="0"/>
              </a:spcAft>
              <a:buSzPts val="1100"/>
              <a:buNone/>
            </a:pPr>
            <a:endParaRPr sz="1000" dirty="0">
              <a:solidFill>
                <a:schemeClr val="dk1"/>
              </a:solidFill>
            </a:endParaRPr>
          </a:p>
          <a:p>
            <a:pPr marL="0" lvl="0" indent="0" algn="l" rtl="0">
              <a:lnSpc>
                <a:spcPct val="100000"/>
              </a:lnSpc>
              <a:spcBef>
                <a:spcPts val="0"/>
              </a:spcBef>
              <a:spcAft>
                <a:spcPts val="0"/>
              </a:spcAft>
              <a:buSzPts val="1100"/>
              <a:buNone/>
            </a:pPr>
            <a:r>
              <a:rPr lang="en" sz="1000" b="1" dirty="0">
                <a:solidFill>
                  <a:schemeClr val="dk1"/>
                </a:solidFill>
              </a:rPr>
              <a:t>Teaching Points: </a:t>
            </a:r>
            <a:r>
              <a:rPr lang="en" sz="1000" dirty="0">
                <a:solidFill>
                  <a:schemeClr val="dk1"/>
                </a:solidFill>
              </a:rPr>
              <a:t> </a:t>
            </a:r>
            <a:endParaRPr sz="1000" dirty="0">
              <a:solidFill>
                <a:schemeClr val="dk1"/>
              </a:solidFill>
            </a:endParaRPr>
          </a:p>
          <a:p>
            <a:pPr marL="171450" indent="-171450"/>
            <a:r>
              <a:rPr lang="en" sz="1000" dirty="0"/>
              <a:t>The image is Greek Orthodox icon of Jesus Christ called  “The Bread of Life” that was inspired by John 6:48-55.</a:t>
            </a:r>
          </a:p>
          <a:p>
            <a:pPr marL="0" indent="0">
              <a:buNone/>
            </a:pPr>
            <a:endParaRPr sz="1000" dirty="0"/>
          </a:p>
          <a:p>
            <a:pPr marL="171450" indent="-171450"/>
            <a:r>
              <a:rPr lang="en" sz="1000" i="1" dirty="0"/>
              <a:t>Real Presence </a:t>
            </a:r>
            <a:r>
              <a:rPr lang="en" sz="1000" dirty="0"/>
              <a:t>refers to the change that happens to the bread and wine at Mass. Jesus becomes fully present body, blood, soul, and divinity under the (accidents) appearance and taste of bread and wine.</a:t>
            </a:r>
          </a:p>
          <a:p>
            <a:pPr marL="0" indent="0">
              <a:buNone/>
            </a:pPr>
            <a:endParaRPr sz="1000" dirty="0"/>
          </a:p>
          <a:p>
            <a:pPr marL="171450" indent="-171450"/>
            <a:r>
              <a:rPr lang="en" sz="1000" dirty="0"/>
              <a:t>A 2019, Pew Research study revealed that just one-third of U.S. Catholics (31%) say they believe that “during Catholic Mass, the bread and wine actually become the Body and Blood of Jesus.”</a:t>
            </a:r>
            <a:endParaRPr sz="1000" dirty="0"/>
          </a:p>
          <a:p>
            <a:pPr marL="457200" lvl="0" indent="0" algn="l" rtl="0">
              <a:lnSpc>
                <a:spcPct val="100000"/>
              </a:lnSpc>
              <a:spcBef>
                <a:spcPts val="0"/>
              </a:spcBef>
              <a:spcAft>
                <a:spcPts val="0"/>
              </a:spcAft>
              <a:buNone/>
            </a:pPr>
            <a:endParaRPr sz="1000" dirty="0">
              <a:solidFill>
                <a:schemeClr val="dk1"/>
              </a:solidFill>
            </a:endParaRPr>
          </a:p>
          <a:p>
            <a:pPr marL="0" lvl="0" indent="0" algn="l" rtl="0">
              <a:lnSpc>
                <a:spcPct val="100000"/>
              </a:lnSpc>
              <a:spcBef>
                <a:spcPts val="0"/>
              </a:spcBef>
              <a:spcAft>
                <a:spcPts val="0"/>
              </a:spcAft>
              <a:buSzPts val="1100"/>
              <a:buNone/>
            </a:pPr>
            <a:r>
              <a:rPr lang="en" sz="1000" b="1" dirty="0">
                <a:solidFill>
                  <a:schemeClr val="dk1"/>
                </a:solidFill>
              </a:rPr>
              <a:t>Online Resource: </a:t>
            </a:r>
            <a:r>
              <a:rPr lang="en" sz="1000" dirty="0">
                <a:solidFill>
                  <a:schemeClr val="dk1"/>
                </a:solidFill>
              </a:rPr>
              <a:t> Have students view video, </a:t>
            </a:r>
            <a:r>
              <a:rPr lang="en-US" sz="1000" i="1" dirty="0">
                <a:solidFill>
                  <a:schemeClr val="dk1"/>
                </a:solidFill>
              </a:rPr>
              <a:t>The Holy Eucharist - Source and Summit of our Faith!</a:t>
            </a:r>
            <a:r>
              <a:rPr lang="en" sz="1000" i="1" dirty="0">
                <a:solidFill>
                  <a:schemeClr val="dk1"/>
                </a:solidFill>
              </a:rPr>
              <a:t>.</a:t>
            </a:r>
            <a:r>
              <a:rPr lang="en" sz="1000" dirty="0">
                <a:solidFill>
                  <a:schemeClr val="dk1"/>
                </a:solidFill>
              </a:rPr>
              <a:t> URL here: </a:t>
            </a:r>
            <a:r>
              <a:rPr lang="en" sz="1000" u="sng" dirty="0">
                <a:solidFill>
                  <a:schemeClr val="hlink"/>
                </a:solidFill>
                <a:hlinkClick r:id="rId5"/>
              </a:rPr>
              <a:t>https://youtu.be/gLmta376WlQ</a:t>
            </a:r>
            <a:r>
              <a:rPr lang="en" sz="1000" dirty="0">
                <a:solidFill>
                  <a:schemeClr val="dk1"/>
                </a:solidFill>
              </a:rPr>
              <a:t> </a:t>
            </a:r>
            <a:endParaRPr sz="1000" dirty="0">
              <a:solidFill>
                <a:schemeClr val="dk1"/>
              </a:solidFill>
            </a:endParaRPr>
          </a:p>
          <a:p>
            <a:pPr marL="0" lvl="0" indent="0" algn="l" rtl="0">
              <a:lnSpc>
                <a:spcPct val="100000"/>
              </a:lnSpc>
              <a:spcBef>
                <a:spcPts val="0"/>
              </a:spcBef>
              <a:spcAft>
                <a:spcPts val="0"/>
              </a:spcAft>
              <a:buSzPts val="1100"/>
              <a:buNone/>
            </a:pPr>
            <a:endParaRPr sz="1000" dirty="0">
              <a:solidFill>
                <a:schemeClr val="dk1"/>
              </a:solidFill>
            </a:endParaRPr>
          </a:p>
          <a:p>
            <a:pPr marL="0" lvl="0" indent="0" algn="l" rtl="0">
              <a:spcBef>
                <a:spcPts val="0"/>
              </a:spcBef>
              <a:spcAft>
                <a:spcPts val="0"/>
              </a:spcAft>
              <a:buClr>
                <a:schemeClr val="dk1"/>
              </a:buClr>
              <a:buSzPts val="1100"/>
              <a:buFont typeface="Arial"/>
              <a:buNone/>
            </a:pPr>
            <a:r>
              <a:rPr lang="en" sz="1000" b="1" dirty="0">
                <a:solidFill>
                  <a:schemeClr val="dk1"/>
                </a:solidFill>
              </a:rPr>
              <a:t>The videos linked in this presentation file may contain copyrighted material. Such material is made available for educational purposes only. This constitutes a “fair use” of any such copyrighted material as provided for in Title 17 U.S.C. section 106A-117 of the US Copyright Law.</a:t>
            </a:r>
            <a:endParaRPr sz="1000" b="1"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txBox="1">
            <a:spLocks noGrp="1"/>
          </p:cNvSpPr>
          <p:nvPr>
            <p:ph type="body" idx="1"/>
          </p:nvPr>
        </p:nvSpPr>
        <p:spPr>
          <a:xfrm>
            <a:off x="633413" y="45720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endParaRPr lang="en" sz="1000" b="1" dirty="0">
              <a:solidFill>
                <a:schemeClr val="dk1"/>
              </a:solidFill>
            </a:endParaRPr>
          </a:p>
          <a:p>
            <a:pPr marL="0" lvl="0" indent="0" algn="l" rtl="0">
              <a:spcBef>
                <a:spcPts val="0"/>
              </a:spcBef>
              <a:spcAft>
                <a:spcPts val="0"/>
              </a:spcAft>
              <a:buClr>
                <a:schemeClr val="dk1"/>
              </a:buClr>
              <a:buSzPts val="1100"/>
              <a:buFont typeface="Arial"/>
              <a:buNone/>
            </a:pPr>
            <a:endParaRPr lang="en" sz="1000" b="1" dirty="0">
              <a:solidFill>
                <a:schemeClr val="dk1"/>
              </a:solidFill>
            </a:endParaRPr>
          </a:p>
          <a:p>
            <a:pPr marL="0" lvl="0" indent="0" algn="l" rtl="0">
              <a:spcBef>
                <a:spcPts val="0"/>
              </a:spcBef>
              <a:spcAft>
                <a:spcPts val="0"/>
              </a:spcAft>
              <a:buClr>
                <a:schemeClr val="dk1"/>
              </a:buClr>
              <a:buSzPts val="1100"/>
              <a:buFont typeface="Arial"/>
              <a:buNone/>
            </a:pPr>
            <a:endParaRPr lang="en" sz="1000" b="1" dirty="0">
              <a:solidFill>
                <a:schemeClr val="dk1"/>
              </a:solidFill>
            </a:endParaRPr>
          </a:p>
          <a:p>
            <a:pPr marL="0" lvl="0" indent="0" algn="l" rtl="0">
              <a:spcBef>
                <a:spcPts val="0"/>
              </a:spcBef>
              <a:spcAft>
                <a:spcPts val="0"/>
              </a:spcAft>
              <a:buClr>
                <a:schemeClr val="dk1"/>
              </a:buClr>
              <a:buSzPts val="1100"/>
              <a:buFont typeface="Arial"/>
              <a:buNone/>
            </a:pPr>
            <a:endParaRPr lang="en" sz="1000" b="1" dirty="0">
              <a:solidFill>
                <a:schemeClr val="dk1"/>
              </a:solidFill>
            </a:endParaRPr>
          </a:p>
          <a:p>
            <a:pPr marL="0" lvl="0" indent="0" algn="l" rtl="0">
              <a:spcBef>
                <a:spcPts val="0"/>
              </a:spcBef>
              <a:spcAft>
                <a:spcPts val="0"/>
              </a:spcAft>
              <a:buClr>
                <a:schemeClr val="dk1"/>
              </a:buClr>
              <a:buSzPts val="1100"/>
              <a:buFont typeface="Arial"/>
              <a:buNone/>
            </a:pPr>
            <a:endParaRPr lang="en" sz="1000" b="1" dirty="0">
              <a:solidFill>
                <a:schemeClr val="dk1"/>
              </a:solidFill>
            </a:endParaRPr>
          </a:p>
          <a:p>
            <a:pPr marL="0" lvl="0" indent="0" algn="l" rtl="0">
              <a:spcBef>
                <a:spcPts val="0"/>
              </a:spcBef>
              <a:spcAft>
                <a:spcPts val="0"/>
              </a:spcAft>
              <a:buClr>
                <a:schemeClr val="dk1"/>
              </a:buClr>
              <a:buSzPts val="1100"/>
              <a:buFont typeface="Arial"/>
              <a:buNone/>
            </a:pPr>
            <a:endParaRPr lang="en" sz="1000" b="1" dirty="0">
              <a:solidFill>
                <a:schemeClr val="dk1"/>
              </a:solidFill>
            </a:endParaRPr>
          </a:p>
          <a:p>
            <a:pPr marL="0" lvl="0" indent="0" algn="l" rtl="0">
              <a:spcBef>
                <a:spcPts val="0"/>
              </a:spcBef>
              <a:spcAft>
                <a:spcPts val="0"/>
              </a:spcAft>
              <a:buClr>
                <a:schemeClr val="dk1"/>
              </a:buClr>
              <a:buSzPts val="1100"/>
              <a:buFont typeface="Arial"/>
              <a:buNone/>
            </a:pPr>
            <a:endParaRPr lang="en" sz="1000" b="1" dirty="0">
              <a:solidFill>
                <a:schemeClr val="dk1"/>
              </a:solidFill>
            </a:endParaRPr>
          </a:p>
          <a:p>
            <a:pPr marL="0" lvl="0" indent="0" algn="l" rtl="0">
              <a:spcBef>
                <a:spcPts val="0"/>
              </a:spcBef>
              <a:spcAft>
                <a:spcPts val="0"/>
              </a:spcAft>
              <a:buClr>
                <a:schemeClr val="dk1"/>
              </a:buClr>
              <a:buSzPts val="1100"/>
              <a:buFont typeface="Arial"/>
              <a:buNone/>
            </a:pPr>
            <a:endParaRPr lang="en" sz="1000" b="1" dirty="0">
              <a:solidFill>
                <a:schemeClr val="dk1"/>
              </a:solidFill>
            </a:endParaRPr>
          </a:p>
          <a:p>
            <a:pPr marL="0" lvl="0" indent="0" algn="l" rtl="0">
              <a:spcBef>
                <a:spcPts val="0"/>
              </a:spcBef>
              <a:spcAft>
                <a:spcPts val="0"/>
              </a:spcAft>
              <a:buClr>
                <a:schemeClr val="dk1"/>
              </a:buClr>
              <a:buSzPts val="1100"/>
              <a:buFont typeface="Arial"/>
              <a:buNone/>
            </a:pPr>
            <a:endParaRPr lang="en" sz="1000" b="1" dirty="0">
              <a:solidFill>
                <a:schemeClr val="dk1"/>
              </a:solidFill>
            </a:endParaRPr>
          </a:p>
          <a:p>
            <a:pPr marL="0" lvl="0" indent="0" algn="l" rtl="0">
              <a:spcBef>
                <a:spcPts val="0"/>
              </a:spcBef>
              <a:spcAft>
                <a:spcPts val="0"/>
              </a:spcAft>
              <a:buClr>
                <a:schemeClr val="dk1"/>
              </a:buClr>
              <a:buSzPts val="1100"/>
              <a:buFont typeface="Arial"/>
              <a:buNone/>
            </a:pPr>
            <a:endParaRPr lang="en" sz="1000" b="1" dirty="0">
              <a:solidFill>
                <a:schemeClr val="dk1"/>
              </a:solidFill>
            </a:endParaRPr>
          </a:p>
          <a:p>
            <a:pPr marL="0" lvl="0" indent="0" algn="l" rtl="0">
              <a:spcBef>
                <a:spcPts val="0"/>
              </a:spcBef>
              <a:spcAft>
                <a:spcPts val="0"/>
              </a:spcAft>
              <a:buClr>
                <a:schemeClr val="dk1"/>
              </a:buClr>
              <a:buSzPts val="1100"/>
              <a:buFont typeface="Arial"/>
              <a:buNone/>
            </a:pPr>
            <a:endParaRPr lang="en" sz="1000" b="1" dirty="0">
              <a:solidFill>
                <a:schemeClr val="dk1"/>
              </a:solidFill>
            </a:endParaRPr>
          </a:p>
          <a:p>
            <a:pPr marL="0" lvl="0" indent="0" algn="l" rtl="0">
              <a:spcBef>
                <a:spcPts val="0"/>
              </a:spcBef>
              <a:spcAft>
                <a:spcPts val="0"/>
              </a:spcAft>
              <a:buClr>
                <a:schemeClr val="dk1"/>
              </a:buClr>
              <a:buSzPts val="1100"/>
              <a:buFont typeface="Arial"/>
              <a:buNone/>
            </a:pPr>
            <a:endParaRPr lang="en" sz="1000" b="1" dirty="0">
              <a:solidFill>
                <a:schemeClr val="dk1"/>
              </a:solidFill>
            </a:endParaRPr>
          </a:p>
          <a:p>
            <a:pPr marL="0" lvl="0" indent="0" algn="l" rtl="0">
              <a:spcBef>
                <a:spcPts val="0"/>
              </a:spcBef>
              <a:spcAft>
                <a:spcPts val="0"/>
              </a:spcAft>
              <a:buClr>
                <a:schemeClr val="dk1"/>
              </a:buClr>
              <a:buSzPts val="1100"/>
              <a:buFont typeface="Arial"/>
              <a:buNone/>
            </a:pPr>
            <a:endParaRPr lang="en" sz="1000" b="1" dirty="0">
              <a:solidFill>
                <a:schemeClr val="dk1"/>
              </a:solidFill>
            </a:endParaRPr>
          </a:p>
          <a:p>
            <a:pPr marL="0" lvl="0" indent="0" algn="l" rtl="0">
              <a:spcBef>
                <a:spcPts val="0"/>
              </a:spcBef>
              <a:spcAft>
                <a:spcPts val="0"/>
              </a:spcAft>
              <a:buClr>
                <a:schemeClr val="dk1"/>
              </a:buClr>
              <a:buSzPts val="1100"/>
              <a:buFont typeface="Arial"/>
              <a:buNone/>
            </a:pPr>
            <a:endParaRPr lang="en" sz="1000" b="1" dirty="0">
              <a:solidFill>
                <a:schemeClr val="dk1"/>
              </a:solidFill>
            </a:endParaRPr>
          </a:p>
          <a:p>
            <a:pPr marL="0" lvl="0" indent="0" algn="l" rtl="0">
              <a:spcBef>
                <a:spcPts val="0"/>
              </a:spcBef>
              <a:spcAft>
                <a:spcPts val="0"/>
              </a:spcAft>
              <a:buClr>
                <a:schemeClr val="dk1"/>
              </a:buClr>
              <a:buSzPts val="1100"/>
              <a:buFont typeface="Arial"/>
              <a:buNone/>
            </a:pPr>
            <a:endParaRPr lang="en" sz="1000" b="1" dirty="0">
              <a:solidFill>
                <a:schemeClr val="dk1"/>
              </a:solidFill>
            </a:endParaRPr>
          </a:p>
          <a:p>
            <a:pPr marL="0" lvl="0" indent="0" algn="l" rtl="0">
              <a:spcBef>
                <a:spcPts val="0"/>
              </a:spcBef>
              <a:spcAft>
                <a:spcPts val="0"/>
              </a:spcAft>
              <a:buClr>
                <a:schemeClr val="dk1"/>
              </a:buClr>
              <a:buSzPts val="1100"/>
              <a:buFont typeface="Arial"/>
              <a:buNone/>
            </a:pPr>
            <a:endParaRPr lang="en" sz="1000" b="1" dirty="0">
              <a:solidFill>
                <a:schemeClr val="dk1"/>
              </a:solidFill>
            </a:endParaRPr>
          </a:p>
          <a:p>
            <a:pPr marL="0" lvl="0" indent="0" algn="l" rtl="0">
              <a:spcBef>
                <a:spcPts val="0"/>
              </a:spcBef>
              <a:spcAft>
                <a:spcPts val="0"/>
              </a:spcAft>
              <a:buClr>
                <a:schemeClr val="dk1"/>
              </a:buClr>
              <a:buSzPts val="1100"/>
              <a:buFont typeface="Arial"/>
              <a:buNone/>
            </a:pPr>
            <a:endParaRPr lang="en" sz="1000" b="1" dirty="0">
              <a:solidFill>
                <a:schemeClr val="dk1"/>
              </a:solidFill>
            </a:endParaRPr>
          </a:p>
          <a:p>
            <a:pPr marL="0" lvl="0" indent="0" algn="l" rtl="0">
              <a:spcBef>
                <a:spcPts val="0"/>
              </a:spcBef>
              <a:spcAft>
                <a:spcPts val="0"/>
              </a:spcAft>
              <a:buClr>
                <a:schemeClr val="dk1"/>
              </a:buClr>
              <a:buSzPts val="1100"/>
              <a:buFont typeface="Arial"/>
              <a:buNone/>
            </a:pPr>
            <a:endParaRPr lang="en" sz="1000" b="1" dirty="0">
              <a:solidFill>
                <a:schemeClr val="dk1"/>
              </a:solidFill>
            </a:endParaRPr>
          </a:p>
          <a:p>
            <a:pPr marL="0" lvl="0" indent="0" algn="l" rtl="0">
              <a:spcBef>
                <a:spcPts val="0"/>
              </a:spcBef>
              <a:spcAft>
                <a:spcPts val="0"/>
              </a:spcAft>
              <a:buClr>
                <a:schemeClr val="dk1"/>
              </a:buClr>
              <a:buSzPts val="1100"/>
              <a:buFont typeface="Arial"/>
              <a:buNone/>
            </a:pPr>
            <a:endParaRPr lang="en" sz="1000" b="1" dirty="0">
              <a:solidFill>
                <a:schemeClr val="dk1"/>
              </a:solidFill>
            </a:endParaRPr>
          </a:p>
          <a:p>
            <a:pPr marL="0" lvl="0" indent="0" algn="l" rtl="0">
              <a:spcBef>
                <a:spcPts val="0"/>
              </a:spcBef>
              <a:spcAft>
                <a:spcPts val="0"/>
              </a:spcAft>
              <a:buClr>
                <a:schemeClr val="dk1"/>
              </a:buClr>
              <a:buSzPts val="1100"/>
              <a:buFont typeface="Arial"/>
              <a:buNone/>
            </a:pPr>
            <a:endParaRPr lang="en" sz="1000" b="1" dirty="0">
              <a:solidFill>
                <a:schemeClr val="dk1"/>
              </a:solidFill>
            </a:endParaRPr>
          </a:p>
          <a:p>
            <a:pPr marL="0" lvl="0" indent="0" algn="l" rtl="0">
              <a:spcBef>
                <a:spcPts val="0"/>
              </a:spcBef>
              <a:spcAft>
                <a:spcPts val="0"/>
              </a:spcAft>
              <a:buClr>
                <a:schemeClr val="dk1"/>
              </a:buClr>
              <a:buSzPts val="1100"/>
              <a:buFont typeface="Arial"/>
              <a:buNone/>
            </a:pPr>
            <a:endParaRPr lang="en" sz="1000" b="1" dirty="0">
              <a:solidFill>
                <a:schemeClr val="dk1"/>
              </a:solidFill>
            </a:endParaRPr>
          </a:p>
          <a:p>
            <a:pPr marL="0" lvl="0" indent="0" algn="l" rtl="0">
              <a:spcBef>
                <a:spcPts val="0"/>
              </a:spcBef>
              <a:spcAft>
                <a:spcPts val="0"/>
              </a:spcAft>
              <a:buClr>
                <a:schemeClr val="dk1"/>
              </a:buClr>
              <a:buSzPts val="1100"/>
              <a:buFont typeface="Arial"/>
              <a:buNone/>
            </a:pPr>
            <a:endParaRPr lang="en" sz="1000" b="1" dirty="0">
              <a:solidFill>
                <a:schemeClr val="dk1"/>
              </a:solidFill>
            </a:endParaRPr>
          </a:p>
          <a:p>
            <a:pPr marL="0" lvl="0" indent="0" algn="l" rtl="0">
              <a:spcBef>
                <a:spcPts val="0"/>
              </a:spcBef>
              <a:spcAft>
                <a:spcPts val="0"/>
              </a:spcAft>
              <a:buClr>
                <a:schemeClr val="dk1"/>
              </a:buClr>
              <a:buSzPts val="1100"/>
              <a:buFont typeface="Arial"/>
              <a:buNone/>
            </a:pPr>
            <a:endParaRPr lang="en" sz="1000" b="1" dirty="0">
              <a:solidFill>
                <a:schemeClr val="dk1"/>
              </a:solidFill>
            </a:endParaRPr>
          </a:p>
          <a:p>
            <a:pPr marL="0" lvl="0" indent="0" algn="l" rtl="0">
              <a:spcBef>
                <a:spcPts val="0"/>
              </a:spcBef>
              <a:spcAft>
                <a:spcPts val="0"/>
              </a:spcAft>
              <a:buClr>
                <a:schemeClr val="dk1"/>
              </a:buClr>
              <a:buSzPts val="1100"/>
              <a:buFont typeface="Arial"/>
              <a:buNone/>
            </a:pPr>
            <a:r>
              <a:rPr lang="en" sz="1000" b="1" dirty="0">
                <a:solidFill>
                  <a:schemeClr val="dk1"/>
                </a:solidFill>
              </a:rPr>
              <a:t>Photo Credit</a:t>
            </a:r>
            <a:r>
              <a:rPr lang="en" sz="1000" dirty="0">
                <a:solidFill>
                  <a:schemeClr val="dk1"/>
                </a:solidFill>
              </a:rPr>
              <a:t>: </a:t>
            </a:r>
            <a:r>
              <a:rPr lang="en" sz="1000" dirty="0">
                <a:solidFill>
                  <a:schemeClr val="dk1"/>
                </a:solidFill>
                <a:uFill>
                  <a:noFill/>
                </a:uFill>
                <a:hlinkClick r:id="rId3">
                  <a:extLst>
                    <a:ext uri="{A12FA001-AC4F-418D-AE19-62706E023703}">
                      <ahyp:hlinkClr xmlns:ahyp="http://schemas.microsoft.com/office/drawing/2018/hyperlinkcolor" val="tx"/>
                    </a:ext>
                  </a:extLst>
                </a:hlinkClick>
              </a:rPr>
              <a:t>Creative Commons Zero, Public Domain Dedication</a:t>
            </a:r>
            <a:r>
              <a:rPr lang="en" sz="1000" dirty="0">
                <a:solidFill>
                  <a:schemeClr val="dk1"/>
                </a:solidFill>
              </a:rPr>
              <a:t>. Open bible. </a:t>
            </a:r>
            <a:r>
              <a:rPr lang="en" sz="1000" dirty="0">
                <a:solidFill>
                  <a:schemeClr val="dk1"/>
                </a:solidFill>
                <a:uFill>
                  <a:noFill/>
                </a:uFill>
                <a:hlinkClick r:id="rId4">
                  <a:extLst>
                    <a:ext uri="{A12FA001-AC4F-418D-AE19-62706E023703}">
                      <ahyp:hlinkClr xmlns:ahyp="http://schemas.microsoft.com/office/drawing/2018/hyperlinkcolor" val="tx"/>
                    </a:ext>
                  </a:extLst>
                </a:hlinkClick>
              </a:rPr>
              <a:t>wikicommons.org</a:t>
            </a:r>
            <a:r>
              <a:rPr lang="en" sz="1000" dirty="0">
                <a:solidFill>
                  <a:schemeClr val="dk1"/>
                </a:solidFill>
              </a:rPr>
              <a:t>. </a:t>
            </a:r>
            <a:endParaRPr sz="1000" dirty="0">
              <a:solidFill>
                <a:schemeClr val="dk1"/>
              </a:solidFill>
            </a:endParaRPr>
          </a:p>
          <a:p>
            <a:pPr marL="0" lvl="0" indent="0" algn="l" rtl="0">
              <a:lnSpc>
                <a:spcPct val="100000"/>
              </a:lnSpc>
              <a:spcBef>
                <a:spcPts val="0"/>
              </a:spcBef>
              <a:spcAft>
                <a:spcPts val="0"/>
              </a:spcAft>
              <a:buSzPts val="1100"/>
              <a:buNone/>
            </a:pPr>
            <a:endParaRPr sz="1000" dirty="0">
              <a:solidFill>
                <a:schemeClr val="dk1"/>
              </a:solidFill>
            </a:endParaRPr>
          </a:p>
          <a:p>
            <a:pPr marL="0" lvl="0" indent="0" algn="l" rtl="0">
              <a:lnSpc>
                <a:spcPct val="100000"/>
              </a:lnSpc>
              <a:spcBef>
                <a:spcPts val="0"/>
              </a:spcBef>
              <a:spcAft>
                <a:spcPts val="0"/>
              </a:spcAft>
              <a:buSzPts val="1100"/>
              <a:buNone/>
            </a:pPr>
            <a:r>
              <a:rPr lang="en" sz="1000" b="1" dirty="0">
                <a:solidFill>
                  <a:schemeClr val="dk1"/>
                </a:solidFill>
              </a:rPr>
              <a:t>Directions: </a:t>
            </a:r>
            <a:r>
              <a:rPr lang="en" sz="1000" dirty="0">
                <a:solidFill>
                  <a:schemeClr val="dk1"/>
                </a:solidFill>
              </a:rPr>
              <a:t>Have students copy down the information from the slide in their notes.</a:t>
            </a:r>
            <a:endParaRPr sz="1000" dirty="0">
              <a:solidFill>
                <a:schemeClr val="dk1"/>
              </a:solidFill>
            </a:endParaRPr>
          </a:p>
          <a:p>
            <a:pPr marL="0" lvl="0" indent="0" algn="l" rtl="0">
              <a:lnSpc>
                <a:spcPct val="100000"/>
              </a:lnSpc>
              <a:spcBef>
                <a:spcPts val="0"/>
              </a:spcBef>
              <a:spcAft>
                <a:spcPts val="0"/>
              </a:spcAft>
              <a:buSzPts val="1100"/>
              <a:buNone/>
            </a:pPr>
            <a:endParaRPr sz="1000" b="1" dirty="0"/>
          </a:p>
          <a:p>
            <a:pPr marL="0" lvl="0" indent="0" algn="l" rtl="0">
              <a:lnSpc>
                <a:spcPct val="100000"/>
              </a:lnSpc>
              <a:spcBef>
                <a:spcPts val="0"/>
              </a:spcBef>
              <a:spcAft>
                <a:spcPts val="0"/>
              </a:spcAft>
              <a:buSzPts val="1100"/>
              <a:buNone/>
            </a:pPr>
            <a:r>
              <a:rPr lang="en" sz="1000" b="1" dirty="0"/>
              <a:t>Teaching Points:</a:t>
            </a:r>
            <a:r>
              <a:rPr lang="en" sz="1000" dirty="0"/>
              <a:t> </a:t>
            </a:r>
            <a:endParaRPr sz="1000" dirty="0"/>
          </a:p>
          <a:p>
            <a:pPr marL="171450" indent="-171450"/>
            <a:endParaRPr sz="1000" dirty="0"/>
          </a:p>
          <a:p>
            <a:pPr marL="171450" indent="-171450"/>
            <a:r>
              <a:rPr lang="en" sz="1000" i="1" dirty="0"/>
              <a:t>Melchizedek</a:t>
            </a:r>
            <a:r>
              <a:rPr lang="en" sz="1000" dirty="0"/>
              <a:t> : Referenced in Genesis14:18-20, he was a mysterious priest-king, called ‘king of peace’ who offered bread and wine. Abraham gave him a tenth of his wealth thus recognizing him as a “priest of God most high”. Melchizedek is a Christ-like figure, witnessed by Abraham bowing to him. The Letter to the Hebrews makes typological connections to this incident in Genesis. Melchizedek’s offering stands out because every other offering has been an animal sacrifice. The problem with the Jews seeing Jesus as a priest was that he was not a Levite. He was a Judahite. So Melchizedek’s priesthood, which is greater than the Levitical priesthood, is where Jesus’ priestly credentials stems. It was more great and more mysterious and very Eucharistic.</a:t>
            </a:r>
            <a:endParaRPr sz="1000" dirty="0"/>
          </a:p>
          <a:p>
            <a:pPr marL="171450" indent="-171450"/>
            <a:endParaRPr sz="1000" dirty="0"/>
          </a:p>
          <a:p>
            <a:pPr marL="171450" indent="-171450"/>
            <a:r>
              <a:rPr lang="en" sz="1000" i="1" dirty="0"/>
              <a:t>Passover</a:t>
            </a:r>
            <a:r>
              <a:rPr lang="en" sz="1000" dirty="0"/>
              <a:t>: More than any other Old Testament passage, Exodus 12:21-23 this one is eucharistic through and through. The blood of the lamb saved the people from death. They had to sacrifice the lamb. It had to have its blood spread on the wood. Then they had to eat the lamb. Jesus is our passover Lamb.” </a:t>
            </a:r>
            <a:endParaRPr lang="en-US" sz="1000" dirty="0"/>
          </a:p>
          <a:p>
            <a:pPr marL="171450" indent="-171450"/>
            <a:endParaRPr lang="en-US" sz="1000" dirty="0"/>
          </a:p>
          <a:p>
            <a:pPr marL="171450" indent="-171450"/>
            <a:r>
              <a:rPr lang="en" sz="1000" i="1" dirty="0"/>
              <a:t>Manna</a:t>
            </a:r>
            <a:r>
              <a:rPr lang="en-US" sz="1000" dirty="0"/>
              <a:t>: </a:t>
            </a:r>
            <a:r>
              <a:rPr lang="en" sz="1000" dirty="0"/>
              <a:t>Moses gave them manna, bread from heaven to sustain them until they reached the Promised Land. Jesus gives the Church true bread from heaven, his flesh and blood to sustain us until we reach heaven. Give us this day our daily bread. The Eucharist is the new manna given after the Exodus from slavery into freedom, after we cross from from death to life in Baptism.</a:t>
            </a:r>
          </a:p>
          <a:p>
            <a:pPr marL="171450" indent="-171450"/>
            <a:endParaRPr sz="1000" b="1" dirty="0">
              <a:solidFill>
                <a:srgbClr val="212121"/>
              </a:solidFill>
              <a:latin typeface="Merriweather"/>
              <a:ea typeface="Merriweather"/>
              <a:cs typeface="Merriweather"/>
              <a:sym typeface="Merriweather"/>
            </a:endParaRPr>
          </a:p>
          <a:p>
            <a:pPr marL="171450" indent="-171450"/>
            <a:r>
              <a:rPr lang="en" sz="1000" i="1" dirty="0"/>
              <a:t>Blood</a:t>
            </a:r>
            <a:r>
              <a:rPr lang="en" sz="1000" dirty="0"/>
              <a:t>: Moses stood above the people on the foot of the Mountain and he dipped a branch into the bowl of bull’s blood. As he splashed it on the people below him he said, ‘This is the blood of the covenant’. This came after the people verbally assenting to the terms of the covenant. This was how Moses ratified the covenant. The blood was a reminder of two very important things. It told the people that this was deathly serious and that breaking the covenant warranted death. It was also a sign of family unity. The blood is what binds a family and makes one a member of the family. So the covenant was a family bond as the people of God the Father. Jesus, as the new Moses, did the same thing at the Last Supper. He held up the cup and said, “This is the blood of the New covenant</a:t>
            </a:r>
            <a:endParaRPr sz="1000" b="1" dirty="0">
              <a:solidFill>
                <a:srgbClr val="212121"/>
              </a:solidFill>
              <a:latin typeface="Merriweather"/>
              <a:ea typeface="Merriweather"/>
              <a:cs typeface="Merriweather"/>
              <a:sym typeface="Merriweather"/>
            </a:endParaRPr>
          </a:p>
          <a:p>
            <a:pPr marL="0" lvl="0" indent="0" algn="l" rtl="0">
              <a:lnSpc>
                <a:spcPct val="100000"/>
              </a:lnSpc>
              <a:spcBef>
                <a:spcPts val="0"/>
              </a:spcBef>
              <a:spcAft>
                <a:spcPts val="0"/>
              </a:spcAft>
              <a:buNone/>
            </a:pPr>
            <a:endParaRPr sz="1000" b="1" dirty="0"/>
          </a:p>
          <a:p>
            <a:pPr marL="0" lvl="0" indent="0" algn="l" rtl="0">
              <a:lnSpc>
                <a:spcPct val="100000"/>
              </a:lnSpc>
              <a:spcBef>
                <a:spcPts val="0"/>
              </a:spcBef>
              <a:spcAft>
                <a:spcPts val="0"/>
              </a:spcAft>
              <a:buNone/>
            </a:pPr>
            <a:r>
              <a:rPr lang="en" sz="1000" b="1" dirty="0"/>
              <a:t>Online Resources:</a:t>
            </a:r>
            <a:r>
              <a:rPr lang="en" sz="1000" dirty="0"/>
              <a:t> Assign article, </a:t>
            </a:r>
            <a:r>
              <a:rPr lang="en" sz="1000" i="1" dirty="0"/>
              <a:t>Discovering the Eucharist in the Old Testament</a:t>
            </a:r>
            <a:r>
              <a:rPr lang="en" sz="1000" dirty="0"/>
              <a:t>. URL here: </a:t>
            </a:r>
            <a:r>
              <a:rPr lang="en" sz="1000" u="sng" dirty="0">
                <a:solidFill>
                  <a:schemeClr val="hlink"/>
                </a:solidFill>
                <a:hlinkClick r:id="rId5"/>
              </a:rPr>
              <a:t>https://www.catholic365.com/article/30208/discovering-the-eucharist-in-10-old-testament-stories.html</a:t>
            </a:r>
            <a:r>
              <a:rPr lang="en" sz="1000" dirty="0"/>
              <a:t> </a:t>
            </a:r>
            <a:endParaRPr sz="1000" dirty="0"/>
          </a:p>
        </p:txBody>
      </p:sp>
      <p:sp>
        <p:nvSpPr>
          <p:cNvPr id="155" name="Google Shape;155;p8:notes"/>
          <p:cNvSpPr>
            <a:spLocks noGrp="1" noRot="1" noChangeAspect="1"/>
          </p:cNvSpPr>
          <p:nvPr>
            <p:ph type="sldImg" idx="2"/>
          </p:nvPr>
        </p:nvSpPr>
        <p:spPr>
          <a:xfrm>
            <a:off x="381000" y="4968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607b1eb80b_0_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100"/>
              <a:buNone/>
            </a:pPr>
            <a:r>
              <a:rPr lang="en" sz="1000" b="1" dirty="0">
                <a:solidFill>
                  <a:schemeClr val="dk1"/>
                </a:solidFill>
              </a:rPr>
              <a:t>Photo Credit</a:t>
            </a:r>
            <a:r>
              <a:rPr lang="en" sz="1000" dirty="0"/>
              <a:t>:</a:t>
            </a:r>
            <a:r>
              <a:rPr lang="en" sz="1000" dirty="0">
                <a:solidFill>
                  <a:schemeClr val="dk1"/>
                </a:solidFill>
              </a:rPr>
              <a:t> </a:t>
            </a:r>
            <a:r>
              <a:rPr lang="en" sz="1000" dirty="0">
                <a:solidFill>
                  <a:schemeClr val="dk1"/>
                </a:solidFill>
                <a:uFill>
                  <a:noFill/>
                </a:uFill>
                <a:hlinkClick r:id="rId3">
                  <a:extLst>
                    <a:ext uri="{A12FA001-AC4F-418D-AE19-62706E023703}">
                      <ahyp:hlinkClr xmlns:ahyp="http://schemas.microsoft.com/office/drawing/2018/hyperlinkcolor" val="tx"/>
                    </a:ext>
                  </a:extLst>
                </a:hlinkClick>
              </a:rPr>
              <a:t>Creative Commons Zero, Public Domain Dedication</a:t>
            </a:r>
            <a:r>
              <a:rPr lang="en" sz="1000" dirty="0">
                <a:solidFill>
                  <a:schemeClr val="dk1"/>
                </a:solidFill>
              </a:rPr>
              <a:t>. Open bible.</a:t>
            </a:r>
            <a:r>
              <a:rPr lang="en" sz="1000" dirty="0"/>
              <a:t> </a:t>
            </a:r>
            <a:r>
              <a:rPr lang="en" sz="1000" dirty="0">
                <a:uFill>
                  <a:noFill/>
                </a:uFill>
                <a:hlinkClick r:id="rId4"/>
              </a:rPr>
              <a:t>wikicommons.org</a:t>
            </a:r>
            <a:r>
              <a:rPr lang="en" sz="1000" dirty="0"/>
              <a:t>. </a:t>
            </a:r>
            <a:endParaRPr sz="1000" dirty="0"/>
          </a:p>
          <a:p>
            <a:pPr marL="0" lvl="0" indent="0" algn="l" rtl="0">
              <a:lnSpc>
                <a:spcPct val="100000"/>
              </a:lnSpc>
              <a:spcBef>
                <a:spcPts val="0"/>
              </a:spcBef>
              <a:spcAft>
                <a:spcPts val="0"/>
              </a:spcAft>
              <a:buSzPts val="1100"/>
              <a:buNone/>
            </a:pPr>
            <a:endParaRPr sz="1000" dirty="0">
              <a:solidFill>
                <a:schemeClr val="dk1"/>
              </a:solidFill>
            </a:endParaRPr>
          </a:p>
          <a:p>
            <a:pPr marL="0" lvl="0" indent="0" algn="l" rtl="0">
              <a:lnSpc>
                <a:spcPct val="100000"/>
              </a:lnSpc>
              <a:spcBef>
                <a:spcPts val="0"/>
              </a:spcBef>
              <a:spcAft>
                <a:spcPts val="0"/>
              </a:spcAft>
              <a:buSzPts val="1100"/>
              <a:buNone/>
            </a:pPr>
            <a:r>
              <a:rPr lang="en" sz="1000" b="1" dirty="0">
                <a:solidFill>
                  <a:schemeClr val="dk1"/>
                </a:solidFill>
              </a:rPr>
              <a:t>Directions: </a:t>
            </a:r>
            <a:r>
              <a:rPr lang="en" sz="1000" dirty="0">
                <a:solidFill>
                  <a:schemeClr val="dk1"/>
                </a:solidFill>
              </a:rPr>
              <a:t>Have students copy down the information from the slide in their notes.</a:t>
            </a:r>
            <a:endParaRPr sz="1000" dirty="0">
              <a:solidFill>
                <a:schemeClr val="dk1"/>
              </a:solidFill>
            </a:endParaRPr>
          </a:p>
          <a:p>
            <a:pPr marL="0" lvl="0" indent="0" algn="l" rtl="0">
              <a:lnSpc>
                <a:spcPct val="100000"/>
              </a:lnSpc>
              <a:spcBef>
                <a:spcPts val="0"/>
              </a:spcBef>
              <a:spcAft>
                <a:spcPts val="0"/>
              </a:spcAft>
              <a:buSzPts val="1100"/>
              <a:buNone/>
            </a:pPr>
            <a:endParaRPr sz="1000" b="1" dirty="0"/>
          </a:p>
          <a:p>
            <a:pPr marL="0" lvl="0" indent="0" algn="l" rtl="0">
              <a:lnSpc>
                <a:spcPct val="100000"/>
              </a:lnSpc>
              <a:spcBef>
                <a:spcPts val="0"/>
              </a:spcBef>
              <a:spcAft>
                <a:spcPts val="0"/>
              </a:spcAft>
              <a:buSzPts val="1100"/>
              <a:buNone/>
            </a:pPr>
            <a:r>
              <a:rPr lang="en" sz="1000" b="1" dirty="0"/>
              <a:t>Teaching Points:</a:t>
            </a:r>
            <a:r>
              <a:rPr lang="en" sz="1000" dirty="0"/>
              <a:t> </a:t>
            </a:r>
            <a:endParaRPr sz="1000" dirty="0"/>
          </a:p>
          <a:p>
            <a:pPr marL="0" lvl="0" indent="0" algn="l" rtl="0">
              <a:spcBef>
                <a:spcPts val="0"/>
              </a:spcBef>
              <a:spcAft>
                <a:spcPts val="0"/>
              </a:spcAft>
              <a:buSzPts val="1100"/>
              <a:buNone/>
            </a:pPr>
            <a:endParaRPr sz="1000" dirty="0"/>
          </a:p>
          <a:p>
            <a:pPr marL="171450" indent="-171450"/>
            <a:r>
              <a:rPr lang="en" sz="1000" i="1" dirty="0"/>
              <a:t>Bread of Life Discourse</a:t>
            </a:r>
            <a:r>
              <a:rPr lang="en" sz="1000" dirty="0"/>
              <a:t>: Nowhere in Scripture is the Real Presence of Jesus in the Eucharist so explicitly taught than here in John 6. Jesus promises the Eucharist, but the people are are caught off guard and lack the eyes of faith to see that he intends to give them his actual body and blood under the signs of bread and wine. When some of the crowd abandons him, he does not stop them because he knows that they heard what he said but that they lacked faith. He reiterates and strengthens his eucharistic language. When he asks Peter and the Apostles if they too will leave, Peter responds, "To whom shall we go? You have the words of everlasting life." At the Last Supper their fidelity is rewarded as they receive the Holy Eucharist and the priesthood.</a:t>
            </a:r>
            <a:endParaRPr sz="1000" b="1" dirty="0">
              <a:solidFill>
                <a:schemeClr val="dk1"/>
              </a:solidFill>
              <a:latin typeface="Merriweather"/>
              <a:ea typeface="Merriweather"/>
              <a:cs typeface="Merriweather"/>
              <a:sym typeface="Merriweather"/>
            </a:endParaRPr>
          </a:p>
          <a:p>
            <a:pPr marL="171450" indent="-171450"/>
            <a:endParaRPr sz="1000" dirty="0"/>
          </a:p>
          <a:p>
            <a:pPr marL="171450" indent="-171450"/>
            <a:r>
              <a:rPr lang="en" sz="1000" i="1" dirty="0"/>
              <a:t>Last Supper</a:t>
            </a:r>
            <a:r>
              <a:rPr lang="en" sz="1000" dirty="0"/>
              <a:t>: Jesus, as the New Moses, uses the Mosaic formula for ratifying a covenant with the blood of sacrifice. When he says this is the blood of the covenant, the Apostles who were with him at the Last Supper would have known what he was really doing. He was sealing or ratifying a new covenant in his own blood which is eternal and perfect. Instead of being splashed externally by finite animal blood, the Church receives his infinite, resurrected body and blood internally as a fulfillment of the Old Covenant and as a remedy to the problem of sin.</a:t>
            </a:r>
            <a:endParaRPr sz="1000" dirty="0"/>
          </a:p>
          <a:p>
            <a:pPr marL="171450" indent="-171450"/>
            <a:endParaRPr sz="1000" dirty="0"/>
          </a:p>
          <a:p>
            <a:pPr marL="171450" indent="-171450"/>
            <a:r>
              <a:rPr lang="en-US" sz="1000" i="1" dirty="0"/>
              <a:t>Emmaus</a:t>
            </a:r>
            <a:r>
              <a:rPr lang="en-US" sz="1000" dirty="0"/>
              <a:t>: The disciples of Jesus recognize his real presence as Jesus breaks the bread in Luke 24. This is eucharistic because it is a meal following a long homily that Jesus gave on the way and the bread is miraculous in its effects.</a:t>
            </a:r>
          </a:p>
          <a:p>
            <a:pPr marL="171450" indent="-171450"/>
            <a:endParaRPr sz="1000" dirty="0"/>
          </a:p>
          <a:p>
            <a:pPr marL="171450" indent="-171450"/>
            <a:r>
              <a:rPr lang="en-US" sz="1000" i="1" dirty="0"/>
              <a:t>Early Church</a:t>
            </a:r>
            <a:r>
              <a:rPr lang="en-US" sz="1000" dirty="0"/>
              <a:t>: The Apostles, as priests, presided over the Agape Meal and they already had the structure in place that followed the pattern of worship that they knew. There was a synagogue component,—reading the written words of Scripture, a teaching—homily, and then a sacrificial offering and communion meal—the Eucharist. This ritual meal brought about a bond of charity and service between members of the early Church.</a:t>
            </a:r>
          </a:p>
          <a:p>
            <a:pPr marL="0" lvl="0" indent="0" algn="l" rtl="0">
              <a:spcBef>
                <a:spcPts val="0"/>
              </a:spcBef>
              <a:spcAft>
                <a:spcPts val="0"/>
              </a:spcAft>
              <a:buNone/>
            </a:pPr>
            <a:endParaRPr sz="1000" b="1" dirty="0">
              <a:solidFill>
                <a:schemeClr val="dk1"/>
              </a:solidFill>
            </a:endParaRPr>
          </a:p>
          <a:p>
            <a:pPr marL="0" lvl="0" indent="0" algn="l" rtl="0">
              <a:spcBef>
                <a:spcPts val="0"/>
              </a:spcBef>
              <a:spcAft>
                <a:spcPts val="0"/>
              </a:spcAft>
              <a:buNone/>
            </a:pPr>
            <a:r>
              <a:rPr lang="en" sz="1000" b="1" dirty="0">
                <a:solidFill>
                  <a:schemeClr val="dk1"/>
                </a:solidFill>
              </a:rPr>
              <a:t>Online Resources:</a:t>
            </a:r>
            <a:r>
              <a:rPr lang="en" sz="1000" dirty="0">
                <a:solidFill>
                  <a:schemeClr val="dk1"/>
                </a:solidFill>
              </a:rPr>
              <a:t> Assign article, </a:t>
            </a:r>
            <a:r>
              <a:rPr lang="en-US" sz="1000" i="1" dirty="0">
                <a:solidFill>
                  <a:schemeClr val="dk1"/>
                </a:solidFill>
              </a:rPr>
              <a:t>The Hidden Eucharist in the New Testament</a:t>
            </a:r>
            <a:r>
              <a:rPr lang="en" sz="1000" dirty="0">
                <a:solidFill>
                  <a:schemeClr val="dk1"/>
                </a:solidFill>
              </a:rPr>
              <a:t>. URL here: </a:t>
            </a:r>
            <a:r>
              <a:rPr lang="en" sz="1000" u="sng" dirty="0">
                <a:solidFill>
                  <a:schemeClr val="hlink"/>
                </a:solidFill>
                <a:hlinkClick r:id="rId5"/>
              </a:rPr>
              <a:t>https://www.catholic365.com/article/30287/the-eucharist-hidden-throughout-the-new-testament.html</a:t>
            </a:r>
            <a:r>
              <a:rPr lang="en" sz="1000" dirty="0">
                <a:solidFill>
                  <a:schemeClr val="dk1"/>
                </a:solidFill>
              </a:rPr>
              <a:t> </a:t>
            </a:r>
            <a:endParaRPr sz="1000" dirty="0"/>
          </a:p>
        </p:txBody>
      </p:sp>
      <p:sp>
        <p:nvSpPr>
          <p:cNvPr id="170" name="Google Shape;170;g3607b1eb80b_0_89:notes"/>
          <p:cNvSpPr>
            <a:spLocks noGrp="1" noRot="1" noChangeAspect="1"/>
          </p:cNvSpPr>
          <p:nvPr>
            <p:ph type="sldImg" idx="2"/>
          </p:nvPr>
        </p:nvSpPr>
        <p:spPr>
          <a:xfrm>
            <a:off x="525463"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3"/>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3"/>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3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3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4"/>
        <p:cNvGrpSpPr/>
        <p:nvPr/>
      </p:nvGrpSpPr>
      <p:grpSpPr>
        <a:xfrm>
          <a:off x="0" y="0"/>
          <a:ext cx="0" cy="0"/>
          <a:chOff x="0" y="0"/>
          <a:chExt cx="0" cy="0"/>
        </a:xfrm>
      </p:grpSpPr>
      <p:sp>
        <p:nvSpPr>
          <p:cNvPr id="55" name="Google Shape;55;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6" name="Google Shape;56;p2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7" name="Google Shape;57;p2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8" name="Google Shape;58;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9"/>
        <p:cNvGrpSpPr/>
        <p:nvPr/>
      </p:nvGrpSpPr>
      <p:grpSpPr>
        <a:xfrm>
          <a:off x="0" y="0"/>
          <a:ext cx="0" cy="0"/>
          <a:chOff x="0" y="0"/>
          <a:chExt cx="0" cy="0"/>
        </a:xfrm>
      </p:grpSpPr>
      <p:sp>
        <p:nvSpPr>
          <p:cNvPr id="60" name="Google Shape;60;p2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61" name="Google Shape;61;p2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62" name="Google Shape;62;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63"/>
        <p:cNvGrpSpPr/>
        <p:nvPr/>
      </p:nvGrpSpPr>
      <p:grpSpPr>
        <a:xfrm>
          <a:off x="0" y="0"/>
          <a:ext cx="0" cy="0"/>
          <a:chOff x="0" y="0"/>
          <a:chExt cx="0" cy="0"/>
        </a:xfrm>
      </p:grpSpPr>
      <p:sp>
        <p:nvSpPr>
          <p:cNvPr id="64" name="Google Shape;64;p27"/>
          <p:cNvSpPr txBox="1">
            <a:spLocks noGrp="1"/>
          </p:cNvSpPr>
          <p:nvPr>
            <p:ph type="title"/>
          </p:nvPr>
        </p:nvSpPr>
        <p:spPr>
          <a:xfrm>
            <a:off x="1143000" y="456840"/>
            <a:ext cx="7770900" cy="856500"/>
          </a:xfrm>
          <a:prstGeom prst="rect">
            <a:avLst/>
          </a:prstGeom>
          <a:noFill/>
          <a:ln>
            <a:noFill/>
          </a:ln>
        </p:spPr>
        <p:txBody>
          <a:bodyPr spcFirstLastPara="1" wrap="square" lIns="91425" tIns="91425" rIns="91425" bIns="91425" anchor="ctr" anchorCtr="0">
            <a:normAutofit/>
          </a:bodyPr>
          <a:lstStyle>
            <a:lvl1pPr marR="0" lvl="0" algn="l">
              <a:lnSpc>
                <a:spcPct val="100000"/>
              </a:lnSpc>
              <a:spcBef>
                <a:spcPts val="0"/>
              </a:spcBef>
              <a:spcAft>
                <a:spcPts val="0"/>
              </a:spcAft>
              <a:buSzPts val="2800"/>
              <a:buNone/>
              <a:defRPr sz="1800" b="0" i="0" u="none" strike="noStrike" cap="none"/>
            </a:lvl1pPr>
            <a:lvl2pPr marR="0" lvl="1" algn="l">
              <a:lnSpc>
                <a:spcPct val="100000"/>
              </a:lnSpc>
              <a:spcBef>
                <a:spcPts val="0"/>
              </a:spcBef>
              <a:spcAft>
                <a:spcPts val="0"/>
              </a:spcAft>
              <a:buSzPts val="2800"/>
              <a:buNone/>
              <a:defRPr sz="1800" b="0" i="0" u="none" strike="noStrike" cap="none"/>
            </a:lvl2pPr>
            <a:lvl3pPr marR="0" lvl="2" algn="l">
              <a:lnSpc>
                <a:spcPct val="100000"/>
              </a:lnSpc>
              <a:spcBef>
                <a:spcPts val="0"/>
              </a:spcBef>
              <a:spcAft>
                <a:spcPts val="0"/>
              </a:spcAft>
              <a:buSzPts val="2800"/>
              <a:buNone/>
              <a:defRPr sz="1800" b="0" i="0" u="none" strike="noStrike" cap="none"/>
            </a:lvl3pPr>
            <a:lvl4pPr marR="0" lvl="3" algn="l">
              <a:lnSpc>
                <a:spcPct val="100000"/>
              </a:lnSpc>
              <a:spcBef>
                <a:spcPts val="0"/>
              </a:spcBef>
              <a:spcAft>
                <a:spcPts val="0"/>
              </a:spcAft>
              <a:buSzPts val="2800"/>
              <a:buNone/>
              <a:defRPr sz="1800" b="0" i="0" u="none" strike="noStrike" cap="none"/>
            </a:lvl4pPr>
            <a:lvl5pPr marR="0" lvl="4" algn="l">
              <a:lnSpc>
                <a:spcPct val="100000"/>
              </a:lnSpc>
              <a:spcBef>
                <a:spcPts val="0"/>
              </a:spcBef>
              <a:spcAft>
                <a:spcPts val="0"/>
              </a:spcAft>
              <a:buSzPts val="2800"/>
              <a:buNone/>
              <a:defRPr sz="1800" b="0" i="0" u="none" strike="noStrike" cap="none"/>
            </a:lvl5pPr>
            <a:lvl6pPr marR="0" lvl="5" algn="l">
              <a:lnSpc>
                <a:spcPct val="100000"/>
              </a:lnSpc>
              <a:spcBef>
                <a:spcPts val="0"/>
              </a:spcBef>
              <a:spcAft>
                <a:spcPts val="0"/>
              </a:spcAft>
              <a:buSzPts val="2800"/>
              <a:buNone/>
              <a:defRPr sz="1800" b="0" i="0" u="none" strike="noStrike" cap="none"/>
            </a:lvl6pPr>
            <a:lvl7pPr marR="0" lvl="6" algn="l">
              <a:lnSpc>
                <a:spcPct val="100000"/>
              </a:lnSpc>
              <a:spcBef>
                <a:spcPts val="0"/>
              </a:spcBef>
              <a:spcAft>
                <a:spcPts val="0"/>
              </a:spcAft>
              <a:buSzPts val="2800"/>
              <a:buNone/>
              <a:defRPr sz="1800" b="0" i="0" u="none" strike="noStrike" cap="none"/>
            </a:lvl7pPr>
            <a:lvl8pPr marR="0" lvl="7" algn="l">
              <a:lnSpc>
                <a:spcPct val="100000"/>
              </a:lnSpc>
              <a:spcBef>
                <a:spcPts val="0"/>
              </a:spcBef>
              <a:spcAft>
                <a:spcPts val="0"/>
              </a:spcAft>
              <a:buSzPts val="2800"/>
              <a:buNone/>
              <a:defRPr sz="1800" b="0" i="0" u="none" strike="noStrike" cap="none"/>
            </a:lvl8pPr>
            <a:lvl9pPr marR="0" lvl="8" algn="l">
              <a:lnSpc>
                <a:spcPct val="100000"/>
              </a:lnSpc>
              <a:spcBef>
                <a:spcPts val="0"/>
              </a:spcBef>
              <a:spcAft>
                <a:spcPts val="0"/>
              </a:spcAft>
              <a:buSzPts val="2800"/>
              <a:buNone/>
              <a:defRPr sz="1800" b="0" i="0" u="none" strike="noStrike" cap="none"/>
            </a:lvl9pPr>
          </a:lstStyle>
          <a:p>
            <a:endParaRPr/>
          </a:p>
        </p:txBody>
      </p:sp>
      <p:sp>
        <p:nvSpPr>
          <p:cNvPr id="65" name="Google Shape;65;p27"/>
          <p:cNvSpPr txBox="1">
            <a:spLocks noGrp="1"/>
          </p:cNvSpPr>
          <p:nvPr>
            <p:ph type="body" idx="1"/>
          </p:nvPr>
        </p:nvSpPr>
        <p:spPr>
          <a:xfrm>
            <a:off x="1170000" y="1459620"/>
            <a:ext cx="7770900" cy="2983200"/>
          </a:xfrm>
          <a:prstGeom prst="rect">
            <a:avLst/>
          </a:prstGeom>
          <a:noFill/>
          <a:ln>
            <a:noFill/>
          </a:ln>
        </p:spPr>
        <p:txBody>
          <a:bodyPr spcFirstLastPara="1" wrap="square" lIns="91425" tIns="91425" rIns="91425" bIns="91425" anchor="t" anchorCtr="0">
            <a:normAutofit/>
          </a:bodyPr>
          <a:lstStyle>
            <a:lvl1pPr marL="457200" marR="0" lvl="0" indent="-228600" algn="l">
              <a:lnSpc>
                <a:spcPct val="115000"/>
              </a:lnSpc>
              <a:spcBef>
                <a:spcPts val="0"/>
              </a:spcBef>
              <a:spcAft>
                <a:spcPts val="0"/>
              </a:spcAft>
              <a:buSzPts val="1800"/>
              <a:buNone/>
              <a:defRPr sz="1800" b="0" i="0" u="none" strike="noStrike" cap="none"/>
            </a:lvl1pPr>
            <a:lvl2pPr marL="914400" marR="0" lvl="1" indent="-228600" algn="l">
              <a:lnSpc>
                <a:spcPct val="115000"/>
              </a:lnSpc>
              <a:spcBef>
                <a:spcPts val="1200"/>
              </a:spcBef>
              <a:spcAft>
                <a:spcPts val="0"/>
              </a:spcAft>
              <a:buSzPts val="1400"/>
              <a:buNone/>
              <a:defRPr sz="1800" b="0" i="0" u="none" strike="noStrike" cap="none"/>
            </a:lvl2pPr>
            <a:lvl3pPr marL="1371600" marR="0" lvl="2" indent="-228600" algn="l">
              <a:lnSpc>
                <a:spcPct val="115000"/>
              </a:lnSpc>
              <a:spcBef>
                <a:spcPts val="1200"/>
              </a:spcBef>
              <a:spcAft>
                <a:spcPts val="0"/>
              </a:spcAft>
              <a:buSzPts val="1400"/>
              <a:buNone/>
              <a:defRPr sz="1800" b="0" i="0" u="none" strike="noStrike" cap="none"/>
            </a:lvl3pPr>
            <a:lvl4pPr marL="1828800" marR="0" lvl="3" indent="-228600" algn="l">
              <a:lnSpc>
                <a:spcPct val="115000"/>
              </a:lnSpc>
              <a:spcBef>
                <a:spcPts val="1200"/>
              </a:spcBef>
              <a:spcAft>
                <a:spcPts val="0"/>
              </a:spcAft>
              <a:buSzPts val="1400"/>
              <a:buNone/>
              <a:defRPr sz="1800" b="0" i="0" u="none" strike="noStrike" cap="none"/>
            </a:lvl4pPr>
            <a:lvl5pPr marL="2286000" marR="0" lvl="4" indent="-228600" algn="l">
              <a:lnSpc>
                <a:spcPct val="115000"/>
              </a:lnSpc>
              <a:spcBef>
                <a:spcPts val="1200"/>
              </a:spcBef>
              <a:spcAft>
                <a:spcPts val="0"/>
              </a:spcAft>
              <a:buSzPts val="1400"/>
              <a:buNone/>
              <a:defRPr sz="1800" b="0" i="0" u="none" strike="noStrike" cap="none"/>
            </a:lvl5pPr>
            <a:lvl6pPr marL="2743200" marR="0" lvl="5" indent="-228600" algn="l">
              <a:lnSpc>
                <a:spcPct val="115000"/>
              </a:lnSpc>
              <a:spcBef>
                <a:spcPts val="1200"/>
              </a:spcBef>
              <a:spcAft>
                <a:spcPts val="0"/>
              </a:spcAft>
              <a:buSzPts val="1400"/>
              <a:buNone/>
              <a:defRPr sz="1800" b="0" i="0" u="none" strike="noStrike" cap="none"/>
            </a:lvl6pPr>
            <a:lvl7pPr marL="3200400" marR="0" lvl="6" indent="-228600" algn="l">
              <a:lnSpc>
                <a:spcPct val="115000"/>
              </a:lnSpc>
              <a:spcBef>
                <a:spcPts val="1200"/>
              </a:spcBef>
              <a:spcAft>
                <a:spcPts val="0"/>
              </a:spcAft>
              <a:buSzPts val="1400"/>
              <a:buNone/>
              <a:defRPr sz="1800" b="0" i="0" u="none" strike="noStrike" cap="none"/>
            </a:lvl7pPr>
            <a:lvl8pPr marL="3657600" marR="0" lvl="7" indent="-228600" algn="l">
              <a:lnSpc>
                <a:spcPct val="115000"/>
              </a:lnSpc>
              <a:spcBef>
                <a:spcPts val="1200"/>
              </a:spcBef>
              <a:spcAft>
                <a:spcPts val="0"/>
              </a:spcAft>
              <a:buSzPts val="1400"/>
              <a:buNone/>
              <a:defRPr sz="1800" b="0" i="0" u="none" strike="noStrike" cap="none"/>
            </a:lvl8pPr>
            <a:lvl9pPr marL="4114800" marR="0" lvl="8" indent="-228600" algn="l">
              <a:lnSpc>
                <a:spcPct val="115000"/>
              </a:lnSpc>
              <a:spcBef>
                <a:spcPts val="1200"/>
              </a:spcBef>
              <a:spcAft>
                <a:spcPts val="1200"/>
              </a:spcAft>
              <a:buSzPts val="1400"/>
              <a:buNone/>
              <a:defRPr sz="1800" b="0" i="0" u="none" strike="noStrike" cap="none"/>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6"/>
        <p:cNvGrpSpPr/>
        <p:nvPr/>
      </p:nvGrpSpPr>
      <p:grpSpPr>
        <a:xfrm>
          <a:off x="0" y="0"/>
          <a:ext cx="0" cy="0"/>
          <a:chOff x="0" y="0"/>
          <a:chExt cx="0" cy="0"/>
        </a:xfrm>
      </p:grpSpPr>
      <p:sp>
        <p:nvSpPr>
          <p:cNvPr id="67" name="Google Shape;67;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8" name="Google Shape;68;p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9" name="Google Shape;69;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0"/>
        <p:cNvGrpSpPr/>
        <p:nvPr/>
      </p:nvGrpSpPr>
      <p:grpSpPr>
        <a:xfrm>
          <a:off x="0" y="0"/>
          <a:ext cx="0" cy="0"/>
          <a:chOff x="0" y="0"/>
          <a:chExt cx="0" cy="0"/>
        </a:xfrm>
      </p:grpSpPr>
      <p:sp>
        <p:nvSpPr>
          <p:cNvPr id="71" name="Google Shape;71;p3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72" name="Google Shape;72;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3"/>
        <p:cNvGrpSpPr/>
        <p:nvPr/>
      </p:nvGrpSpPr>
      <p:grpSpPr>
        <a:xfrm>
          <a:off x="0" y="0"/>
          <a:ext cx="0" cy="0"/>
          <a:chOff x="0" y="0"/>
          <a:chExt cx="0" cy="0"/>
        </a:xfrm>
      </p:grpSpPr>
      <p:sp>
        <p:nvSpPr>
          <p:cNvPr id="74" name="Google Shape;74;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5" name="Google Shape;75;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6"/>
        <p:cNvGrpSpPr/>
        <p:nvPr/>
      </p:nvGrpSpPr>
      <p:grpSpPr>
        <a:xfrm>
          <a:off x="0" y="0"/>
          <a:ext cx="0" cy="0"/>
          <a:chOff x="0" y="0"/>
          <a:chExt cx="0" cy="0"/>
        </a:xfrm>
      </p:grpSpPr>
      <p:sp>
        <p:nvSpPr>
          <p:cNvPr id="77" name="Google Shape;77;p41"/>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78" name="Google Shape;78;p41"/>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79" name="Google Shape;79;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0"/>
        <p:cNvGrpSpPr/>
        <p:nvPr/>
      </p:nvGrpSpPr>
      <p:grpSpPr>
        <a:xfrm>
          <a:off x="0" y="0"/>
          <a:ext cx="0" cy="0"/>
          <a:chOff x="0" y="0"/>
          <a:chExt cx="0" cy="0"/>
        </a:xfrm>
      </p:grpSpPr>
      <p:sp>
        <p:nvSpPr>
          <p:cNvPr id="81" name="Google Shape;81;p42"/>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82" name="Google Shape;82;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2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5" name="Google Shape;15;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3"/>
        <p:cNvGrpSpPr/>
        <p:nvPr/>
      </p:nvGrpSpPr>
      <p:grpSpPr>
        <a:xfrm>
          <a:off x="0" y="0"/>
          <a:ext cx="0" cy="0"/>
          <a:chOff x="0" y="0"/>
          <a:chExt cx="0" cy="0"/>
        </a:xfrm>
      </p:grpSpPr>
      <p:sp>
        <p:nvSpPr>
          <p:cNvPr id="84" name="Google Shape;84;p4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43"/>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86" name="Google Shape;86;p43"/>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7" name="Google Shape;87;p43"/>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88" name="Google Shape;88;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9"/>
        <p:cNvGrpSpPr/>
        <p:nvPr/>
      </p:nvGrpSpPr>
      <p:grpSpPr>
        <a:xfrm>
          <a:off x="0" y="0"/>
          <a:ext cx="0" cy="0"/>
          <a:chOff x="0" y="0"/>
          <a:chExt cx="0" cy="0"/>
        </a:xfrm>
      </p:grpSpPr>
      <p:sp>
        <p:nvSpPr>
          <p:cNvPr id="90" name="Google Shape;90;p44"/>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91" name="Google Shape;91;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2"/>
        <p:cNvGrpSpPr/>
        <p:nvPr/>
      </p:nvGrpSpPr>
      <p:grpSpPr>
        <a:xfrm>
          <a:off x="0" y="0"/>
          <a:ext cx="0" cy="0"/>
          <a:chOff x="0" y="0"/>
          <a:chExt cx="0" cy="0"/>
        </a:xfrm>
      </p:grpSpPr>
      <p:sp>
        <p:nvSpPr>
          <p:cNvPr id="93" name="Google Shape;93;p45"/>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4" name="Google Shape;94;p45"/>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95" name="Google Shape;95;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
        <p:nvSpPr>
          <p:cNvPr id="97" name="Google Shape;97;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 name="Google Shape;18;p3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9" name="Google Shape;19;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3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3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3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3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3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3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3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3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3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3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3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blipFill>
          <a:blip r:embed="rId14">
            <a:alphaModFix/>
          </a:blip>
          <a:stretch>
            <a:fillRect/>
          </a:stretch>
        </a:blipFill>
        <a:effectLst/>
      </p:bgPr>
    </p:bg>
    <p:spTree>
      <p:nvGrpSpPr>
        <p:cNvPr id="1" name="Shape 50"/>
        <p:cNvGrpSpPr/>
        <p:nvPr/>
      </p:nvGrpSpPr>
      <p:grpSpPr>
        <a:xfrm>
          <a:off x="0" y="0"/>
          <a:ext cx="0" cy="0"/>
          <a:chOff x="0" y="0"/>
          <a:chExt cx="0" cy="0"/>
        </a:xfrm>
      </p:grpSpPr>
      <p:sp>
        <p:nvSpPr>
          <p:cNvPr id="51" name="Google Shape;51;p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2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1"/>
        <p:cNvGrpSpPr/>
        <p:nvPr/>
      </p:nvGrpSpPr>
      <p:grpSpPr>
        <a:xfrm>
          <a:off x="0" y="0"/>
          <a:ext cx="0" cy="0"/>
          <a:chOff x="0" y="0"/>
          <a:chExt cx="0" cy="0"/>
        </a:xfrm>
      </p:grpSpPr>
      <p:sp>
        <p:nvSpPr>
          <p:cNvPr id="102" name="Google Shape;102;p1"/>
          <p:cNvSpPr txBox="1"/>
          <p:nvPr/>
        </p:nvSpPr>
        <p:spPr>
          <a:xfrm>
            <a:off x="993278" y="1705845"/>
            <a:ext cx="6978600" cy="324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200"/>
              <a:buFont typeface="Arial"/>
              <a:buNone/>
            </a:pPr>
            <a:r>
              <a:rPr lang="en" sz="5200" b="1" i="0" u="none" strike="noStrike" cap="none">
                <a:solidFill>
                  <a:schemeClr val="lt2"/>
                </a:solidFill>
                <a:latin typeface="Calibri"/>
                <a:ea typeface="Calibri"/>
                <a:cs typeface="Calibri"/>
                <a:sym typeface="Calibri"/>
              </a:rPr>
              <a:t>4. THE </a:t>
            </a:r>
            <a:r>
              <a:rPr lang="en" sz="5200" b="1">
                <a:solidFill>
                  <a:schemeClr val="lt2"/>
                </a:solidFill>
                <a:latin typeface="Calibri"/>
                <a:ea typeface="Calibri"/>
                <a:cs typeface="Calibri"/>
                <a:sym typeface="Calibri"/>
              </a:rPr>
              <a:t>SACRAMENT OF THE EUCHARIST</a:t>
            </a:r>
            <a:endParaRPr sz="5200" b="1" i="0" u="none" strike="noStrike" cap="none">
              <a:solidFill>
                <a:schemeClr val="lt2"/>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EC2E3D3E-D0A1-4635-B653-F04ADB107430}"/>
              </a:ext>
            </a:extLst>
          </p:cNvPr>
          <p:cNvSpPr/>
          <p:nvPr/>
        </p:nvSpPr>
        <p:spPr>
          <a:xfrm>
            <a:off x="0" y="0"/>
            <a:ext cx="9144000" cy="5143500"/>
          </a:xfrm>
          <a:prstGeom prst="rect">
            <a:avLst/>
          </a:prstGeom>
          <a:solidFill>
            <a:srgbClr val="0078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D14BDC5-80AA-4411-A7D9-7322F7C613D9}"/>
              </a:ext>
            </a:extLst>
          </p:cNvPr>
          <p:cNvPicPr>
            <a:picLocks noChangeAspect="1"/>
          </p:cNvPicPr>
          <p:nvPr/>
        </p:nvPicPr>
        <p:blipFill rotWithShape="1">
          <a:blip r:embed="rId4">
            <a:alphaModFix amt="55000"/>
          </a:blip>
          <a:srcRect t="21704" b="36191"/>
          <a:stretch/>
        </p:blipFill>
        <p:spPr>
          <a:xfrm>
            <a:off x="0" y="-1"/>
            <a:ext cx="9144000" cy="5143501"/>
          </a:xfrm>
          <a:prstGeom prst="rect">
            <a:avLst/>
          </a:prstGeom>
        </p:spPr>
      </p:pic>
      <p:sp>
        <p:nvSpPr>
          <p:cNvPr id="6" name="Oval 5">
            <a:extLst>
              <a:ext uri="{FF2B5EF4-FFF2-40B4-BE49-F238E27FC236}">
                <a16:creationId xmlns:a16="http://schemas.microsoft.com/office/drawing/2014/main" id="{1F34C554-033C-49F9-92E0-91FAAD16DBBE}"/>
              </a:ext>
            </a:extLst>
          </p:cNvPr>
          <p:cNvSpPr/>
          <p:nvPr/>
        </p:nvSpPr>
        <p:spPr>
          <a:xfrm>
            <a:off x="4135211" y="2122713"/>
            <a:ext cx="873578" cy="898072"/>
          </a:xfrm>
          <a:prstGeom prst="ellipse">
            <a:avLst/>
          </a:prstGeom>
          <a:solidFill>
            <a:srgbClr val="007891"/>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a:latin typeface="+mj-lt"/>
              </a:rPr>
              <a:t>4</a:t>
            </a:r>
          </a:p>
        </p:txBody>
      </p:sp>
      <p:sp>
        <p:nvSpPr>
          <p:cNvPr id="7" name="TextBox 6">
            <a:extLst>
              <a:ext uri="{FF2B5EF4-FFF2-40B4-BE49-F238E27FC236}">
                <a16:creationId xmlns:a16="http://schemas.microsoft.com/office/drawing/2014/main" id="{F1B85EBE-674F-498C-8395-641CBD82D1C2}"/>
              </a:ext>
            </a:extLst>
          </p:cNvPr>
          <p:cNvSpPr txBox="1"/>
          <p:nvPr/>
        </p:nvSpPr>
        <p:spPr>
          <a:xfrm>
            <a:off x="-1" y="4620280"/>
            <a:ext cx="9144000" cy="523220"/>
          </a:xfrm>
          <a:prstGeom prst="rect">
            <a:avLst/>
          </a:prstGeom>
          <a:solidFill>
            <a:srgbClr val="007891"/>
          </a:solidFill>
        </p:spPr>
        <p:txBody>
          <a:bodyPr wrap="square" rtlCol="0">
            <a:spAutoFit/>
          </a:bodyPr>
          <a:lstStyle/>
          <a:p>
            <a:pPr algn="ctr"/>
            <a:r>
              <a:rPr lang="en-US" sz="2800" i="1" dirty="0">
                <a:solidFill>
                  <a:schemeClr val="bg1"/>
                </a:solidFill>
                <a:latin typeface="Corbel" panose="020B0503020204020204" pitchFamily="34" charset="0"/>
              </a:rPr>
              <a:t>The Seven Sacraments: Signs of God’s Grace</a:t>
            </a:r>
          </a:p>
        </p:txBody>
      </p:sp>
      <p:sp>
        <p:nvSpPr>
          <p:cNvPr id="8" name="TextBox 7">
            <a:extLst>
              <a:ext uri="{FF2B5EF4-FFF2-40B4-BE49-F238E27FC236}">
                <a16:creationId xmlns:a16="http://schemas.microsoft.com/office/drawing/2014/main" id="{D68009FD-0016-48C9-B7BD-A55DE01D25E7}"/>
              </a:ext>
            </a:extLst>
          </p:cNvPr>
          <p:cNvSpPr txBox="1"/>
          <p:nvPr/>
        </p:nvSpPr>
        <p:spPr>
          <a:xfrm>
            <a:off x="1212694" y="3327645"/>
            <a:ext cx="671860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chemeClr val="bg1"/>
                </a:solidFill>
                <a:latin typeface="Corbel"/>
              </a:rPr>
              <a:t>The Sacrament of the Eucharist</a:t>
            </a:r>
            <a:endParaRPr lang="en-US"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0"/>
          <p:cNvSpPr txBox="1"/>
          <p:nvPr/>
        </p:nvSpPr>
        <p:spPr>
          <a:xfrm>
            <a:off x="238950" y="640400"/>
            <a:ext cx="8677500" cy="896400"/>
          </a:xfrm>
          <a:prstGeom prst="rect">
            <a:avLst/>
          </a:prstGeom>
          <a:noFill/>
          <a:ln>
            <a:noFill/>
          </a:ln>
        </p:spPr>
        <p:txBody>
          <a:bodyPr spcFirstLastPara="1" wrap="square" lIns="92150" tIns="46075" rIns="92150" bIns="46075" anchor="ctr" anchorCtr="0">
            <a:noAutofit/>
          </a:bodyPr>
          <a:lstStyle/>
          <a:p>
            <a:pPr marL="0" marR="0" lvl="0" indent="0" algn="ctr" rtl="0">
              <a:lnSpc>
                <a:spcPct val="100000"/>
              </a:lnSpc>
              <a:spcBef>
                <a:spcPts val="0"/>
              </a:spcBef>
              <a:spcAft>
                <a:spcPts val="0"/>
              </a:spcAft>
              <a:buClr>
                <a:srgbClr val="000000"/>
              </a:buClr>
              <a:buSzPts val="4500"/>
              <a:buFont typeface="Arial"/>
              <a:buNone/>
            </a:pPr>
            <a:r>
              <a:rPr lang="en" sz="5300" b="1" dirty="0">
                <a:solidFill>
                  <a:schemeClr val="lt1"/>
                </a:solidFill>
                <a:latin typeface="Calibri"/>
                <a:ea typeface="Calibri"/>
                <a:cs typeface="Calibri"/>
                <a:sym typeface="Calibri"/>
              </a:rPr>
              <a:t>A Once and For All Sacrifice</a:t>
            </a:r>
            <a:endParaRPr sz="5300" b="1" i="0" u="none" strike="noStrike" cap="non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500"/>
              <a:buFont typeface="Arial"/>
              <a:buNone/>
            </a:pPr>
            <a:endParaRPr sz="1800" b="0" i="0" u="none" strike="noStrike" cap="none" dirty="0">
              <a:solidFill>
                <a:schemeClr val="lt2"/>
              </a:solidFill>
              <a:latin typeface="Calibri"/>
              <a:ea typeface="Calibri"/>
              <a:cs typeface="Calibri"/>
              <a:sym typeface="Calibri"/>
            </a:endParaRPr>
          </a:p>
        </p:txBody>
      </p:sp>
      <p:sp>
        <p:nvSpPr>
          <p:cNvPr id="188" name="Google Shape;188;p10"/>
          <p:cNvSpPr/>
          <p:nvPr/>
        </p:nvSpPr>
        <p:spPr>
          <a:xfrm>
            <a:off x="2286000" y="4000590"/>
            <a:ext cx="1066800" cy="338100"/>
          </a:xfrm>
          <a:custGeom>
            <a:avLst/>
            <a:gdLst/>
            <a:ahLst/>
            <a:cxnLst/>
            <a:rect l="l" t="t" r="r" b="b"/>
            <a:pathLst>
              <a:path w="120000" h="120000" extrusionOk="0">
                <a:moveTo>
                  <a:pt x="0" y="0"/>
                </a:moveTo>
                <a:lnTo>
                  <a:pt x="120000" y="0"/>
                </a:lnTo>
                <a:lnTo>
                  <a:pt x="120000" y="120000"/>
                </a:lnTo>
                <a:lnTo>
                  <a:pt x="0" y="1200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73763"/>
              </a:solidFill>
              <a:latin typeface="Calibri"/>
              <a:ea typeface="Calibri"/>
              <a:cs typeface="Calibri"/>
              <a:sym typeface="Calibri"/>
            </a:endParaRPr>
          </a:p>
        </p:txBody>
      </p:sp>
      <p:sp>
        <p:nvSpPr>
          <p:cNvPr id="189" name="Google Shape;189;p10"/>
          <p:cNvSpPr/>
          <p:nvPr/>
        </p:nvSpPr>
        <p:spPr>
          <a:xfrm>
            <a:off x="3352680" y="3486240"/>
            <a:ext cx="1143000" cy="338100"/>
          </a:xfrm>
          <a:custGeom>
            <a:avLst/>
            <a:gdLst/>
            <a:ahLst/>
            <a:cxnLst/>
            <a:rect l="l" t="t" r="r" b="b"/>
            <a:pathLst>
              <a:path w="120000" h="120000" extrusionOk="0">
                <a:moveTo>
                  <a:pt x="0" y="0"/>
                </a:moveTo>
                <a:lnTo>
                  <a:pt x="120000" y="0"/>
                </a:lnTo>
                <a:lnTo>
                  <a:pt x="120000" y="120000"/>
                </a:lnTo>
                <a:lnTo>
                  <a:pt x="0" y="1200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73763"/>
              </a:solidFill>
              <a:latin typeface="Calibri"/>
              <a:ea typeface="Calibri"/>
              <a:cs typeface="Calibri"/>
              <a:sym typeface="Calibri"/>
            </a:endParaRPr>
          </a:p>
        </p:txBody>
      </p:sp>
      <p:sp>
        <p:nvSpPr>
          <p:cNvPr id="190" name="Google Shape;190;p10"/>
          <p:cNvSpPr txBox="1"/>
          <p:nvPr/>
        </p:nvSpPr>
        <p:spPr>
          <a:xfrm>
            <a:off x="5785800" y="3681125"/>
            <a:ext cx="2540400" cy="781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dirty="0">
                <a:solidFill>
                  <a:schemeClr val="lt1"/>
                </a:solidFill>
                <a:latin typeface="Calibri"/>
                <a:ea typeface="Calibri"/>
                <a:cs typeface="Calibri"/>
                <a:sym typeface="Calibri"/>
              </a:rPr>
              <a:t>At Holy Mass, the once and for all sacrifice is “Re-Presented”</a:t>
            </a:r>
            <a:endParaRPr sz="1800" b="1" i="0" u="none" strike="noStrike" cap="non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91" name="Google Shape;191;p10"/>
          <p:cNvSpPr txBox="1"/>
          <p:nvPr/>
        </p:nvSpPr>
        <p:spPr>
          <a:xfrm>
            <a:off x="554000" y="3681125"/>
            <a:ext cx="2437800" cy="1231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dirty="0">
                <a:solidFill>
                  <a:schemeClr val="lt1"/>
                </a:solidFill>
                <a:latin typeface="Calibri"/>
                <a:ea typeface="Calibri"/>
                <a:cs typeface="Calibri"/>
                <a:sym typeface="Calibri"/>
              </a:rPr>
              <a:t>At the Last Supper, the once and for all sacrifice is “Pre-Presented”</a:t>
            </a:r>
            <a:endParaRPr sz="1800" b="1" i="0" u="none" strike="noStrike" cap="non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800" b="0" i="0" u="none" strike="noStrike" cap="none" dirty="0">
                <a:solidFill>
                  <a:schemeClr val="lt1"/>
                </a:solidFill>
                <a:latin typeface="Calibri"/>
                <a:ea typeface="Calibri"/>
                <a:cs typeface="Calibri"/>
                <a:sym typeface="Calibri"/>
              </a:rPr>
              <a:t> </a:t>
            </a:r>
            <a:endParaRPr sz="1800" b="0" i="0" u="none" strike="noStrike" cap="none" dirty="0">
              <a:solidFill>
                <a:schemeClr val="lt1"/>
              </a:solidFill>
              <a:latin typeface="Calibri"/>
              <a:ea typeface="Calibri"/>
              <a:cs typeface="Calibri"/>
              <a:sym typeface="Calibri"/>
            </a:endParaRPr>
          </a:p>
        </p:txBody>
      </p:sp>
      <p:pic>
        <p:nvPicPr>
          <p:cNvPr id="192" name="Google Shape;192;p10"/>
          <p:cNvPicPr preferRelativeResize="0"/>
          <p:nvPr/>
        </p:nvPicPr>
        <p:blipFill>
          <a:blip r:embed="rId3">
            <a:alphaModFix/>
          </a:blip>
          <a:stretch>
            <a:fillRect/>
          </a:stretch>
        </p:blipFill>
        <p:spPr>
          <a:xfrm>
            <a:off x="5960775" y="1800475"/>
            <a:ext cx="2272725" cy="1714750"/>
          </a:xfrm>
          <a:prstGeom prst="rect">
            <a:avLst/>
          </a:prstGeom>
          <a:noFill/>
          <a:ln w="38100" cap="flat" cmpd="sng">
            <a:solidFill>
              <a:schemeClr val="lt1"/>
            </a:solidFill>
            <a:prstDash val="solid"/>
            <a:round/>
            <a:headEnd type="none" w="sm" len="sm"/>
            <a:tailEnd type="none" w="sm" len="sm"/>
          </a:ln>
        </p:spPr>
      </p:pic>
      <p:pic>
        <p:nvPicPr>
          <p:cNvPr id="193" name="Google Shape;193;p10"/>
          <p:cNvPicPr preferRelativeResize="0"/>
          <p:nvPr/>
        </p:nvPicPr>
        <p:blipFill>
          <a:blip r:embed="rId4">
            <a:alphaModFix/>
          </a:blip>
          <a:stretch>
            <a:fillRect/>
          </a:stretch>
        </p:blipFill>
        <p:spPr>
          <a:xfrm>
            <a:off x="679850" y="1800487"/>
            <a:ext cx="2186101" cy="1714725"/>
          </a:xfrm>
          <a:prstGeom prst="rect">
            <a:avLst/>
          </a:prstGeom>
          <a:noFill/>
          <a:ln w="38100" cap="flat" cmpd="sng">
            <a:solidFill>
              <a:schemeClr val="lt1"/>
            </a:solidFill>
            <a:prstDash val="solid"/>
            <a:round/>
            <a:headEnd type="none" w="sm" len="sm"/>
            <a:tailEnd type="none" w="sm" len="sm"/>
          </a:ln>
        </p:spPr>
      </p:pic>
      <p:pic>
        <p:nvPicPr>
          <p:cNvPr id="194" name="Google Shape;194;p10"/>
          <p:cNvPicPr preferRelativeResize="0"/>
          <p:nvPr/>
        </p:nvPicPr>
        <p:blipFill>
          <a:blip r:embed="rId5">
            <a:alphaModFix/>
          </a:blip>
          <a:stretch>
            <a:fillRect/>
          </a:stretch>
        </p:blipFill>
        <p:spPr>
          <a:xfrm>
            <a:off x="3203513" y="1800475"/>
            <a:ext cx="2419701" cy="1714750"/>
          </a:xfrm>
          <a:prstGeom prst="rect">
            <a:avLst/>
          </a:prstGeom>
          <a:noFill/>
          <a:ln w="38100" cap="flat" cmpd="sng">
            <a:solidFill>
              <a:schemeClr val="lt1"/>
            </a:solidFill>
            <a:prstDash val="solid"/>
            <a:round/>
            <a:headEnd type="none" w="sm" len="sm"/>
            <a:tailEnd type="none" w="sm" len="sm"/>
          </a:ln>
        </p:spPr>
      </p:pic>
      <p:sp>
        <p:nvSpPr>
          <p:cNvPr id="195" name="Google Shape;195;p10"/>
          <p:cNvSpPr txBox="1"/>
          <p:nvPr/>
        </p:nvSpPr>
        <p:spPr>
          <a:xfrm>
            <a:off x="3169900" y="3681125"/>
            <a:ext cx="2437800" cy="1231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dirty="0">
                <a:solidFill>
                  <a:schemeClr val="lt1"/>
                </a:solidFill>
                <a:latin typeface="Calibri"/>
                <a:ea typeface="Calibri"/>
                <a:cs typeface="Calibri"/>
                <a:sym typeface="Calibri"/>
              </a:rPr>
              <a:t>At Calvary, the once and for all sacrifice is “Presented”</a:t>
            </a:r>
            <a:endParaRPr sz="1800" b="1" i="0" u="none" strike="noStrike" cap="non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800" b="0" i="0" u="none" strike="noStrike" cap="none" dirty="0">
                <a:solidFill>
                  <a:schemeClr val="lt1"/>
                </a:solidFill>
                <a:latin typeface="Calibri"/>
                <a:ea typeface="Calibri"/>
                <a:cs typeface="Calibri"/>
                <a:sym typeface="Calibri"/>
              </a:rPr>
              <a:t> </a:t>
            </a:r>
            <a:endParaRPr sz="18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3607b1eb80b_1_26"/>
          <p:cNvSpPr txBox="1"/>
          <p:nvPr/>
        </p:nvSpPr>
        <p:spPr>
          <a:xfrm>
            <a:off x="238950" y="640400"/>
            <a:ext cx="8677500" cy="896400"/>
          </a:xfrm>
          <a:prstGeom prst="rect">
            <a:avLst/>
          </a:prstGeom>
          <a:noFill/>
          <a:ln>
            <a:noFill/>
          </a:ln>
        </p:spPr>
        <p:txBody>
          <a:bodyPr spcFirstLastPara="1" wrap="square" lIns="92150" tIns="46075" rIns="92150" bIns="46075" anchor="ctr" anchorCtr="0">
            <a:noAutofit/>
          </a:bodyPr>
          <a:lstStyle/>
          <a:p>
            <a:pPr marL="0" marR="0" lvl="0" indent="0" algn="ctr" rtl="0">
              <a:lnSpc>
                <a:spcPct val="100000"/>
              </a:lnSpc>
              <a:spcBef>
                <a:spcPts val="0"/>
              </a:spcBef>
              <a:spcAft>
                <a:spcPts val="0"/>
              </a:spcAft>
              <a:buClr>
                <a:srgbClr val="000000"/>
              </a:buClr>
              <a:buSzPts val="4500"/>
              <a:buFont typeface="Arial"/>
              <a:buNone/>
            </a:pPr>
            <a:r>
              <a:rPr lang="en" sz="5300" b="1" dirty="0">
                <a:solidFill>
                  <a:schemeClr val="lt1"/>
                </a:solidFill>
                <a:latin typeface="Calibri"/>
                <a:ea typeface="Calibri"/>
                <a:cs typeface="Calibri"/>
                <a:sym typeface="Calibri"/>
              </a:rPr>
              <a:t>Past – Present – Future</a:t>
            </a:r>
            <a:endParaRPr sz="5300" b="1" i="0" u="none" strike="noStrike" cap="non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500"/>
              <a:buFont typeface="Arial"/>
              <a:buNone/>
            </a:pPr>
            <a:endParaRPr sz="1800" b="0" i="0" u="none" strike="noStrike" cap="none" dirty="0">
              <a:solidFill>
                <a:schemeClr val="lt2"/>
              </a:solidFill>
              <a:latin typeface="Calibri"/>
              <a:ea typeface="Calibri"/>
              <a:cs typeface="Calibri"/>
              <a:sym typeface="Calibri"/>
            </a:endParaRPr>
          </a:p>
        </p:txBody>
      </p:sp>
      <p:sp>
        <p:nvSpPr>
          <p:cNvPr id="201" name="Google Shape;201;g3607b1eb80b_1_26"/>
          <p:cNvSpPr/>
          <p:nvPr/>
        </p:nvSpPr>
        <p:spPr>
          <a:xfrm>
            <a:off x="2286000" y="4000590"/>
            <a:ext cx="1066800" cy="338100"/>
          </a:xfrm>
          <a:custGeom>
            <a:avLst/>
            <a:gdLst/>
            <a:ahLst/>
            <a:cxnLst/>
            <a:rect l="l" t="t" r="r" b="b"/>
            <a:pathLst>
              <a:path w="120000" h="120000" extrusionOk="0">
                <a:moveTo>
                  <a:pt x="0" y="0"/>
                </a:moveTo>
                <a:lnTo>
                  <a:pt x="120000" y="0"/>
                </a:lnTo>
                <a:lnTo>
                  <a:pt x="120000" y="120000"/>
                </a:lnTo>
                <a:lnTo>
                  <a:pt x="0" y="1200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73763"/>
              </a:solidFill>
              <a:latin typeface="Calibri"/>
              <a:ea typeface="Calibri"/>
              <a:cs typeface="Calibri"/>
              <a:sym typeface="Calibri"/>
            </a:endParaRPr>
          </a:p>
        </p:txBody>
      </p:sp>
      <p:sp>
        <p:nvSpPr>
          <p:cNvPr id="202" name="Google Shape;202;g3607b1eb80b_1_26"/>
          <p:cNvSpPr/>
          <p:nvPr/>
        </p:nvSpPr>
        <p:spPr>
          <a:xfrm>
            <a:off x="3352680" y="3486240"/>
            <a:ext cx="1143000" cy="338100"/>
          </a:xfrm>
          <a:custGeom>
            <a:avLst/>
            <a:gdLst/>
            <a:ahLst/>
            <a:cxnLst/>
            <a:rect l="l" t="t" r="r" b="b"/>
            <a:pathLst>
              <a:path w="120000" h="120000" extrusionOk="0">
                <a:moveTo>
                  <a:pt x="0" y="0"/>
                </a:moveTo>
                <a:lnTo>
                  <a:pt x="120000" y="0"/>
                </a:lnTo>
                <a:lnTo>
                  <a:pt x="120000" y="120000"/>
                </a:lnTo>
                <a:lnTo>
                  <a:pt x="0" y="1200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73763"/>
              </a:solidFill>
              <a:latin typeface="Calibri"/>
              <a:ea typeface="Calibri"/>
              <a:cs typeface="Calibri"/>
              <a:sym typeface="Calibri"/>
            </a:endParaRPr>
          </a:p>
        </p:txBody>
      </p:sp>
      <p:sp>
        <p:nvSpPr>
          <p:cNvPr id="203" name="Google Shape;203;g3607b1eb80b_1_26"/>
          <p:cNvSpPr txBox="1"/>
          <p:nvPr/>
        </p:nvSpPr>
        <p:spPr>
          <a:xfrm>
            <a:off x="6391725" y="3778900"/>
            <a:ext cx="2148300" cy="896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dirty="0">
                <a:solidFill>
                  <a:schemeClr val="lt1"/>
                </a:solidFill>
                <a:latin typeface="Calibri"/>
                <a:ea typeface="Calibri"/>
                <a:cs typeface="Calibri"/>
                <a:sym typeface="Calibri"/>
              </a:rPr>
              <a:t>The Eucharist is also an anticipation of our heavenly glory</a:t>
            </a:r>
            <a:endParaRPr sz="2500" b="1" u="none" strike="noStrike" cap="non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2300" b="0" u="none" strike="noStrike" cap="none" dirty="0">
              <a:solidFill>
                <a:schemeClr val="lt1"/>
              </a:solidFill>
              <a:latin typeface="Calibri"/>
              <a:ea typeface="Calibri"/>
              <a:cs typeface="Calibri"/>
              <a:sym typeface="Calibri"/>
            </a:endParaRPr>
          </a:p>
        </p:txBody>
      </p:sp>
      <p:sp>
        <p:nvSpPr>
          <p:cNvPr id="204" name="Google Shape;204;g3607b1eb80b_1_26"/>
          <p:cNvSpPr txBox="1"/>
          <p:nvPr/>
        </p:nvSpPr>
        <p:spPr>
          <a:xfrm>
            <a:off x="3282275" y="3778900"/>
            <a:ext cx="2540400" cy="781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dirty="0">
                <a:solidFill>
                  <a:schemeClr val="lt1"/>
                </a:solidFill>
                <a:latin typeface="Calibri"/>
                <a:ea typeface="Calibri"/>
                <a:cs typeface="Calibri"/>
                <a:sym typeface="Calibri"/>
              </a:rPr>
              <a:t> At Holy Mass, experience the Eucharist as a sacrifice and meal</a:t>
            </a:r>
            <a:endParaRPr sz="1800" b="1" i="0" u="none" strike="noStrike" cap="non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05" name="Google Shape;205;g3607b1eb80b_1_26"/>
          <p:cNvSpPr txBox="1"/>
          <p:nvPr/>
        </p:nvSpPr>
        <p:spPr>
          <a:xfrm>
            <a:off x="554000" y="3778900"/>
            <a:ext cx="2437800" cy="781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dirty="0">
                <a:solidFill>
                  <a:schemeClr val="lt1"/>
                </a:solidFill>
                <a:latin typeface="Calibri"/>
                <a:ea typeface="Calibri"/>
                <a:cs typeface="Calibri"/>
                <a:sym typeface="Calibri"/>
              </a:rPr>
              <a:t>At the Last Supper, Jesus instituted the Eucharist</a:t>
            </a:r>
            <a:endParaRPr sz="1800" b="1" i="0" u="none" strike="noStrike" cap="non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800" b="0" i="0" u="none" strike="noStrike" cap="none" dirty="0">
                <a:solidFill>
                  <a:schemeClr val="lt1"/>
                </a:solidFill>
                <a:latin typeface="Calibri"/>
                <a:ea typeface="Calibri"/>
                <a:cs typeface="Calibri"/>
                <a:sym typeface="Calibri"/>
              </a:rPr>
              <a:t> </a:t>
            </a:r>
            <a:endParaRPr sz="1800" b="0" i="0" u="none" strike="noStrike" cap="none" dirty="0">
              <a:solidFill>
                <a:schemeClr val="lt1"/>
              </a:solidFill>
              <a:latin typeface="Calibri"/>
              <a:ea typeface="Calibri"/>
              <a:cs typeface="Calibri"/>
              <a:sym typeface="Calibri"/>
            </a:endParaRPr>
          </a:p>
        </p:txBody>
      </p:sp>
      <p:pic>
        <p:nvPicPr>
          <p:cNvPr id="206" name="Google Shape;206;g3607b1eb80b_1_26"/>
          <p:cNvPicPr preferRelativeResize="0"/>
          <p:nvPr/>
        </p:nvPicPr>
        <p:blipFill rotWithShape="1">
          <a:blip r:embed="rId3">
            <a:alphaModFix/>
          </a:blip>
          <a:srcRect l="4048" r="6975"/>
          <a:stretch/>
        </p:blipFill>
        <p:spPr>
          <a:xfrm>
            <a:off x="6141150" y="1713900"/>
            <a:ext cx="2775173" cy="2080950"/>
          </a:xfrm>
          <a:prstGeom prst="rect">
            <a:avLst/>
          </a:prstGeom>
          <a:noFill/>
          <a:ln w="38100" cap="flat" cmpd="sng">
            <a:solidFill>
              <a:schemeClr val="lt1"/>
            </a:solidFill>
            <a:prstDash val="solid"/>
            <a:round/>
            <a:headEnd type="none" w="sm" len="sm"/>
            <a:tailEnd type="none" w="sm" len="sm"/>
          </a:ln>
        </p:spPr>
      </p:pic>
      <p:pic>
        <p:nvPicPr>
          <p:cNvPr id="207" name="Google Shape;207;g3607b1eb80b_1_26"/>
          <p:cNvPicPr preferRelativeResize="0"/>
          <p:nvPr/>
        </p:nvPicPr>
        <p:blipFill>
          <a:blip r:embed="rId4">
            <a:alphaModFix/>
          </a:blip>
          <a:stretch>
            <a:fillRect/>
          </a:stretch>
        </p:blipFill>
        <p:spPr>
          <a:xfrm>
            <a:off x="305521" y="1726150"/>
            <a:ext cx="2658278" cy="2085100"/>
          </a:xfrm>
          <a:prstGeom prst="rect">
            <a:avLst/>
          </a:prstGeom>
          <a:noFill/>
          <a:ln w="38100" cap="flat" cmpd="sng">
            <a:solidFill>
              <a:schemeClr val="lt1"/>
            </a:solidFill>
            <a:prstDash val="solid"/>
            <a:round/>
            <a:headEnd type="none" w="sm" len="sm"/>
            <a:tailEnd type="none" w="sm" len="sm"/>
          </a:ln>
        </p:spPr>
      </p:pic>
      <p:pic>
        <p:nvPicPr>
          <p:cNvPr id="208" name="Google Shape;208;g3607b1eb80b_1_26"/>
          <p:cNvPicPr preferRelativeResize="0"/>
          <p:nvPr/>
        </p:nvPicPr>
        <p:blipFill>
          <a:blip r:embed="rId5">
            <a:alphaModFix/>
          </a:blip>
          <a:stretch>
            <a:fillRect/>
          </a:stretch>
        </p:blipFill>
        <p:spPr>
          <a:xfrm>
            <a:off x="3223325" y="1728234"/>
            <a:ext cx="2658275" cy="2080941"/>
          </a:xfrm>
          <a:prstGeom prst="rect">
            <a:avLst/>
          </a:prstGeom>
          <a:noFill/>
          <a:ln w="38100" cap="flat" cmpd="sng">
            <a:solidFill>
              <a:schemeClr val="lt1"/>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8"/>
          <p:cNvSpPr txBox="1">
            <a:spLocks noGrp="1"/>
          </p:cNvSpPr>
          <p:nvPr>
            <p:ph type="title"/>
          </p:nvPr>
        </p:nvSpPr>
        <p:spPr>
          <a:xfrm>
            <a:off x="311700" y="335600"/>
            <a:ext cx="8520600" cy="900600"/>
          </a:xfrm>
          <a:prstGeom prst="rect">
            <a:avLst/>
          </a:prstGeom>
          <a:gradFill>
            <a:gsLst>
              <a:gs pos="0">
                <a:srgbClr val="FDECDB"/>
              </a:gs>
              <a:gs pos="100000">
                <a:srgbClr val="F0A963"/>
              </a:gs>
            </a:gsLst>
            <a:path path="circle">
              <a:fillToRect l="50000" t="50000" r="50000" b="50000"/>
            </a:path>
            <a:tileRect/>
          </a:gradFill>
          <a:ln w="76200"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 sz="4220" b="1">
                <a:solidFill>
                  <a:srgbClr val="073763"/>
                </a:solidFill>
                <a:latin typeface="Calibri"/>
                <a:ea typeface="Calibri"/>
                <a:cs typeface="Calibri"/>
                <a:sym typeface="Calibri"/>
              </a:rPr>
              <a:t>The Two Main Parts of the Mass</a:t>
            </a:r>
            <a:endParaRPr sz="4220" b="1">
              <a:solidFill>
                <a:srgbClr val="073763"/>
              </a:solidFill>
              <a:latin typeface="Calibri"/>
              <a:ea typeface="Calibri"/>
              <a:cs typeface="Calibri"/>
              <a:sym typeface="Calibri"/>
            </a:endParaRPr>
          </a:p>
        </p:txBody>
      </p:sp>
      <p:sp>
        <p:nvSpPr>
          <p:cNvPr id="214" name="Google Shape;214;p18"/>
          <p:cNvSpPr txBox="1"/>
          <p:nvPr/>
        </p:nvSpPr>
        <p:spPr>
          <a:xfrm>
            <a:off x="311700" y="2185350"/>
            <a:ext cx="3671400" cy="2555100"/>
          </a:xfrm>
          <a:prstGeom prst="rect">
            <a:avLst/>
          </a:prstGeom>
          <a:gradFill>
            <a:gsLst>
              <a:gs pos="0">
                <a:srgbClr val="FDECDB"/>
              </a:gs>
              <a:gs pos="100000">
                <a:srgbClr val="F0AA63"/>
              </a:gs>
            </a:gsLst>
            <a:path path="circle">
              <a:fillToRect l="50000" t="50000" r="50000" b="50000"/>
            </a:path>
            <a:tileRect/>
          </a:gradFill>
          <a:ln w="76200" cap="flat" cmpd="sng">
            <a:solidFill>
              <a:srgbClr val="F9CB9C"/>
            </a:solidFill>
            <a:prstDash val="solid"/>
            <a:round/>
            <a:headEnd type="none" w="sm" len="sm"/>
            <a:tailEnd type="none" w="sm" len="sm"/>
          </a:ln>
        </p:spPr>
        <p:txBody>
          <a:bodyPr spcFirstLastPara="1" wrap="square" lIns="91425" tIns="91425" rIns="91425" bIns="91425" anchor="t" anchorCtr="0">
            <a:spAutoFit/>
          </a:bodyPr>
          <a:lstStyle/>
          <a:p>
            <a:pPr marL="457200" marR="0" lvl="0" indent="-368300" algn="l" rtl="0">
              <a:lnSpc>
                <a:spcPct val="100000"/>
              </a:lnSpc>
              <a:spcBef>
                <a:spcPts val="0"/>
              </a:spcBef>
              <a:spcAft>
                <a:spcPts val="0"/>
              </a:spcAft>
              <a:buClr>
                <a:srgbClr val="073763"/>
              </a:buClr>
              <a:buSzPts val="2200"/>
              <a:buFont typeface="Calibri"/>
              <a:buChar char="●"/>
            </a:pPr>
            <a:r>
              <a:rPr lang="en" sz="2200" b="1" dirty="0">
                <a:solidFill>
                  <a:srgbClr val="073763"/>
                </a:solidFill>
                <a:latin typeface="Calibri"/>
                <a:ea typeface="Calibri"/>
                <a:cs typeface="Calibri"/>
                <a:sym typeface="Calibri"/>
              </a:rPr>
              <a:t>First Reading</a:t>
            </a:r>
            <a:endParaRPr sz="2200" b="1" dirty="0">
              <a:solidFill>
                <a:srgbClr val="073763"/>
              </a:solidFill>
              <a:latin typeface="Calibri"/>
              <a:ea typeface="Calibri"/>
              <a:cs typeface="Calibri"/>
              <a:sym typeface="Calibri"/>
            </a:endParaRPr>
          </a:p>
          <a:p>
            <a:pPr marL="457200" marR="0" lvl="0" indent="-368300" algn="l" rtl="0">
              <a:lnSpc>
                <a:spcPct val="100000"/>
              </a:lnSpc>
              <a:spcBef>
                <a:spcPts val="0"/>
              </a:spcBef>
              <a:spcAft>
                <a:spcPts val="0"/>
              </a:spcAft>
              <a:buClr>
                <a:srgbClr val="073763"/>
              </a:buClr>
              <a:buSzPts val="2200"/>
              <a:buFont typeface="Calibri"/>
              <a:buChar char="●"/>
            </a:pPr>
            <a:r>
              <a:rPr lang="en" sz="2200" b="1" dirty="0">
                <a:solidFill>
                  <a:srgbClr val="073763"/>
                </a:solidFill>
                <a:latin typeface="Calibri"/>
                <a:ea typeface="Calibri"/>
                <a:cs typeface="Calibri"/>
                <a:sym typeface="Calibri"/>
              </a:rPr>
              <a:t>Responsorial Psalm</a:t>
            </a:r>
            <a:endParaRPr sz="2200" b="1" dirty="0">
              <a:solidFill>
                <a:srgbClr val="073763"/>
              </a:solidFill>
              <a:latin typeface="Calibri"/>
              <a:ea typeface="Calibri"/>
              <a:cs typeface="Calibri"/>
              <a:sym typeface="Calibri"/>
            </a:endParaRPr>
          </a:p>
          <a:p>
            <a:pPr marL="457200" marR="0" lvl="0" indent="-368300" algn="l" rtl="0">
              <a:lnSpc>
                <a:spcPct val="100000"/>
              </a:lnSpc>
              <a:spcBef>
                <a:spcPts val="0"/>
              </a:spcBef>
              <a:spcAft>
                <a:spcPts val="0"/>
              </a:spcAft>
              <a:buClr>
                <a:srgbClr val="073763"/>
              </a:buClr>
              <a:buSzPts val="2200"/>
              <a:buFont typeface="Calibri"/>
              <a:buChar char="●"/>
            </a:pPr>
            <a:r>
              <a:rPr lang="en" sz="2200" b="1" dirty="0">
                <a:solidFill>
                  <a:srgbClr val="073763"/>
                </a:solidFill>
                <a:latin typeface="Calibri"/>
                <a:ea typeface="Calibri"/>
                <a:cs typeface="Calibri"/>
                <a:sym typeface="Calibri"/>
              </a:rPr>
              <a:t>Second Reading</a:t>
            </a:r>
            <a:endParaRPr sz="2200" b="1" dirty="0">
              <a:solidFill>
                <a:srgbClr val="073763"/>
              </a:solidFill>
              <a:latin typeface="Calibri"/>
              <a:ea typeface="Calibri"/>
              <a:cs typeface="Calibri"/>
              <a:sym typeface="Calibri"/>
            </a:endParaRPr>
          </a:p>
          <a:p>
            <a:pPr marL="457200" marR="0" lvl="0" indent="-368300" algn="l" rtl="0">
              <a:lnSpc>
                <a:spcPct val="100000"/>
              </a:lnSpc>
              <a:spcBef>
                <a:spcPts val="0"/>
              </a:spcBef>
              <a:spcAft>
                <a:spcPts val="0"/>
              </a:spcAft>
              <a:buClr>
                <a:srgbClr val="073763"/>
              </a:buClr>
              <a:buSzPts val="2200"/>
              <a:buFont typeface="Calibri"/>
              <a:buChar char="●"/>
            </a:pPr>
            <a:r>
              <a:rPr lang="en" sz="2200" b="1" dirty="0">
                <a:solidFill>
                  <a:srgbClr val="073763"/>
                </a:solidFill>
                <a:latin typeface="Calibri"/>
                <a:ea typeface="Calibri"/>
                <a:cs typeface="Calibri"/>
                <a:sym typeface="Calibri"/>
              </a:rPr>
              <a:t>Gospel Acclamation</a:t>
            </a:r>
            <a:endParaRPr sz="2200" b="1" dirty="0">
              <a:solidFill>
                <a:srgbClr val="073763"/>
              </a:solidFill>
              <a:latin typeface="Calibri"/>
              <a:ea typeface="Calibri"/>
              <a:cs typeface="Calibri"/>
              <a:sym typeface="Calibri"/>
            </a:endParaRPr>
          </a:p>
          <a:p>
            <a:pPr marL="457200" marR="0" lvl="0" indent="-368300" algn="l" rtl="0">
              <a:lnSpc>
                <a:spcPct val="100000"/>
              </a:lnSpc>
              <a:spcBef>
                <a:spcPts val="0"/>
              </a:spcBef>
              <a:spcAft>
                <a:spcPts val="0"/>
              </a:spcAft>
              <a:buClr>
                <a:srgbClr val="073763"/>
              </a:buClr>
              <a:buSzPts val="2200"/>
              <a:buFont typeface="Calibri"/>
              <a:buChar char="●"/>
            </a:pPr>
            <a:r>
              <a:rPr lang="en" sz="2200" b="1" dirty="0">
                <a:solidFill>
                  <a:srgbClr val="073763"/>
                </a:solidFill>
                <a:latin typeface="Calibri"/>
                <a:ea typeface="Calibri"/>
                <a:cs typeface="Calibri"/>
                <a:sym typeface="Calibri"/>
              </a:rPr>
              <a:t>Gospel Reading</a:t>
            </a:r>
            <a:endParaRPr sz="2200" b="1" dirty="0">
              <a:solidFill>
                <a:srgbClr val="073763"/>
              </a:solidFill>
              <a:latin typeface="Calibri"/>
              <a:ea typeface="Calibri"/>
              <a:cs typeface="Calibri"/>
              <a:sym typeface="Calibri"/>
            </a:endParaRPr>
          </a:p>
          <a:p>
            <a:pPr marL="457200" marR="0" lvl="0" indent="-368300" algn="l" rtl="0">
              <a:lnSpc>
                <a:spcPct val="100000"/>
              </a:lnSpc>
              <a:spcBef>
                <a:spcPts val="0"/>
              </a:spcBef>
              <a:spcAft>
                <a:spcPts val="0"/>
              </a:spcAft>
              <a:buClr>
                <a:srgbClr val="073763"/>
              </a:buClr>
              <a:buSzPts val="2200"/>
              <a:buFont typeface="Calibri"/>
              <a:buChar char="●"/>
            </a:pPr>
            <a:r>
              <a:rPr lang="en" sz="2200" b="1" dirty="0">
                <a:solidFill>
                  <a:srgbClr val="073763"/>
                </a:solidFill>
                <a:latin typeface="Calibri"/>
                <a:ea typeface="Calibri"/>
                <a:cs typeface="Calibri"/>
                <a:sym typeface="Calibri"/>
              </a:rPr>
              <a:t>Homily</a:t>
            </a:r>
            <a:endParaRPr sz="2200" b="1" dirty="0">
              <a:solidFill>
                <a:srgbClr val="073763"/>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2200"/>
              <a:buFont typeface="Arial"/>
              <a:buNone/>
            </a:pPr>
            <a:endParaRPr sz="2200" b="1" i="0" u="none" strike="noStrike" cap="none" dirty="0">
              <a:solidFill>
                <a:srgbClr val="073763"/>
              </a:solidFill>
              <a:latin typeface="Calibri"/>
              <a:ea typeface="Calibri"/>
              <a:cs typeface="Calibri"/>
              <a:sym typeface="Calibri"/>
            </a:endParaRPr>
          </a:p>
        </p:txBody>
      </p:sp>
      <p:sp>
        <p:nvSpPr>
          <p:cNvPr id="215" name="Google Shape;215;p18"/>
          <p:cNvSpPr txBox="1"/>
          <p:nvPr/>
        </p:nvSpPr>
        <p:spPr>
          <a:xfrm>
            <a:off x="4333725" y="2116050"/>
            <a:ext cx="4498500" cy="2678100"/>
          </a:xfrm>
          <a:prstGeom prst="rect">
            <a:avLst/>
          </a:prstGeom>
          <a:gradFill>
            <a:gsLst>
              <a:gs pos="0">
                <a:srgbClr val="FDECDB"/>
              </a:gs>
              <a:gs pos="100000">
                <a:srgbClr val="F0AA63"/>
              </a:gs>
            </a:gsLst>
            <a:path path="circle">
              <a:fillToRect l="50000" t="50000" r="50000" b="50000"/>
            </a:path>
            <a:tileRect/>
          </a:gradFill>
          <a:ln w="76200" cap="flat" cmpd="sng">
            <a:solidFill>
              <a:srgbClr val="F9CB9C"/>
            </a:solidFill>
            <a:prstDash val="solid"/>
            <a:round/>
            <a:headEnd type="none" w="sm" len="sm"/>
            <a:tailEnd type="none" w="sm" len="sm"/>
          </a:ln>
        </p:spPr>
        <p:txBody>
          <a:bodyPr spcFirstLastPara="1" wrap="square" lIns="91425" tIns="91425" rIns="91425" bIns="91425" anchor="t" anchorCtr="0">
            <a:spAutoFit/>
          </a:bodyPr>
          <a:lstStyle/>
          <a:p>
            <a:pPr marL="457200" marR="0" lvl="0" indent="-355600" algn="l" rtl="0">
              <a:lnSpc>
                <a:spcPct val="100000"/>
              </a:lnSpc>
              <a:spcBef>
                <a:spcPts val="0"/>
              </a:spcBef>
              <a:spcAft>
                <a:spcPts val="0"/>
              </a:spcAft>
              <a:buClr>
                <a:srgbClr val="073763"/>
              </a:buClr>
              <a:buSzPts val="2000"/>
              <a:buFont typeface="Calibri"/>
              <a:buChar char="●"/>
            </a:pPr>
            <a:r>
              <a:rPr lang="en" sz="2000" b="1" dirty="0">
                <a:solidFill>
                  <a:srgbClr val="FF0000"/>
                </a:solidFill>
                <a:latin typeface="Calibri"/>
                <a:ea typeface="Calibri"/>
                <a:cs typeface="Calibri"/>
                <a:sym typeface="Calibri"/>
              </a:rPr>
              <a:t>Taking</a:t>
            </a:r>
            <a:r>
              <a:rPr lang="en" sz="2000" b="1" dirty="0">
                <a:solidFill>
                  <a:srgbClr val="073763"/>
                </a:solidFill>
                <a:latin typeface="Calibri"/>
                <a:ea typeface="Calibri"/>
                <a:cs typeface="Calibri"/>
                <a:sym typeface="Calibri"/>
              </a:rPr>
              <a:t>: Offertory</a:t>
            </a:r>
            <a:endParaRPr sz="2000" b="1" dirty="0">
              <a:solidFill>
                <a:srgbClr val="073763"/>
              </a:solidFill>
              <a:latin typeface="Calibri"/>
              <a:ea typeface="Calibri"/>
              <a:cs typeface="Calibri"/>
              <a:sym typeface="Calibri"/>
            </a:endParaRPr>
          </a:p>
          <a:p>
            <a:pPr marL="457200" marR="0" lvl="0" indent="-355600" algn="l" rtl="0">
              <a:lnSpc>
                <a:spcPct val="100000"/>
              </a:lnSpc>
              <a:spcBef>
                <a:spcPts val="0"/>
              </a:spcBef>
              <a:spcAft>
                <a:spcPts val="0"/>
              </a:spcAft>
              <a:buClr>
                <a:srgbClr val="073763"/>
              </a:buClr>
              <a:buSzPts val="2000"/>
              <a:buFont typeface="Calibri"/>
              <a:buChar char="●"/>
            </a:pPr>
            <a:r>
              <a:rPr lang="en" sz="2000" b="1" dirty="0">
                <a:solidFill>
                  <a:srgbClr val="FF0000"/>
                </a:solidFill>
                <a:latin typeface="Calibri"/>
                <a:ea typeface="Calibri"/>
                <a:cs typeface="Calibri"/>
                <a:sym typeface="Calibri"/>
              </a:rPr>
              <a:t>Blessing</a:t>
            </a:r>
            <a:r>
              <a:rPr lang="en" sz="2000" b="1" dirty="0">
                <a:solidFill>
                  <a:srgbClr val="073763"/>
                </a:solidFill>
                <a:latin typeface="Calibri"/>
                <a:ea typeface="Calibri"/>
                <a:cs typeface="Calibri"/>
                <a:sym typeface="Calibri"/>
              </a:rPr>
              <a:t>: Eucharistic Prayer- Epiclesis, Words of Institution, Anamnesis, Doxology, Great Amen</a:t>
            </a:r>
            <a:endParaRPr sz="2000" b="1" dirty="0">
              <a:solidFill>
                <a:srgbClr val="073763"/>
              </a:solidFill>
              <a:latin typeface="Calibri"/>
              <a:ea typeface="Calibri"/>
              <a:cs typeface="Calibri"/>
              <a:sym typeface="Calibri"/>
            </a:endParaRPr>
          </a:p>
          <a:p>
            <a:pPr marL="457200" marR="0" lvl="0" indent="-355600" algn="l" rtl="0">
              <a:lnSpc>
                <a:spcPct val="100000"/>
              </a:lnSpc>
              <a:spcBef>
                <a:spcPts val="0"/>
              </a:spcBef>
              <a:spcAft>
                <a:spcPts val="0"/>
              </a:spcAft>
              <a:buClr>
                <a:srgbClr val="073763"/>
              </a:buClr>
              <a:buSzPts val="2000"/>
              <a:buFont typeface="Calibri"/>
              <a:buChar char="●"/>
            </a:pPr>
            <a:r>
              <a:rPr lang="en" sz="2000" b="1" dirty="0">
                <a:solidFill>
                  <a:srgbClr val="FF0000"/>
                </a:solidFill>
                <a:latin typeface="Calibri"/>
                <a:ea typeface="Calibri"/>
                <a:cs typeface="Calibri"/>
                <a:sym typeface="Calibri"/>
              </a:rPr>
              <a:t>Breaking</a:t>
            </a:r>
            <a:r>
              <a:rPr lang="en" sz="2000" b="1" dirty="0">
                <a:solidFill>
                  <a:srgbClr val="073763"/>
                </a:solidFill>
                <a:latin typeface="Calibri"/>
                <a:ea typeface="Calibri"/>
                <a:cs typeface="Calibri"/>
                <a:sym typeface="Calibri"/>
              </a:rPr>
              <a:t>: Fraction Rite, Our Father, Sign of Peace, Lamb of God</a:t>
            </a:r>
            <a:endParaRPr sz="2000" b="1" dirty="0">
              <a:solidFill>
                <a:srgbClr val="073763"/>
              </a:solidFill>
              <a:latin typeface="Calibri"/>
              <a:ea typeface="Calibri"/>
              <a:cs typeface="Calibri"/>
              <a:sym typeface="Calibri"/>
            </a:endParaRPr>
          </a:p>
          <a:p>
            <a:pPr marL="457200" marR="0" lvl="0" indent="-355600" algn="l" rtl="0">
              <a:lnSpc>
                <a:spcPct val="100000"/>
              </a:lnSpc>
              <a:spcBef>
                <a:spcPts val="0"/>
              </a:spcBef>
              <a:spcAft>
                <a:spcPts val="0"/>
              </a:spcAft>
              <a:buClr>
                <a:srgbClr val="073763"/>
              </a:buClr>
              <a:buSzPts val="2000"/>
              <a:buFont typeface="Calibri"/>
              <a:buChar char="●"/>
            </a:pPr>
            <a:r>
              <a:rPr lang="en" sz="2000" b="1" dirty="0">
                <a:solidFill>
                  <a:srgbClr val="FF0000"/>
                </a:solidFill>
                <a:latin typeface="Calibri"/>
                <a:ea typeface="Calibri"/>
                <a:cs typeface="Calibri"/>
                <a:sym typeface="Calibri"/>
              </a:rPr>
              <a:t>Giving</a:t>
            </a:r>
            <a:r>
              <a:rPr lang="en" sz="2000" b="1" dirty="0">
                <a:solidFill>
                  <a:srgbClr val="073763"/>
                </a:solidFill>
                <a:latin typeface="Calibri"/>
                <a:ea typeface="Calibri"/>
                <a:cs typeface="Calibri"/>
                <a:sym typeface="Calibri"/>
              </a:rPr>
              <a:t>: Communion</a:t>
            </a:r>
            <a:endParaRPr sz="2000" b="1" dirty="0">
              <a:solidFill>
                <a:srgbClr val="073763"/>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2200"/>
              <a:buFont typeface="Arial"/>
              <a:buNone/>
            </a:pPr>
            <a:endParaRPr sz="2200" b="1" i="0" u="none" strike="noStrike" cap="none" dirty="0">
              <a:solidFill>
                <a:srgbClr val="073763"/>
              </a:solidFill>
              <a:latin typeface="Calibri"/>
              <a:ea typeface="Calibri"/>
              <a:cs typeface="Calibri"/>
              <a:sym typeface="Calibri"/>
            </a:endParaRPr>
          </a:p>
        </p:txBody>
      </p:sp>
      <p:sp>
        <p:nvSpPr>
          <p:cNvPr id="216" name="Google Shape;216;p18"/>
          <p:cNvSpPr txBox="1"/>
          <p:nvPr/>
        </p:nvSpPr>
        <p:spPr>
          <a:xfrm>
            <a:off x="432950" y="1423550"/>
            <a:ext cx="3671400" cy="52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17" name="Google Shape;217;p18"/>
          <p:cNvSpPr txBox="1"/>
          <p:nvPr/>
        </p:nvSpPr>
        <p:spPr>
          <a:xfrm>
            <a:off x="311700" y="1449163"/>
            <a:ext cx="3671400" cy="569400"/>
          </a:xfrm>
          <a:prstGeom prst="rect">
            <a:avLst/>
          </a:prstGeom>
          <a:gradFill>
            <a:gsLst>
              <a:gs pos="0">
                <a:srgbClr val="FDECDB"/>
              </a:gs>
              <a:gs pos="100000">
                <a:srgbClr val="F0AA63"/>
              </a:gs>
            </a:gsLst>
            <a:path path="circle">
              <a:fillToRect l="50000" t="50000" r="50000" b="50000"/>
            </a:path>
            <a:tileRect/>
          </a:gradFill>
          <a:ln w="76200" cap="flat" cmpd="sng">
            <a:solidFill>
              <a:srgbClr val="F9CB9C"/>
            </a:solidFill>
            <a:prstDash val="solid"/>
            <a:round/>
            <a:headEnd type="none" w="sm" len="sm"/>
            <a:tailEnd type="none" w="sm" len="sm"/>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2200"/>
              <a:buFont typeface="Arial"/>
              <a:buNone/>
            </a:pPr>
            <a:r>
              <a:rPr lang="en" sz="2500" b="1">
                <a:solidFill>
                  <a:srgbClr val="073763"/>
                </a:solidFill>
                <a:latin typeface="Calibri"/>
                <a:ea typeface="Calibri"/>
                <a:cs typeface="Calibri"/>
                <a:sym typeface="Calibri"/>
              </a:rPr>
              <a:t>Liturgy of the Word</a:t>
            </a:r>
            <a:endParaRPr sz="2500" b="1" i="0" u="none" strike="noStrike" cap="none">
              <a:solidFill>
                <a:srgbClr val="073763"/>
              </a:solidFill>
              <a:latin typeface="Calibri"/>
              <a:ea typeface="Calibri"/>
              <a:cs typeface="Calibri"/>
              <a:sym typeface="Calibri"/>
            </a:endParaRPr>
          </a:p>
        </p:txBody>
      </p:sp>
      <p:sp>
        <p:nvSpPr>
          <p:cNvPr id="218" name="Google Shape;218;p18"/>
          <p:cNvSpPr txBox="1"/>
          <p:nvPr/>
        </p:nvSpPr>
        <p:spPr>
          <a:xfrm>
            <a:off x="4333825" y="1414525"/>
            <a:ext cx="4498500" cy="569400"/>
          </a:xfrm>
          <a:prstGeom prst="rect">
            <a:avLst/>
          </a:prstGeom>
          <a:gradFill>
            <a:gsLst>
              <a:gs pos="0">
                <a:srgbClr val="FDECDB"/>
              </a:gs>
              <a:gs pos="100000">
                <a:srgbClr val="F0AA63"/>
              </a:gs>
            </a:gsLst>
            <a:path path="circle">
              <a:fillToRect l="50000" t="50000" r="50000" b="50000"/>
            </a:path>
            <a:tileRect/>
          </a:gradFill>
          <a:ln w="76200" cap="flat" cmpd="sng">
            <a:solidFill>
              <a:srgbClr val="F9CB9C"/>
            </a:solidFill>
            <a:prstDash val="solid"/>
            <a:round/>
            <a:headEnd type="none" w="sm" len="sm"/>
            <a:tailEnd type="none" w="sm" len="sm"/>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2200"/>
              <a:buFont typeface="Arial"/>
              <a:buNone/>
            </a:pPr>
            <a:r>
              <a:rPr lang="en" sz="2500" b="1">
                <a:solidFill>
                  <a:srgbClr val="073763"/>
                </a:solidFill>
                <a:latin typeface="Calibri"/>
                <a:ea typeface="Calibri"/>
                <a:cs typeface="Calibri"/>
                <a:sym typeface="Calibri"/>
              </a:rPr>
              <a:t>Liturgy of the Eucharist</a:t>
            </a:r>
            <a:endParaRPr sz="2500" b="1" i="0" u="none" strike="noStrike" cap="none">
              <a:solidFill>
                <a:srgbClr val="073763"/>
              </a:solidFill>
              <a:latin typeface="Calibri"/>
              <a:ea typeface="Calibri"/>
              <a:cs typeface="Calibri"/>
              <a:sym typeface="Calibri"/>
            </a:endParaRPr>
          </a:p>
        </p:txBody>
      </p:sp>
      <p:sp>
        <p:nvSpPr>
          <p:cNvPr id="219" name="Google Shape;219;p18"/>
          <p:cNvSpPr/>
          <p:nvPr/>
        </p:nvSpPr>
        <p:spPr>
          <a:xfrm>
            <a:off x="3207900" y="2801175"/>
            <a:ext cx="1364100" cy="1125600"/>
          </a:xfrm>
          <a:prstGeom prst="ellipse">
            <a:avLst/>
          </a:prstGeom>
          <a:gradFill>
            <a:gsLst>
              <a:gs pos="0">
                <a:srgbClr val="FDECDB"/>
              </a:gs>
              <a:gs pos="100000">
                <a:srgbClr val="F0A963"/>
              </a:gs>
            </a:gsLst>
            <a:path path="circle">
              <a:fillToRect l="50000" t="50000" r="50000" b="50000"/>
            </a:path>
            <a:tileRect/>
          </a:gradFill>
          <a:ln w="38100" cap="flat" cmpd="sng">
            <a:solidFill>
              <a:srgbClr val="FCE5C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0" name="Google Shape;220;p18"/>
          <p:cNvSpPr txBox="1"/>
          <p:nvPr/>
        </p:nvSpPr>
        <p:spPr>
          <a:xfrm>
            <a:off x="3417825" y="2913675"/>
            <a:ext cx="915900" cy="90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073763"/>
                </a:solidFill>
                <a:latin typeface="Calibri"/>
                <a:ea typeface="Calibri"/>
                <a:cs typeface="Calibri"/>
                <a:sym typeface="Calibri"/>
              </a:rPr>
              <a:t>Prayers of the Faithful</a:t>
            </a:r>
            <a:endParaRPr sz="1800" b="1">
              <a:solidFill>
                <a:srgbClr val="073763"/>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00D3E9"/>
            </a:gs>
            <a:gs pos="100000">
              <a:srgbClr val="045962"/>
            </a:gs>
          </a:gsLst>
          <a:lin ang="5400012" scaled="0"/>
        </a:gradFill>
        <a:effectLst/>
      </p:bgPr>
    </p:bg>
    <p:spTree>
      <p:nvGrpSpPr>
        <p:cNvPr id="1" name="Shape 224"/>
        <p:cNvGrpSpPr/>
        <p:nvPr/>
      </p:nvGrpSpPr>
      <p:grpSpPr>
        <a:xfrm>
          <a:off x="0" y="0"/>
          <a:ext cx="0" cy="0"/>
          <a:chOff x="0" y="0"/>
          <a:chExt cx="0" cy="0"/>
        </a:xfrm>
      </p:grpSpPr>
      <p:sp>
        <p:nvSpPr>
          <p:cNvPr id="225" name="Google Shape;225;g3607b1eb80b_0_5"/>
          <p:cNvSpPr txBox="1"/>
          <p:nvPr/>
        </p:nvSpPr>
        <p:spPr>
          <a:xfrm>
            <a:off x="425850" y="1680000"/>
            <a:ext cx="4146300" cy="271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6" name="Google Shape;226;g3607b1eb80b_0_5"/>
          <p:cNvSpPr txBox="1"/>
          <p:nvPr/>
        </p:nvSpPr>
        <p:spPr>
          <a:xfrm>
            <a:off x="216450" y="165950"/>
            <a:ext cx="8657700" cy="810600"/>
          </a:xfrm>
          <a:prstGeom prst="rect">
            <a:avLst/>
          </a:prstGeom>
          <a:solidFill>
            <a:schemeClr val="lt1"/>
          </a:solidFill>
          <a:ln w="952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 sz="5200" b="1">
                <a:solidFill>
                  <a:srgbClr val="134F5C"/>
                </a:solidFill>
                <a:latin typeface="Calibri"/>
                <a:ea typeface="Calibri"/>
                <a:cs typeface="Calibri"/>
                <a:sym typeface="Calibri"/>
              </a:rPr>
              <a:t>Eucharist Essentials</a:t>
            </a:r>
            <a:endParaRPr sz="5200" b="1" i="0" u="none" strike="noStrike" cap="none">
              <a:solidFill>
                <a:srgbClr val="134F5C"/>
              </a:solidFill>
              <a:latin typeface="Calibri"/>
              <a:ea typeface="Calibri"/>
              <a:cs typeface="Calibri"/>
              <a:sym typeface="Calibri"/>
            </a:endParaRPr>
          </a:p>
        </p:txBody>
      </p:sp>
      <p:graphicFrame>
        <p:nvGraphicFramePr>
          <p:cNvPr id="227" name="Google Shape;227;g3607b1eb80b_0_5"/>
          <p:cNvGraphicFramePr/>
          <p:nvPr>
            <p:extLst>
              <p:ext uri="{D42A27DB-BD31-4B8C-83A1-F6EECF244321}">
                <p14:modId xmlns:p14="http://schemas.microsoft.com/office/powerpoint/2010/main" val="2902899654"/>
              </p:ext>
            </p:extLst>
          </p:nvPr>
        </p:nvGraphicFramePr>
        <p:xfrm>
          <a:off x="260025" y="1152850"/>
          <a:ext cx="8604600" cy="3649075"/>
        </p:xfrm>
        <a:graphic>
          <a:graphicData uri="http://schemas.openxmlformats.org/drawingml/2006/table">
            <a:tbl>
              <a:tblPr>
                <a:noFill/>
                <a:tableStyleId>{573ED46C-060C-4DE6-9C92-A81E9C54789A}</a:tableStyleId>
              </a:tblPr>
              <a:tblGrid>
                <a:gridCol w="2868200">
                  <a:extLst>
                    <a:ext uri="{9D8B030D-6E8A-4147-A177-3AD203B41FA5}">
                      <a16:colId xmlns:a16="http://schemas.microsoft.com/office/drawing/2014/main" val="20000"/>
                    </a:ext>
                  </a:extLst>
                </a:gridCol>
                <a:gridCol w="2868200">
                  <a:extLst>
                    <a:ext uri="{9D8B030D-6E8A-4147-A177-3AD203B41FA5}">
                      <a16:colId xmlns:a16="http://schemas.microsoft.com/office/drawing/2014/main" val="20001"/>
                    </a:ext>
                  </a:extLst>
                </a:gridCol>
                <a:gridCol w="2868200">
                  <a:extLst>
                    <a:ext uri="{9D8B030D-6E8A-4147-A177-3AD203B41FA5}">
                      <a16:colId xmlns:a16="http://schemas.microsoft.com/office/drawing/2014/main" val="20002"/>
                    </a:ext>
                  </a:extLst>
                </a:gridCol>
              </a:tblGrid>
              <a:tr h="1039075">
                <a:tc>
                  <a:txBody>
                    <a:bodyPr/>
                    <a:lstStyle/>
                    <a:p>
                      <a:pPr marL="0" lvl="0" indent="0" algn="ctr" rtl="0">
                        <a:spcBef>
                          <a:spcPts val="0"/>
                        </a:spcBef>
                        <a:spcAft>
                          <a:spcPts val="0"/>
                        </a:spcAft>
                        <a:buNone/>
                      </a:pPr>
                      <a:r>
                        <a:rPr lang="en" sz="3000" b="1">
                          <a:solidFill>
                            <a:srgbClr val="134F5C"/>
                          </a:solidFill>
                          <a:latin typeface="Calibri"/>
                          <a:ea typeface="Calibri"/>
                          <a:cs typeface="Calibri"/>
                          <a:sym typeface="Calibri"/>
                        </a:rPr>
                        <a:t>   Minister</a:t>
                      </a:r>
                      <a:endParaRPr sz="3000" b="1">
                        <a:solidFill>
                          <a:srgbClr val="134F5C"/>
                        </a:solidFill>
                        <a:latin typeface="Calibri"/>
                        <a:ea typeface="Calibri"/>
                        <a:cs typeface="Calibri"/>
                        <a:sym typeface="Calibri"/>
                      </a:endParaRPr>
                    </a:p>
                  </a:txBody>
                  <a:tcPr marL="91425" marR="91425" marT="91425" marB="91425" anchor="b">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3000">
                          <a:solidFill>
                            <a:srgbClr val="134F5C"/>
                          </a:solidFill>
                          <a:latin typeface="Calibri"/>
                          <a:ea typeface="Calibri"/>
                          <a:cs typeface="Calibri"/>
                          <a:sym typeface="Calibri"/>
                        </a:rPr>
                        <a:t>        </a:t>
                      </a:r>
                      <a:r>
                        <a:rPr lang="en" sz="3000" b="1">
                          <a:solidFill>
                            <a:srgbClr val="134F5C"/>
                          </a:solidFill>
                          <a:latin typeface="Calibri"/>
                          <a:ea typeface="Calibri"/>
                          <a:cs typeface="Calibri"/>
                          <a:sym typeface="Calibri"/>
                        </a:rPr>
                        <a:t>Matter</a:t>
                      </a:r>
                      <a:endParaRPr>
                        <a:solidFill>
                          <a:srgbClr val="134F5C"/>
                        </a:solidFill>
                      </a:endParaRPr>
                    </a:p>
                  </a:txBody>
                  <a:tcPr marL="91425" marR="91425" marT="91425" marB="91425" anchor="b">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3000">
                          <a:solidFill>
                            <a:srgbClr val="073763"/>
                          </a:solidFill>
                          <a:latin typeface="Calibri"/>
                          <a:ea typeface="Calibri"/>
                          <a:cs typeface="Calibri"/>
                          <a:sym typeface="Calibri"/>
                        </a:rPr>
                        <a:t>     </a:t>
                      </a:r>
                      <a:endParaRPr sz="3000">
                        <a:solidFill>
                          <a:srgbClr val="073763"/>
                        </a:solidFill>
                        <a:latin typeface="Calibri"/>
                        <a:ea typeface="Calibri"/>
                        <a:cs typeface="Calibri"/>
                        <a:sym typeface="Calibri"/>
                      </a:endParaRPr>
                    </a:p>
                    <a:p>
                      <a:pPr marL="0" lvl="0" indent="0" algn="l" rtl="0">
                        <a:spcBef>
                          <a:spcPts val="0"/>
                        </a:spcBef>
                        <a:spcAft>
                          <a:spcPts val="0"/>
                        </a:spcAft>
                        <a:buNone/>
                      </a:pPr>
                      <a:endParaRPr sz="3000">
                        <a:solidFill>
                          <a:srgbClr val="073763"/>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3000" b="1">
                          <a:solidFill>
                            <a:srgbClr val="134F5C"/>
                          </a:solidFill>
                          <a:latin typeface="Calibri"/>
                          <a:ea typeface="Calibri"/>
                          <a:cs typeface="Calibri"/>
                          <a:sym typeface="Calibri"/>
                        </a:rPr>
                        <a:t>          Form</a:t>
                      </a:r>
                      <a:endParaRPr sz="3000" b="1">
                        <a:solidFill>
                          <a:srgbClr val="134F5C"/>
                        </a:solidFill>
                        <a:latin typeface="Calibri"/>
                        <a:ea typeface="Calibri"/>
                        <a:cs typeface="Calibri"/>
                        <a:sym typeface="Calibri"/>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2094625">
                <a:tc>
                  <a:txBody>
                    <a:bodyPr/>
                    <a:lstStyle/>
                    <a:p>
                      <a:pPr marL="0" lvl="0" indent="0" algn="ctr" rtl="0">
                        <a:spcBef>
                          <a:spcPts val="0"/>
                        </a:spcBef>
                        <a:spcAft>
                          <a:spcPts val="0"/>
                        </a:spcAft>
                        <a:buNone/>
                      </a:pPr>
                      <a:r>
                        <a:rPr lang="en" sz="1800" b="1" dirty="0">
                          <a:solidFill>
                            <a:schemeClr val="lt1"/>
                          </a:solidFill>
                          <a:latin typeface="Calibri"/>
                          <a:ea typeface="Calibri"/>
                          <a:cs typeface="Calibri"/>
                          <a:sym typeface="Calibri"/>
                        </a:rPr>
                        <a:t>Bishop or Priest</a:t>
                      </a:r>
                      <a:endParaRPr sz="1800" b="1" dirty="0">
                        <a:solidFill>
                          <a:schemeClr val="lt1"/>
                        </a:solidFill>
                        <a:latin typeface="Calibri"/>
                        <a:ea typeface="Calibri"/>
                        <a:cs typeface="Calibri"/>
                        <a:sym typeface="Calibri"/>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sz="1800" b="1">
                          <a:solidFill>
                            <a:schemeClr val="lt1"/>
                          </a:solidFill>
                          <a:latin typeface="Calibri"/>
                          <a:ea typeface="Calibri"/>
                          <a:cs typeface="Calibri"/>
                          <a:sym typeface="Calibri"/>
                        </a:rPr>
                        <a:t>Bread and Wine</a:t>
                      </a:r>
                      <a:endParaRPr sz="1800" b="1">
                        <a:solidFill>
                          <a:schemeClr val="lt1"/>
                        </a:solidFill>
                        <a:latin typeface="Calibri"/>
                        <a:ea typeface="Calibri"/>
                        <a:cs typeface="Calibri"/>
                        <a:sym typeface="Calibri"/>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sz="1800" b="1" dirty="0">
                          <a:solidFill>
                            <a:schemeClr val="lt1"/>
                          </a:solidFill>
                          <a:latin typeface="Calibri"/>
                          <a:ea typeface="Calibri"/>
                          <a:cs typeface="Calibri"/>
                          <a:sym typeface="Calibri"/>
                        </a:rPr>
                        <a:t>The Words of Consecration</a:t>
                      </a:r>
                      <a:endParaRPr sz="1800" b="1" dirty="0">
                        <a:solidFill>
                          <a:schemeClr val="lt1"/>
                        </a:solidFill>
                        <a:latin typeface="Calibri"/>
                        <a:ea typeface="Calibri"/>
                        <a:cs typeface="Calibri"/>
                        <a:sym typeface="Calibri"/>
                      </a:endParaRPr>
                    </a:p>
                    <a:p>
                      <a:pPr marL="0" lvl="0" indent="0" algn="ctr" rtl="0">
                        <a:spcBef>
                          <a:spcPts val="0"/>
                        </a:spcBef>
                        <a:spcAft>
                          <a:spcPts val="0"/>
                        </a:spcAft>
                        <a:buNone/>
                      </a:pPr>
                      <a:r>
                        <a:rPr lang="en" sz="1800" b="1" dirty="0">
                          <a:solidFill>
                            <a:schemeClr val="lt1"/>
                          </a:solidFill>
                          <a:latin typeface="Calibri"/>
                          <a:ea typeface="Calibri"/>
                          <a:cs typeface="Calibri"/>
                          <a:sym typeface="Calibri"/>
                        </a:rPr>
                        <a:t>"This is my body; This is my blood.”</a:t>
                      </a:r>
                      <a:endParaRPr sz="1800" b="1" dirty="0">
                        <a:solidFill>
                          <a:schemeClr val="lt1"/>
                        </a:solidFill>
                        <a:latin typeface="Calibri"/>
                        <a:ea typeface="Calibri"/>
                        <a:cs typeface="Calibri"/>
                        <a:sym typeface="Calibri"/>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1"/>
          <p:cNvSpPr txBox="1">
            <a:spLocks noGrp="1"/>
          </p:cNvSpPr>
          <p:nvPr>
            <p:ph type="title"/>
          </p:nvPr>
        </p:nvSpPr>
        <p:spPr>
          <a:xfrm>
            <a:off x="311700" y="335600"/>
            <a:ext cx="8520600" cy="900600"/>
          </a:xfrm>
          <a:prstGeom prst="rect">
            <a:avLst/>
          </a:prstGeom>
          <a:gradFill>
            <a:gsLst>
              <a:gs pos="0">
                <a:srgbClr val="FDECDB"/>
              </a:gs>
              <a:gs pos="100000">
                <a:srgbClr val="F0A963"/>
              </a:gs>
            </a:gsLst>
            <a:path path="circle">
              <a:fillToRect l="50000" t="50000" r="50000" b="50000"/>
            </a:path>
            <a:tileRect/>
          </a:gradFill>
          <a:ln w="76200"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 sz="4220" b="1">
                <a:solidFill>
                  <a:srgbClr val="073763"/>
                </a:solidFill>
                <a:latin typeface="Calibri"/>
                <a:ea typeface="Calibri"/>
                <a:cs typeface="Calibri"/>
                <a:sym typeface="Calibri"/>
              </a:rPr>
              <a:t>Who May Receive Communion?</a:t>
            </a:r>
            <a:endParaRPr sz="4220" b="1">
              <a:solidFill>
                <a:srgbClr val="073763"/>
              </a:solidFill>
              <a:latin typeface="Calibri"/>
              <a:ea typeface="Calibri"/>
              <a:cs typeface="Calibri"/>
              <a:sym typeface="Calibri"/>
            </a:endParaRPr>
          </a:p>
        </p:txBody>
      </p:sp>
      <p:sp>
        <p:nvSpPr>
          <p:cNvPr id="233" name="Google Shape;233;p11"/>
          <p:cNvSpPr txBox="1"/>
          <p:nvPr/>
        </p:nvSpPr>
        <p:spPr>
          <a:xfrm>
            <a:off x="311700" y="1527650"/>
            <a:ext cx="5571300" cy="3093900"/>
          </a:xfrm>
          <a:prstGeom prst="rect">
            <a:avLst/>
          </a:prstGeom>
          <a:gradFill>
            <a:gsLst>
              <a:gs pos="0">
                <a:srgbClr val="FDECDB"/>
              </a:gs>
              <a:gs pos="100000">
                <a:srgbClr val="F0AA63"/>
              </a:gs>
            </a:gsLst>
            <a:path path="circle">
              <a:fillToRect l="50000" t="50000" r="50000" b="50000"/>
            </a:path>
            <a:tileRect/>
          </a:gradFill>
          <a:ln w="76200" cap="flat" cmpd="sng">
            <a:solidFill>
              <a:srgbClr val="F9CB9C"/>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 sz="2100" b="1" dirty="0">
                <a:solidFill>
                  <a:srgbClr val="1C4587"/>
                </a:solidFill>
                <a:latin typeface="Calibri"/>
                <a:ea typeface="Calibri"/>
                <a:cs typeface="Calibri"/>
                <a:sym typeface="Calibri"/>
              </a:rPr>
              <a:t>All are welcome at Mass, always. However, only baptized Catholics in a state of grace who have already received their First Communion can receive the Eucharist, because receiving the Eucharist is a sign of full unity with the Church. Those who belong to other ecclesial communities, as well as those Catholics who may have fallen into mortal sin</a:t>
            </a:r>
            <a:endParaRPr sz="2100" b="1" dirty="0">
              <a:solidFill>
                <a:srgbClr val="1C458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r>
              <a:rPr lang="en" sz="2100" b="1" dirty="0">
                <a:solidFill>
                  <a:srgbClr val="1C4587"/>
                </a:solidFill>
                <a:latin typeface="Calibri"/>
                <a:ea typeface="Calibri"/>
                <a:cs typeface="Calibri"/>
                <a:sym typeface="Calibri"/>
              </a:rPr>
              <a:t>lack this full unity.</a:t>
            </a:r>
            <a:endParaRPr sz="3300" b="1" i="0" u="none" strike="noStrike" cap="none" dirty="0">
              <a:solidFill>
                <a:srgbClr val="1C4587"/>
              </a:solidFill>
              <a:latin typeface="Calibri"/>
              <a:ea typeface="Calibri"/>
              <a:cs typeface="Calibri"/>
              <a:sym typeface="Calibri"/>
            </a:endParaRPr>
          </a:p>
        </p:txBody>
      </p:sp>
      <p:pic>
        <p:nvPicPr>
          <p:cNvPr id="234" name="Google Shape;234;p11"/>
          <p:cNvPicPr preferRelativeResize="0"/>
          <p:nvPr/>
        </p:nvPicPr>
        <p:blipFill>
          <a:blip r:embed="rId3">
            <a:alphaModFix/>
          </a:blip>
          <a:stretch>
            <a:fillRect/>
          </a:stretch>
        </p:blipFill>
        <p:spPr>
          <a:xfrm>
            <a:off x="6123561" y="1527650"/>
            <a:ext cx="2708741" cy="3093901"/>
          </a:xfrm>
          <a:prstGeom prst="rect">
            <a:avLst/>
          </a:prstGeom>
          <a:noFill/>
          <a:ln w="38100" cap="flat" cmpd="sng">
            <a:solidFill>
              <a:srgbClr val="F9CB9C"/>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8"/>
        <p:cNvGrpSpPr/>
        <p:nvPr/>
      </p:nvGrpSpPr>
      <p:grpSpPr>
        <a:xfrm>
          <a:off x="0" y="0"/>
          <a:ext cx="0" cy="0"/>
          <a:chOff x="0" y="0"/>
          <a:chExt cx="0" cy="0"/>
        </a:xfrm>
      </p:grpSpPr>
      <p:sp>
        <p:nvSpPr>
          <p:cNvPr id="239" name="Google Shape;239;p12"/>
          <p:cNvSpPr txBox="1">
            <a:spLocks noGrp="1"/>
          </p:cNvSpPr>
          <p:nvPr>
            <p:ph type="body" idx="1"/>
          </p:nvPr>
        </p:nvSpPr>
        <p:spPr>
          <a:xfrm>
            <a:off x="918700" y="1371575"/>
            <a:ext cx="44613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endParaRPr>
              <a:latin typeface="Calibri"/>
              <a:ea typeface="Calibri"/>
              <a:cs typeface="Calibri"/>
              <a:sym typeface="Calibri"/>
            </a:endParaRPr>
          </a:p>
          <a:p>
            <a:pPr marL="0" lvl="0" indent="0" algn="ctr" rtl="0">
              <a:lnSpc>
                <a:spcPct val="115000"/>
              </a:lnSpc>
              <a:spcBef>
                <a:spcPts val="1200"/>
              </a:spcBef>
              <a:spcAft>
                <a:spcPts val="1200"/>
              </a:spcAft>
              <a:buSzPts val="1800"/>
              <a:buNone/>
            </a:pPr>
            <a:r>
              <a:rPr lang="en" sz="3181">
                <a:solidFill>
                  <a:srgbClr val="0C343D"/>
                </a:solidFill>
                <a:latin typeface="Calibri"/>
                <a:ea typeface="Calibri"/>
                <a:cs typeface="Calibri"/>
                <a:sym typeface="Calibri"/>
              </a:rPr>
              <a:t>Describe two ways that you would prepare yourself to receive Holy Communion.</a:t>
            </a:r>
            <a:endParaRPr sz="3181">
              <a:solidFill>
                <a:srgbClr val="0C343D"/>
              </a:solidFill>
              <a:latin typeface="Calibri"/>
              <a:ea typeface="Calibri"/>
              <a:cs typeface="Calibri"/>
              <a:sym typeface="Calibri"/>
            </a:endParaRPr>
          </a:p>
        </p:txBody>
      </p:sp>
      <p:pic>
        <p:nvPicPr>
          <p:cNvPr id="240" name="Google Shape;240;p12"/>
          <p:cNvPicPr preferRelativeResize="0"/>
          <p:nvPr/>
        </p:nvPicPr>
        <p:blipFill rotWithShape="1">
          <a:blip r:embed="rId4">
            <a:alphaModFix/>
          </a:blip>
          <a:srcRect/>
          <a:stretch/>
        </p:blipFill>
        <p:spPr>
          <a:xfrm>
            <a:off x="5488979" y="1567537"/>
            <a:ext cx="3034375" cy="2586275"/>
          </a:xfrm>
          <a:prstGeom prst="rect">
            <a:avLst/>
          </a:prstGeom>
          <a:noFill/>
          <a:ln>
            <a:noFill/>
          </a:ln>
        </p:spPr>
      </p:pic>
      <p:sp>
        <p:nvSpPr>
          <p:cNvPr id="241" name="Google Shape;241;p12"/>
          <p:cNvSpPr/>
          <p:nvPr/>
        </p:nvSpPr>
        <p:spPr>
          <a:xfrm rot="10800000">
            <a:off x="460600" y="243100"/>
            <a:ext cx="8227200" cy="909300"/>
          </a:xfrm>
          <a:prstGeom prst="bevel">
            <a:avLst>
              <a:gd name="adj" fmla="val 12500"/>
            </a:avLst>
          </a:prstGeom>
          <a:solidFill>
            <a:srgbClr val="134F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12"/>
          <p:cNvSpPr txBox="1"/>
          <p:nvPr/>
        </p:nvSpPr>
        <p:spPr>
          <a:xfrm>
            <a:off x="1753000" y="243100"/>
            <a:ext cx="5821500" cy="511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990"/>
              <a:buFont typeface="Arial"/>
              <a:buNone/>
            </a:pPr>
            <a:r>
              <a:rPr lang="en" sz="4120" b="1" i="0" u="none" strike="noStrike" cap="none">
                <a:solidFill>
                  <a:schemeClr val="lt1"/>
                </a:solidFill>
                <a:latin typeface="Calibri"/>
                <a:ea typeface="Calibri"/>
                <a:cs typeface="Calibri"/>
                <a:sym typeface="Calibri"/>
              </a:rPr>
              <a:t>Turn and Talk</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6"/>
        <p:cNvGrpSpPr/>
        <p:nvPr/>
      </p:nvGrpSpPr>
      <p:grpSpPr>
        <a:xfrm>
          <a:off x="0" y="0"/>
          <a:ext cx="0" cy="0"/>
          <a:chOff x="0" y="0"/>
          <a:chExt cx="0" cy="0"/>
        </a:xfrm>
      </p:grpSpPr>
      <p:sp>
        <p:nvSpPr>
          <p:cNvPr id="247" name="Google Shape;247;p13"/>
          <p:cNvSpPr txBox="1"/>
          <p:nvPr/>
        </p:nvSpPr>
        <p:spPr>
          <a:xfrm>
            <a:off x="2223300" y="188375"/>
            <a:ext cx="6167100" cy="20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endParaRPr sz="5300" b="0" i="0" u="none" strike="noStrike" cap="none">
              <a:solidFill>
                <a:srgbClr val="FAA700"/>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45938BB8-6D35-4FC5-9760-828EFC6DE5AB}"/>
              </a:ext>
            </a:extLst>
          </p:cNvPr>
          <p:cNvPicPr>
            <a:picLocks noChangeAspect="1"/>
          </p:cNvPicPr>
          <p:nvPr/>
        </p:nvPicPr>
        <p:blipFill rotWithShape="1">
          <a:blip r:embed="rId4"/>
          <a:srcRect b="15625"/>
          <a:stretch/>
        </p:blipFill>
        <p:spPr>
          <a:xfrm>
            <a:off x="0" y="0"/>
            <a:ext cx="9144000" cy="5143500"/>
          </a:xfrm>
          <a:prstGeom prst="rect">
            <a:avLst/>
          </a:prstGeom>
        </p:spPr>
      </p:pic>
      <p:sp>
        <p:nvSpPr>
          <p:cNvPr id="249" name="Google Shape;249;p13"/>
          <p:cNvSpPr/>
          <p:nvPr/>
        </p:nvSpPr>
        <p:spPr>
          <a:xfrm>
            <a:off x="476325" y="536748"/>
            <a:ext cx="8267754" cy="575999"/>
          </a:xfrm>
          <a:prstGeom prst="rect">
            <a:avLst/>
          </a:prstGeom>
        </p:spPr>
        <p:txBody>
          <a:bodyPr>
            <a:prstTxWarp prst="textPlain">
              <a:avLst/>
            </a:prstTxWarp>
          </a:bodyPr>
          <a:lstStyle/>
          <a:p>
            <a:pPr lvl="0" algn="ctr"/>
            <a:r>
              <a:rPr b="0" i="0" dirty="0">
                <a:ln w="19050" cap="flat" cmpd="sng">
                  <a:solidFill>
                    <a:srgbClr val="741B47"/>
                  </a:solidFill>
                  <a:prstDash val="solid"/>
                  <a:round/>
                  <a:headEnd type="none" w="sm" len="sm"/>
                  <a:tailEnd type="none" w="sm" len="sm"/>
                </a:ln>
                <a:solidFill>
                  <a:srgbClr val="351C75"/>
                </a:solidFill>
                <a:latin typeface="Arial"/>
              </a:rPr>
              <a:t>Effects of the Sacrament of the Eucharist</a:t>
            </a:r>
          </a:p>
        </p:txBody>
      </p:sp>
      <p:sp>
        <p:nvSpPr>
          <p:cNvPr id="250" name="Google Shape;250;p13"/>
          <p:cNvSpPr txBox="1"/>
          <p:nvPr/>
        </p:nvSpPr>
        <p:spPr>
          <a:xfrm>
            <a:off x="476325" y="3636934"/>
            <a:ext cx="2100300" cy="116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dirty="0">
                <a:solidFill>
                  <a:schemeClr val="lt1"/>
                </a:solidFill>
                <a:latin typeface="Calibri"/>
                <a:ea typeface="Calibri"/>
                <a:cs typeface="Calibri"/>
                <a:sym typeface="Calibri"/>
              </a:rPr>
              <a:t>Reaching the Summit</a:t>
            </a:r>
            <a:endParaRPr sz="2800" b="1" dirty="0">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5"/>
          <p:cNvSpPr txBox="1">
            <a:spLocks noGrp="1"/>
          </p:cNvSpPr>
          <p:nvPr>
            <p:ph type="title"/>
          </p:nvPr>
        </p:nvSpPr>
        <p:spPr>
          <a:xfrm>
            <a:off x="3863650" y="125650"/>
            <a:ext cx="5280300" cy="1011600"/>
          </a:xfrm>
          <a:prstGeom prst="rect">
            <a:avLst/>
          </a:prstGeom>
          <a:gradFill>
            <a:gsLst>
              <a:gs pos="0">
                <a:srgbClr val="FDECDB"/>
              </a:gs>
              <a:gs pos="100000">
                <a:srgbClr val="F0A963"/>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111"/>
              <a:buNone/>
            </a:pPr>
            <a:r>
              <a:rPr lang="en" b="1" dirty="0">
                <a:solidFill>
                  <a:srgbClr val="1C4587"/>
                </a:solidFill>
                <a:latin typeface="Calibri"/>
                <a:ea typeface="Calibri"/>
                <a:cs typeface="Calibri"/>
                <a:sym typeface="Calibri"/>
              </a:rPr>
              <a:t>The saints love Jesus in the Eucharist.</a:t>
            </a:r>
            <a:endParaRPr b="1" dirty="0">
              <a:solidFill>
                <a:srgbClr val="1C4587"/>
              </a:solidFill>
              <a:latin typeface="Calibri"/>
              <a:ea typeface="Calibri"/>
              <a:cs typeface="Calibri"/>
              <a:sym typeface="Calibri"/>
            </a:endParaRPr>
          </a:p>
        </p:txBody>
      </p:sp>
      <p:sp>
        <p:nvSpPr>
          <p:cNvPr id="256" name="Google Shape;256;p15"/>
          <p:cNvSpPr txBox="1"/>
          <p:nvPr/>
        </p:nvSpPr>
        <p:spPr>
          <a:xfrm>
            <a:off x="4420725" y="1396450"/>
            <a:ext cx="4260300" cy="3417000"/>
          </a:xfrm>
          <a:prstGeom prst="rect">
            <a:avLst/>
          </a:prstGeom>
          <a:noFill/>
          <a:ln w="28575" cap="flat" cmpd="sng">
            <a:solidFill>
              <a:srgbClr val="F6B26B"/>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n" sz="2700" dirty="0">
                <a:solidFill>
                  <a:srgbClr val="FDECDB"/>
                </a:solidFill>
                <a:latin typeface="Calibri"/>
                <a:ea typeface="Calibri"/>
                <a:cs typeface="Calibri"/>
                <a:sym typeface="Calibri"/>
              </a:rPr>
              <a:t>“If we have Our Lord in the midst of us, with daily Mass and Holy Communion, I fear nothing for the sisters nor myself. He will look after us. But without him I cannot be. I am helpless.”</a:t>
            </a:r>
            <a:endParaRPr sz="2700" dirty="0">
              <a:solidFill>
                <a:srgbClr val="FDECDB"/>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500"/>
              <a:buFont typeface="Arial"/>
              <a:buNone/>
            </a:pPr>
            <a:r>
              <a:rPr lang="en" sz="2100" dirty="0">
                <a:solidFill>
                  <a:srgbClr val="FDECDB"/>
                </a:solidFill>
                <a:latin typeface="Calibri"/>
                <a:ea typeface="Calibri"/>
                <a:cs typeface="Calibri"/>
                <a:sym typeface="Calibri"/>
              </a:rPr>
              <a:t>       —St. Mother Teresa</a:t>
            </a:r>
            <a:endParaRPr sz="2800" i="0" u="none" strike="noStrike" cap="none" dirty="0">
              <a:solidFill>
                <a:srgbClr val="FDECDB"/>
              </a:solidFill>
              <a:latin typeface="Calibri"/>
              <a:ea typeface="Calibri"/>
              <a:cs typeface="Calibri"/>
              <a:sym typeface="Calibri"/>
            </a:endParaRPr>
          </a:p>
        </p:txBody>
      </p:sp>
      <p:pic>
        <p:nvPicPr>
          <p:cNvPr id="257" name="Google Shape;257;p15"/>
          <p:cNvPicPr preferRelativeResize="0"/>
          <p:nvPr/>
        </p:nvPicPr>
        <p:blipFill>
          <a:blip r:embed="rId3">
            <a:alphaModFix/>
          </a:blip>
          <a:stretch>
            <a:fillRect/>
          </a:stretch>
        </p:blipFill>
        <p:spPr>
          <a:xfrm>
            <a:off x="0" y="0"/>
            <a:ext cx="3863646" cy="5143501"/>
          </a:xfrm>
          <a:prstGeom prst="rect">
            <a:avLst/>
          </a:prstGeom>
          <a:noFill/>
          <a:ln w="28575" cap="flat" cmpd="sng">
            <a:solidFill>
              <a:srgbClr val="F6B26B"/>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1"/>
        <p:cNvGrpSpPr/>
        <p:nvPr/>
      </p:nvGrpSpPr>
      <p:grpSpPr>
        <a:xfrm>
          <a:off x="0" y="0"/>
          <a:ext cx="0" cy="0"/>
          <a:chOff x="0" y="0"/>
          <a:chExt cx="0" cy="0"/>
        </a:xfrm>
      </p:grpSpPr>
      <p:sp>
        <p:nvSpPr>
          <p:cNvPr id="262" name="Google Shape;262;p21"/>
          <p:cNvSpPr/>
          <p:nvPr/>
        </p:nvSpPr>
        <p:spPr>
          <a:xfrm>
            <a:off x="311700" y="188375"/>
            <a:ext cx="8383200" cy="1116000"/>
          </a:xfrm>
          <a:prstGeom prst="roundRect">
            <a:avLst>
              <a:gd name="adj" fmla="val 16667"/>
            </a:avLst>
          </a:prstGeom>
          <a:solidFill>
            <a:srgbClr val="134F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21"/>
          <p:cNvSpPr txBox="1"/>
          <p:nvPr/>
        </p:nvSpPr>
        <p:spPr>
          <a:xfrm>
            <a:off x="311700" y="188375"/>
            <a:ext cx="8078700" cy="20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r>
              <a:rPr lang="en" sz="5300" b="0" i="0" u="none" strike="noStrike" cap="none">
                <a:solidFill>
                  <a:schemeClr val="accent4"/>
                </a:solidFill>
                <a:latin typeface="Calibri"/>
                <a:ea typeface="Calibri"/>
                <a:cs typeface="Calibri"/>
                <a:sym typeface="Calibri"/>
              </a:rPr>
              <a:t>               Memorize It</a:t>
            </a:r>
            <a:endParaRPr sz="5300" b="0" i="0" u="none" strike="noStrike" cap="none">
              <a:solidFill>
                <a:schemeClr val="accent4"/>
              </a:solidFill>
              <a:latin typeface="Calibri"/>
              <a:ea typeface="Calibri"/>
              <a:cs typeface="Calibri"/>
              <a:sym typeface="Calibri"/>
            </a:endParaRPr>
          </a:p>
        </p:txBody>
      </p:sp>
      <p:sp>
        <p:nvSpPr>
          <p:cNvPr id="264" name="Google Shape;264;p21"/>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21"/>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Calibri"/>
                <a:ea typeface="Calibri"/>
                <a:cs typeface="Calibri"/>
                <a:sym typeface="Calibri"/>
              </a:rPr>
              <a:t>Key</a:t>
            </a:r>
            <a:endParaRPr sz="16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Calibri"/>
                <a:ea typeface="Calibri"/>
                <a:cs typeface="Calibri"/>
                <a:sym typeface="Calibri"/>
              </a:rPr>
              <a:t>Verse</a:t>
            </a:r>
            <a:endParaRPr sz="1400" b="0" i="0" u="none" strike="noStrike" cap="none">
              <a:solidFill>
                <a:srgbClr val="000000"/>
              </a:solidFill>
              <a:latin typeface="Calibri"/>
              <a:ea typeface="Calibri"/>
              <a:cs typeface="Calibri"/>
              <a:sym typeface="Calibri"/>
            </a:endParaRPr>
          </a:p>
        </p:txBody>
      </p:sp>
      <p:sp>
        <p:nvSpPr>
          <p:cNvPr id="266" name="Google Shape;266;p21"/>
          <p:cNvSpPr txBox="1"/>
          <p:nvPr/>
        </p:nvSpPr>
        <p:spPr>
          <a:xfrm>
            <a:off x="3620650" y="1747013"/>
            <a:ext cx="4652100" cy="2832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 sz="2800" dirty="0">
                <a:latin typeface="Impact"/>
                <a:ea typeface="Impact"/>
                <a:cs typeface="Impact"/>
                <a:sym typeface="Impact"/>
              </a:rPr>
              <a:t>“I am the living bread that came down from heaven; whoever eats this bread will live forever; and the bread that I will give is my flesh for the life of the world.” </a:t>
            </a:r>
            <a:r>
              <a:rPr lang="en" sz="3200" dirty="0">
                <a:latin typeface="Impact"/>
                <a:ea typeface="Impact"/>
                <a:cs typeface="Impact"/>
                <a:sym typeface="Impact"/>
              </a:rPr>
              <a:t>— </a:t>
            </a:r>
            <a:r>
              <a:rPr lang="en" sz="2200" dirty="0">
                <a:latin typeface="Impact"/>
                <a:ea typeface="Impact"/>
                <a:cs typeface="Impact"/>
                <a:sym typeface="Impact"/>
              </a:rPr>
              <a:t>John 6:51</a:t>
            </a:r>
            <a:endParaRPr sz="2200" b="0" i="0" u="none" strike="noStrike" cap="none" dirty="0">
              <a:solidFill>
                <a:srgbClr val="000000"/>
              </a:solidFill>
              <a:latin typeface="Impact"/>
              <a:ea typeface="Impact"/>
              <a:cs typeface="Impact"/>
              <a:sym typeface="Impact"/>
            </a:endParaRPr>
          </a:p>
        </p:txBody>
      </p:sp>
      <p:pic>
        <p:nvPicPr>
          <p:cNvPr id="267" name="Google Shape;267;p21"/>
          <p:cNvPicPr preferRelativeResize="0"/>
          <p:nvPr/>
        </p:nvPicPr>
        <p:blipFill rotWithShape="1">
          <a:blip r:embed="rId4">
            <a:alphaModFix/>
          </a:blip>
          <a:srcRect/>
          <a:stretch/>
        </p:blipFill>
        <p:spPr>
          <a:xfrm flipH="1">
            <a:off x="1021551" y="1747036"/>
            <a:ext cx="2470075" cy="30876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
          <p:cNvSpPr txBox="1">
            <a:spLocks noGrp="1"/>
          </p:cNvSpPr>
          <p:nvPr>
            <p:ph type="title"/>
          </p:nvPr>
        </p:nvSpPr>
        <p:spPr>
          <a:xfrm>
            <a:off x="127625" y="347150"/>
            <a:ext cx="5746800" cy="984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5020" dirty="0">
                <a:solidFill>
                  <a:schemeClr val="lt1"/>
                </a:solidFill>
                <a:latin typeface="Calibri"/>
                <a:ea typeface="Calibri"/>
                <a:cs typeface="Calibri"/>
                <a:sym typeface="Calibri"/>
              </a:rPr>
              <a:t>Source and Summit</a:t>
            </a:r>
            <a:endParaRPr sz="5020" dirty="0">
              <a:solidFill>
                <a:schemeClr val="lt1"/>
              </a:solidFill>
              <a:latin typeface="Calibri"/>
              <a:ea typeface="Calibri"/>
              <a:cs typeface="Calibri"/>
              <a:sym typeface="Calibri"/>
            </a:endParaRPr>
          </a:p>
        </p:txBody>
      </p:sp>
      <p:sp>
        <p:nvSpPr>
          <p:cNvPr id="108" name="Google Shape;108;p2"/>
          <p:cNvSpPr txBox="1">
            <a:spLocks noGrp="1"/>
          </p:cNvSpPr>
          <p:nvPr>
            <p:ph type="body" idx="1"/>
          </p:nvPr>
        </p:nvSpPr>
        <p:spPr>
          <a:xfrm>
            <a:off x="497750" y="1419250"/>
            <a:ext cx="4576800" cy="3306600"/>
          </a:xfrm>
          <a:prstGeom prst="rect">
            <a:avLst/>
          </a:prstGeom>
          <a:solidFill>
            <a:schemeClr val="lt1"/>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rmAutofit/>
          </a:bodyPr>
          <a:lstStyle/>
          <a:p>
            <a:pPr marL="0" lvl="0" indent="0" algn="ctr" rtl="0">
              <a:spcBef>
                <a:spcPts val="0"/>
              </a:spcBef>
              <a:spcAft>
                <a:spcPts val="0"/>
              </a:spcAft>
              <a:buSzPts val="1514"/>
              <a:buNone/>
            </a:pPr>
            <a:r>
              <a:rPr lang="en" sz="2400" dirty="0">
                <a:solidFill>
                  <a:schemeClr val="dk1"/>
                </a:solidFill>
                <a:latin typeface="Calibri"/>
                <a:ea typeface="Calibri"/>
                <a:cs typeface="Calibri"/>
                <a:sym typeface="Calibri"/>
              </a:rPr>
              <a:t>“The Eucharist is ‘the source and summit of the Christian life.’ . . . For in the blessed Eucharist is contained the whole spiritual good of the Church, namely Christ himself . . .” –</a:t>
            </a:r>
            <a:r>
              <a:rPr lang="en" sz="2400" i="1" dirty="0">
                <a:solidFill>
                  <a:schemeClr val="dk1"/>
                </a:solidFill>
                <a:latin typeface="Calibri"/>
                <a:ea typeface="Calibri"/>
                <a:cs typeface="Calibri"/>
                <a:sym typeface="Calibri"/>
              </a:rPr>
              <a:t>CCC</a:t>
            </a:r>
            <a:r>
              <a:rPr lang="en" sz="2400" dirty="0">
                <a:solidFill>
                  <a:schemeClr val="dk1"/>
                </a:solidFill>
                <a:latin typeface="Calibri"/>
                <a:ea typeface="Calibri"/>
                <a:cs typeface="Calibri"/>
                <a:sym typeface="Calibri"/>
              </a:rPr>
              <a:t>, 1324</a:t>
            </a:r>
            <a:endParaRPr sz="3183" dirty="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514"/>
              <a:buNone/>
            </a:pPr>
            <a:endParaRPr b="1" dirty="0"/>
          </a:p>
        </p:txBody>
      </p:sp>
      <p:pic>
        <p:nvPicPr>
          <p:cNvPr id="109" name="Google Shape;109;p2"/>
          <p:cNvPicPr preferRelativeResize="0"/>
          <p:nvPr/>
        </p:nvPicPr>
        <p:blipFill>
          <a:blip r:embed="rId3">
            <a:alphaModFix/>
          </a:blip>
          <a:stretch>
            <a:fillRect/>
          </a:stretch>
        </p:blipFill>
        <p:spPr>
          <a:xfrm>
            <a:off x="5746850" y="0"/>
            <a:ext cx="3397157"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
        <p:cNvGrpSpPr/>
        <p:nvPr/>
      </p:nvGrpSpPr>
      <p:grpSpPr>
        <a:xfrm>
          <a:off x="0" y="0"/>
          <a:ext cx="0" cy="0"/>
          <a:chOff x="0" y="0"/>
          <a:chExt cx="0" cy="0"/>
        </a:xfrm>
      </p:grpSpPr>
      <p:sp>
        <p:nvSpPr>
          <p:cNvPr id="114" name="Google Shape;114;p3"/>
          <p:cNvSpPr txBox="1">
            <a:spLocks noGrp="1"/>
          </p:cNvSpPr>
          <p:nvPr>
            <p:ph type="subTitle" idx="1"/>
          </p:nvPr>
        </p:nvSpPr>
        <p:spPr>
          <a:xfrm>
            <a:off x="4410300" y="1642825"/>
            <a:ext cx="3980100" cy="3196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2400" b="1" i="1" dirty="0">
                <a:solidFill>
                  <a:srgbClr val="001D35"/>
                </a:solidFill>
                <a:highlight>
                  <a:srgbClr val="FFFFFF"/>
                </a:highlight>
                <a:latin typeface="Calibri"/>
                <a:ea typeface="Calibri"/>
                <a:cs typeface="Calibri"/>
                <a:sym typeface="Calibri"/>
              </a:rPr>
              <a:t>Definition: </a:t>
            </a:r>
            <a:r>
              <a:rPr lang="en" sz="2400" dirty="0">
                <a:solidFill>
                  <a:srgbClr val="001D35"/>
                </a:solidFill>
                <a:highlight>
                  <a:srgbClr val="FFFFFF"/>
                </a:highlight>
                <a:latin typeface="Calibri"/>
                <a:ea typeface="Calibri"/>
                <a:cs typeface="Calibri"/>
                <a:sym typeface="Calibri"/>
              </a:rPr>
              <a:t>A Greek word that means “thanksgiving.” To give thanks to God in the form of a sacrificial offering. The Church’s central act of divine worship.</a:t>
            </a:r>
            <a:endParaRPr sz="2400" dirty="0">
              <a:solidFill>
                <a:srgbClr val="000000"/>
              </a:solidFill>
              <a:latin typeface="Calibri"/>
              <a:ea typeface="Calibri"/>
              <a:cs typeface="Calibri"/>
              <a:sym typeface="Calibri"/>
            </a:endParaRPr>
          </a:p>
          <a:p>
            <a:pPr marL="0" lvl="0" indent="0" algn="ctr" rtl="0">
              <a:lnSpc>
                <a:spcPct val="100000"/>
              </a:lnSpc>
              <a:spcBef>
                <a:spcPts val="0"/>
              </a:spcBef>
              <a:spcAft>
                <a:spcPts val="0"/>
              </a:spcAft>
              <a:buSzPts val="605"/>
              <a:buNone/>
            </a:pPr>
            <a:endParaRPr dirty="0"/>
          </a:p>
        </p:txBody>
      </p:sp>
      <p:sp>
        <p:nvSpPr>
          <p:cNvPr id="115" name="Google Shape;115;p3"/>
          <p:cNvSpPr/>
          <p:nvPr/>
        </p:nvSpPr>
        <p:spPr>
          <a:xfrm>
            <a:off x="311700" y="188375"/>
            <a:ext cx="8383200" cy="1116000"/>
          </a:xfrm>
          <a:prstGeom prst="roundRect">
            <a:avLst>
              <a:gd name="adj" fmla="val 16667"/>
            </a:avLst>
          </a:prstGeom>
          <a:solidFill>
            <a:srgbClr val="134F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3"/>
          <p:cNvSpPr txBox="1"/>
          <p:nvPr/>
        </p:nvSpPr>
        <p:spPr>
          <a:xfrm>
            <a:off x="311700" y="188375"/>
            <a:ext cx="8078700" cy="1065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300"/>
              <a:buFont typeface="Arial"/>
              <a:buNone/>
            </a:pPr>
            <a:r>
              <a:rPr lang="en" sz="5300" b="0" i="0" u="none" strike="noStrike" cap="none">
                <a:solidFill>
                  <a:schemeClr val="accent4"/>
                </a:solidFill>
                <a:latin typeface="Calibri"/>
                <a:ea typeface="Calibri"/>
                <a:cs typeface="Calibri"/>
                <a:sym typeface="Calibri"/>
              </a:rPr>
              <a:t>   </a:t>
            </a:r>
            <a:r>
              <a:rPr lang="en" sz="5300">
                <a:solidFill>
                  <a:schemeClr val="accent4"/>
                </a:solidFill>
                <a:latin typeface="Calibri"/>
                <a:ea typeface="Calibri"/>
                <a:cs typeface="Calibri"/>
                <a:sym typeface="Calibri"/>
              </a:rPr>
              <a:t>Eucharist</a:t>
            </a:r>
            <a:endParaRPr sz="5300" b="0" i="0" u="none" strike="noStrike" cap="none">
              <a:solidFill>
                <a:schemeClr val="accent4"/>
              </a:solidFill>
              <a:latin typeface="Calibri"/>
              <a:ea typeface="Calibri"/>
              <a:cs typeface="Calibri"/>
              <a:sym typeface="Calibri"/>
            </a:endParaRPr>
          </a:p>
        </p:txBody>
      </p:sp>
      <p:sp>
        <p:nvSpPr>
          <p:cNvPr id="117" name="Google Shape;117;p3"/>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3"/>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Key</a:t>
            </a:r>
            <a:endParaRPr sz="1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Vocab</a:t>
            </a:r>
            <a:endParaRPr sz="1400" b="0" i="0" u="none" strike="noStrike" cap="none">
              <a:solidFill>
                <a:srgbClr val="000000"/>
              </a:solidFill>
              <a:latin typeface="Arial"/>
              <a:ea typeface="Arial"/>
              <a:cs typeface="Arial"/>
              <a:sym typeface="Arial"/>
            </a:endParaRPr>
          </a:p>
        </p:txBody>
      </p:sp>
      <p:pic>
        <p:nvPicPr>
          <p:cNvPr id="119" name="Google Shape;119;p3"/>
          <p:cNvPicPr preferRelativeResize="0"/>
          <p:nvPr/>
        </p:nvPicPr>
        <p:blipFill>
          <a:blip r:embed="rId4">
            <a:alphaModFix/>
          </a:blip>
          <a:stretch>
            <a:fillRect/>
          </a:stretch>
        </p:blipFill>
        <p:spPr>
          <a:xfrm>
            <a:off x="620750" y="1642825"/>
            <a:ext cx="3634050" cy="26682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4"/>
          <p:cNvSpPr/>
          <p:nvPr/>
        </p:nvSpPr>
        <p:spPr>
          <a:xfrm>
            <a:off x="2286000" y="4000590"/>
            <a:ext cx="1066800" cy="338100"/>
          </a:xfrm>
          <a:custGeom>
            <a:avLst/>
            <a:gdLst/>
            <a:ahLst/>
            <a:cxnLst/>
            <a:rect l="l" t="t" r="r" b="b"/>
            <a:pathLst>
              <a:path w="120000" h="120000" extrusionOk="0">
                <a:moveTo>
                  <a:pt x="0" y="0"/>
                </a:moveTo>
                <a:lnTo>
                  <a:pt x="120000" y="0"/>
                </a:lnTo>
                <a:lnTo>
                  <a:pt x="120000" y="120000"/>
                </a:lnTo>
                <a:lnTo>
                  <a:pt x="0" y="1200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73763"/>
              </a:solidFill>
              <a:latin typeface="Calibri"/>
              <a:ea typeface="Calibri"/>
              <a:cs typeface="Calibri"/>
              <a:sym typeface="Calibri"/>
            </a:endParaRPr>
          </a:p>
        </p:txBody>
      </p:sp>
      <p:sp>
        <p:nvSpPr>
          <p:cNvPr id="125" name="Google Shape;125;p4"/>
          <p:cNvSpPr/>
          <p:nvPr/>
        </p:nvSpPr>
        <p:spPr>
          <a:xfrm>
            <a:off x="3352680" y="3486240"/>
            <a:ext cx="1143000" cy="338100"/>
          </a:xfrm>
          <a:custGeom>
            <a:avLst/>
            <a:gdLst/>
            <a:ahLst/>
            <a:cxnLst/>
            <a:rect l="l" t="t" r="r" b="b"/>
            <a:pathLst>
              <a:path w="120000" h="120000" extrusionOk="0">
                <a:moveTo>
                  <a:pt x="0" y="0"/>
                </a:moveTo>
                <a:lnTo>
                  <a:pt x="120000" y="0"/>
                </a:lnTo>
                <a:lnTo>
                  <a:pt x="120000" y="120000"/>
                </a:lnTo>
                <a:lnTo>
                  <a:pt x="0" y="1200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73763"/>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067D1A91-10D7-4986-B669-9769FA373D39}"/>
              </a:ext>
            </a:extLst>
          </p:cNvPr>
          <p:cNvPicPr>
            <a:picLocks noChangeAspect="1"/>
          </p:cNvPicPr>
          <p:nvPr/>
        </p:nvPicPr>
        <p:blipFill rotWithShape="1">
          <a:blip r:embed="rId3"/>
          <a:srcRect l="363" t="611" r="6427" b="30873"/>
          <a:stretch/>
        </p:blipFill>
        <p:spPr>
          <a:xfrm>
            <a:off x="3577876" y="1"/>
            <a:ext cx="5566124" cy="5143500"/>
          </a:xfrm>
          <a:prstGeom prst="rect">
            <a:avLst/>
          </a:prstGeom>
        </p:spPr>
      </p:pic>
      <p:sp>
        <p:nvSpPr>
          <p:cNvPr id="127" name="Google Shape;127;p4"/>
          <p:cNvSpPr txBox="1"/>
          <p:nvPr/>
        </p:nvSpPr>
        <p:spPr>
          <a:xfrm>
            <a:off x="0" y="2116110"/>
            <a:ext cx="3522000" cy="63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dirty="0">
                <a:solidFill>
                  <a:schemeClr val="lt1"/>
                </a:solidFill>
                <a:latin typeface="Merriweather"/>
                <a:ea typeface="Merriweather"/>
                <a:cs typeface="Merriweather"/>
                <a:sym typeface="Merriweather"/>
              </a:rPr>
              <a:t>“And this food is called among us </a:t>
            </a:r>
            <a:r>
              <a:rPr lang="en" sz="2000" i="1" dirty="0">
                <a:solidFill>
                  <a:schemeClr val="lt1"/>
                </a:solidFill>
                <a:latin typeface="Merriweather"/>
                <a:ea typeface="Merriweather"/>
                <a:cs typeface="Merriweather"/>
                <a:sym typeface="Merriweather"/>
              </a:rPr>
              <a:t>Eucharistia </a:t>
            </a:r>
            <a:r>
              <a:rPr lang="en" sz="2000" dirty="0">
                <a:solidFill>
                  <a:schemeClr val="lt1"/>
                </a:solidFill>
                <a:latin typeface="Merriweather"/>
                <a:ea typeface="Merriweather"/>
                <a:cs typeface="Merriweather"/>
                <a:sym typeface="Merriweather"/>
              </a:rPr>
              <a:t>. . .”</a:t>
            </a:r>
            <a:endParaRPr sz="2700" dirty="0">
              <a:solidFill>
                <a:schemeClr val="lt1"/>
              </a:solidFill>
              <a:latin typeface="Merriweather"/>
              <a:ea typeface="Merriweather"/>
              <a:cs typeface="Merriweather"/>
              <a:sym typeface="Merriweathe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1"/>
        <p:cNvGrpSpPr/>
        <p:nvPr/>
      </p:nvGrpSpPr>
      <p:grpSpPr>
        <a:xfrm>
          <a:off x="0" y="0"/>
          <a:ext cx="0" cy="0"/>
          <a:chOff x="0" y="0"/>
          <a:chExt cx="0" cy="0"/>
        </a:xfrm>
      </p:grpSpPr>
      <p:sp>
        <p:nvSpPr>
          <p:cNvPr id="132" name="Google Shape;132;p5"/>
          <p:cNvSpPr txBox="1"/>
          <p:nvPr/>
        </p:nvSpPr>
        <p:spPr>
          <a:xfrm>
            <a:off x="2223300" y="188375"/>
            <a:ext cx="6167100" cy="20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endParaRPr sz="5300" b="0" i="0" u="none" strike="noStrike" cap="none">
              <a:solidFill>
                <a:srgbClr val="FAA700"/>
              </a:solidFill>
              <a:latin typeface="Calibri"/>
              <a:ea typeface="Calibri"/>
              <a:cs typeface="Calibri"/>
              <a:sym typeface="Calibri"/>
            </a:endParaRPr>
          </a:p>
        </p:txBody>
      </p:sp>
      <p:sp>
        <p:nvSpPr>
          <p:cNvPr id="133" name="Google Shape;133;p5"/>
          <p:cNvSpPr txBox="1">
            <a:spLocks noGrp="1"/>
          </p:cNvSpPr>
          <p:nvPr>
            <p:ph type="title" idx="4294967295"/>
          </p:nvPr>
        </p:nvSpPr>
        <p:spPr>
          <a:xfrm>
            <a:off x="0" y="0"/>
            <a:ext cx="4700100" cy="1138500"/>
          </a:xfrm>
          <a:prstGeom prst="rect">
            <a:avLst/>
          </a:prstGeom>
          <a:solidFill>
            <a:srgbClr val="0C343D"/>
          </a:solidFill>
          <a:ln>
            <a:noFill/>
          </a:ln>
        </p:spPr>
        <p:txBody>
          <a:bodyPr spcFirstLastPara="1" wrap="square" lIns="91425" tIns="91425" rIns="91425" bIns="91425" anchor="t" anchorCtr="0">
            <a:noAutofit/>
          </a:bodyPr>
          <a:lstStyle/>
          <a:p>
            <a:pPr marL="0" lvl="0" indent="0" algn="ctr" rtl="0">
              <a:spcBef>
                <a:spcPts val="0"/>
              </a:spcBef>
              <a:spcAft>
                <a:spcPts val="0"/>
              </a:spcAft>
              <a:buSzPts val="2800"/>
              <a:buNone/>
            </a:pPr>
            <a:br>
              <a:rPr lang="en" dirty="0">
                <a:solidFill>
                  <a:srgbClr val="FAA700"/>
                </a:solidFill>
                <a:latin typeface="Calibri"/>
                <a:ea typeface="Calibri"/>
                <a:cs typeface="Calibri"/>
                <a:sym typeface="Calibri"/>
              </a:rPr>
            </a:br>
            <a:r>
              <a:rPr lang="en" dirty="0">
                <a:solidFill>
                  <a:srgbClr val="FAA700"/>
                </a:solidFill>
                <a:latin typeface="Calibri"/>
                <a:ea typeface="Calibri"/>
                <a:cs typeface="Calibri"/>
                <a:sym typeface="Calibri"/>
              </a:rPr>
              <a:t>Names for the Eucharist</a:t>
            </a:r>
            <a:endParaRPr dirty="0">
              <a:solidFill>
                <a:srgbClr val="FAA700"/>
              </a:solidFill>
              <a:latin typeface="Calibri"/>
              <a:ea typeface="Calibri"/>
              <a:cs typeface="Calibri"/>
              <a:sym typeface="Calibri"/>
            </a:endParaRPr>
          </a:p>
        </p:txBody>
      </p:sp>
      <p:pic>
        <p:nvPicPr>
          <p:cNvPr id="134" name="Google Shape;134;p5"/>
          <p:cNvPicPr preferRelativeResize="0"/>
          <p:nvPr/>
        </p:nvPicPr>
        <p:blipFill rotWithShape="1">
          <a:blip r:embed="rId4">
            <a:alphaModFix/>
          </a:blip>
          <a:srcRect l="7499" r="6099"/>
          <a:stretch/>
        </p:blipFill>
        <p:spPr>
          <a:xfrm>
            <a:off x="4700100" y="0"/>
            <a:ext cx="4443900" cy="5143500"/>
          </a:xfrm>
          <a:prstGeom prst="rect">
            <a:avLst/>
          </a:prstGeom>
          <a:noFill/>
          <a:ln>
            <a:noFill/>
          </a:ln>
        </p:spPr>
      </p:pic>
      <p:sp>
        <p:nvSpPr>
          <p:cNvPr id="135" name="Google Shape;135;p5"/>
          <p:cNvSpPr txBox="1"/>
          <p:nvPr/>
        </p:nvSpPr>
        <p:spPr>
          <a:xfrm>
            <a:off x="102100" y="1317150"/>
            <a:ext cx="4443900" cy="3688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600" b="1" dirty="0">
                <a:solidFill>
                  <a:srgbClr val="001D35"/>
                </a:solidFill>
                <a:latin typeface="Calibri"/>
                <a:ea typeface="Calibri"/>
                <a:cs typeface="Calibri"/>
                <a:sym typeface="Calibri"/>
              </a:rPr>
              <a:t>The Lord’s Supper</a:t>
            </a:r>
            <a:endParaRPr sz="2600" b="1" dirty="0">
              <a:solidFill>
                <a:srgbClr val="001D35"/>
              </a:solidFill>
              <a:latin typeface="Calibri"/>
              <a:ea typeface="Calibri"/>
              <a:cs typeface="Calibri"/>
              <a:sym typeface="Calibri"/>
            </a:endParaRPr>
          </a:p>
          <a:p>
            <a:pPr marL="0" lvl="0" indent="0" algn="ctr" rtl="0">
              <a:lnSpc>
                <a:spcPct val="115000"/>
              </a:lnSpc>
              <a:spcBef>
                <a:spcPts val="0"/>
              </a:spcBef>
              <a:spcAft>
                <a:spcPts val="0"/>
              </a:spcAft>
              <a:buNone/>
            </a:pPr>
            <a:r>
              <a:rPr lang="en" sz="2600" b="1" dirty="0">
                <a:solidFill>
                  <a:srgbClr val="001D35"/>
                </a:solidFill>
                <a:latin typeface="Calibri"/>
                <a:ea typeface="Calibri"/>
                <a:cs typeface="Calibri"/>
                <a:sym typeface="Calibri"/>
              </a:rPr>
              <a:t>Breaking of the Bread</a:t>
            </a:r>
            <a:endParaRPr sz="2600" b="1" dirty="0">
              <a:solidFill>
                <a:srgbClr val="001D35"/>
              </a:solidFill>
              <a:latin typeface="Calibri"/>
              <a:ea typeface="Calibri"/>
              <a:cs typeface="Calibri"/>
              <a:sym typeface="Calibri"/>
            </a:endParaRPr>
          </a:p>
          <a:p>
            <a:pPr marL="0" lvl="0" indent="0" algn="ctr" rtl="0">
              <a:lnSpc>
                <a:spcPct val="115000"/>
              </a:lnSpc>
              <a:spcBef>
                <a:spcPts val="0"/>
              </a:spcBef>
              <a:spcAft>
                <a:spcPts val="0"/>
              </a:spcAft>
              <a:buNone/>
            </a:pPr>
            <a:r>
              <a:rPr lang="en" sz="2600" b="1" dirty="0">
                <a:solidFill>
                  <a:srgbClr val="001D35"/>
                </a:solidFill>
                <a:latin typeface="Calibri"/>
                <a:ea typeface="Calibri"/>
                <a:cs typeface="Calibri"/>
                <a:sym typeface="Calibri"/>
              </a:rPr>
              <a:t>Holy Communion</a:t>
            </a:r>
            <a:endParaRPr sz="2600" b="1" dirty="0">
              <a:solidFill>
                <a:srgbClr val="001D35"/>
              </a:solidFill>
              <a:latin typeface="Calibri"/>
              <a:ea typeface="Calibri"/>
              <a:cs typeface="Calibri"/>
              <a:sym typeface="Calibri"/>
            </a:endParaRPr>
          </a:p>
          <a:p>
            <a:pPr marL="0" lvl="0" indent="0" algn="ctr" rtl="0">
              <a:lnSpc>
                <a:spcPct val="115000"/>
              </a:lnSpc>
              <a:spcBef>
                <a:spcPts val="0"/>
              </a:spcBef>
              <a:spcAft>
                <a:spcPts val="0"/>
              </a:spcAft>
              <a:buNone/>
            </a:pPr>
            <a:r>
              <a:rPr lang="en" sz="2600" b="1" dirty="0">
                <a:solidFill>
                  <a:srgbClr val="001D35"/>
                </a:solidFill>
                <a:latin typeface="Calibri"/>
                <a:ea typeface="Calibri"/>
                <a:cs typeface="Calibri"/>
                <a:sym typeface="Calibri"/>
              </a:rPr>
              <a:t>The Holy Sacrifice</a:t>
            </a:r>
            <a:endParaRPr sz="2600" b="1" dirty="0">
              <a:solidFill>
                <a:srgbClr val="001D35"/>
              </a:solidFill>
              <a:latin typeface="Calibri"/>
              <a:ea typeface="Calibri"/>
              <a:cs typeface="Calibri"/>
              <a:sym typeface="Calibri"/>
            </a:endParaRPr>
          </a:p>
          <a:p>
            <a:pPr marL="0" lvl="0" indent="0" algn="ctr" rtl="0">
              <a:lnSpc>
                <a:spcPct val="115000"/>
              </a:lnSpc>
              <a:spcBef>
                <a:spcPts val="0"/>
              </a:spcBef>
              <a:spcAft>
                <a:spcPts val="0"/>
              </a:spcAft>
              <a:buNone/>
            </a:pPr>
            <a:r>
              <a:rPr lang="en" sz="2600" b="1" dirty="0">
                <a:solidFill>
                  <a:srgbClr val="001D35"/>
                </a:solidFill>
                <a:latin typeface="Calibri"/>
                <a:ea typeface="Calibri"/>
                <a:cs typeface="Calibri"/>
                <a:sym typeface="Calibri"/>
              </a:rPr>
              <a:t>Memorial of the Lord’s Passion</a:t>
            </a:r>
            <a:endParaRPr sz="2600" b="1" dirty="0">
              <a:solidFill>
                <a:srgbClr val="001D35"/>
              </a:solidFill>
              <a:latin typeface="Calibri"/>
              <a:ea typeface="Calibri"/>
              <a:cs typeface="Calibri"/>
              <a:sym typeface="Calibri"/>
            </a:endParaRPr>
          </a:p>
          <a:p>
            <a:pPr marL="0" lvl="0" indent="0" algn="ctr" rtl="0">
              <a:lnSpc>
                <a:spcPct val="115000"/>
              </a:lnSpc>
              <a:spcBef>
                <a:spcPts val="0"/>
              </a:spcBef>
              <a:spcAft>
                <a:spcPts val="0"/>
              </a:spcAft>
              <a:buNone/>
            </a:pPr>
            <a:r>
              <a:rPr lang="en" sz="2600" b="1" dirty="0">
                <a:solidFill>
                  <a:srgbClr val="001D35"/>
                </a:solidFill>
                <a:latin typeface="Calibri"/>
                <a:ea typeface="Calibri"/>
                <a:cs typeface="Calibri"/>
                <a:sym typeface="Calibri"/>
              </a:rPr>
              <a:t>Divine Liturgy</a:t>
            </a:r>
            <a:endParaRPr sz="2600" b="1" dirty="0">
              <a:solidFill>
                <a:srgbClr val="001D35"/>
              </a:solidFill>
              <a:latin typeface="Calibri"/>
              <a:ea typeface="Calibri"/>
              <a:cs typeface="Calibri"/>
              <a:sym typeface="Calibri"/>
            </a:endParaRPr>
          </a:p>
          <a:p>
            <a:pPr marL="0" lvl="0" indent="0" algn="ctr" rtl="0">
              <a:lnSpc>
                <a:spcPct val="115000"/>
              </a:lnSpc>
              <a:spcBef>
                <a:spcPts val="0"/>
              </a:spcBef>
              <a:spcAft>
                <a:spcPts val="0"/>
              </a:spcAft>
              <a:buNone/>
            </a:pPr>
            <a:r>
              <a:rPr lang="en" sz="2600" b="1" dirty="0">
                <a:solidFill>
                  <a:srgbClr val="001D35"/>
                </a:solidFill>
                <a:latin typeface="Calibri"/>
                <a:ea typeface="Calibri"/>
                <a:cs typeface="Calibri"/>
                <a:sym typeface="Calibri"/>
              </a:rPr>
              <a:t>Mass</a:t>
            </a:r>
            <a:endParaRPr sz="2600" b="1" dirty="0">
              <a:solidFill>
                <a:srgbClr val="001D35"/>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9"/>
        <p:cNvGrpSpPr/>
        <p:nvPr/>
      </p:nvGrpSpPr>
      <p:grpSpPr>
        <a:xfrm>
          <a:off x="0" y="0"/>
          <a:ext cx="0" cy="0"/>
          <a:chOff x="0" y="0"/>
          <a:chExt cx="0" cy="0"/>
        </a:xfrm>
      </p:grpSpPr>
      <p:sp>
        <p:nvSpPr>
          <p:cNvPr id="140" name="Google Shape;140;p7"/>
          <p:cNvSpPr txBox="1">
            <a:spLocks noGrp="1"/>
          </p:cNvSpPr>
          <p:nvPr>
            <p:ph type="subTitle" idx="1"/>
          </p:nvPr>
        </p:nvSpPr>
        <p:spPr>
          <a:xfrm>
            <a:off x="4250825" y="1540800"/>
            <a:ext cx="4279800" cy="3196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3000" b="1" i="1" dirty="0">
                <a:solidFill>
                  <a:schemeClr val="dk1"/>
                </a:solidFill>
                <a:latin typeface="Calibri"/>
                <a:ea typeface="Calibri"/>
                <a:cs typeface="Calibri"/>
                <a:sym typeface="Calibri"/>
              </a:rPr>
              <a:t>Definition: </a:t>
            </a:r>
            <a:r>
              <a:rPr lang="en" sz="3000" dirty="0">
                <a:solidFill>
                  <a:schemeClr val="dk1"/>
                </a:solidFill>
                <a:latin typeface="Calibri"/>
                <a:ea typeface="Calibri"/>
                <a:cs typeface="Calibri"/>
                <a:sym typeface="Calibri"/>
              </a:rPr>
              <a:t>Used to express how the bread and wine at Mass changes into the reality of Jesus—his risen, glorified Body and Blood. </a:t>
            </a:r>
            <a:endParaRPr sz="4900" dirty="0">
              <a:latin typeface="Calibri"/>
              <a:ea typeface="Calibri"/>
              <a:cs typeface="Calibri"/>
              <a:sym typeface="Calibri"/>
            </a:endParaRPr>
          </a:p>
        </p:txBody>
      </p:sp>
      <p:sp>
        <p:nvSpPr>
          <p:cNvPr id="141" name="Google Shape;141;p7"/>
          <p:cNvSpPr/>
          <p:nvPr/>
        </p:nvSpPr>
        <p:spPr>
          <a:xfrm>
            <a:off x="311700" y="188375"/>
            <a:ext cx="8383200" cy="1116000"/>
          </a:xfrm>
          <a:prstGeom prst="roundRect">
            <a:avLst>
              <a:gd name="adj" fmla="val 16667"/>
            </a:avLst>
          </a:prstGeom>
          <a:solidFill>
            <a:srgbClr val="134F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7"/>
          <p:cNvSpPr txBox="1"/>
          <p:nvPr/>
        </p:nvSpPr>
        <p:spPr>
          <a:xfrm>
            <a:off x="311700" y="188375"/>
            <a:ext cx="8078700" cy="1065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300"/>
              <a:buFont typeface="Arial"/>
              <a:buNone/>
            </a:pPr>
            <a:r>
              <a:rPr lang="en" sz="5200">
                <a:solidFill>
                  <a:schemeClr val="accent4"/>
                </a:solidFill>
                <a:latin typeface="Calibri"/>
                <a:ea typeface="Calibri"/>
                <a:cs typeface="Calibri"/>
                <a:sym typeface="Calibri"/>
              </a:rPr>
              <a:t>Transubstantiation</a:t>
            </a:r>
            <a:endParaRPr sz="5200" b="0" i="0" u="none" strike="noStrike" cap="none">
              <a:solidFill>
                <a:schemeClr val="accent4"/>
              </a:solidFill>
              <a:latin typeface="Calibri"/>
              <a:ea typeface="Calibri"/>
              <a:cs typeface="Calibri"/>
              <a:sym typeface="Calibri"/>
            </a:endParaRPr>
          </a:p>
        </p:txBody>
      </p:sp>
      <p:sp>
        <p:nvSpPr>
          <p:cNvPr id="143" name="Google Shape;143;p7"/>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7"/>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Key</a:t>
            </a:r>
            <a:endParaRPr sz="1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Vocab</a:t>
            </a:r>
            <a:endParaRPr sz="1400" b="0" i="0" u="none" strike="noStrike" cap="none">
              <a:solidFill>
                <a:srgbClr val="000000"/>
              </a:solidFill>
              <a:latin typeface="Arial"/>
              <a:ea typeface="Arial"/>
              <a:cs typeface="Arial"/>
              <a:sym typeface="Arial"/>
            </a:endParaRPr>
          </a:p>
        </p:txBody>
      </p:sp>
      <p:pic>
        <p:nvPicPr>
          <p:cNvPr id="145" name="Google Shape;145;p7"/>
          <p:cNvPicPr preferRelativeResize="0"/>
          <p:nvPr/>
        </p:nvPicPr>
        <p:blipFill rotWithShape="1">
          <a:blip r:embed="rId4">
            <a:alphaModFix/>
          </a:blip>
          <a:srcRect l="14398" t="12230" r="6487" b="11328"/>
          <a:stretch/>
        </p:blipFill>
        <p:spPr>
          <a:xfrm>
            <a:off x="1107683" y="1621862"/>
            <a:ext cx="2373267" cy="3034674"/>
          </a:xfrm>
          <a:prstGeom prst="rect">
            <a:avLst/>
          </a:prstGeom>
          <a:noFill/>
          <a:ln w="38100" cap="flat" cmpd="sng">
            <a:solidFill>
              <a:srgbClr val="134F5C"/>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6"/>
          <p:cNvSpPr txBox="1">
            <a:spLocks noGrp="1"/>
          </p:cNvSpPr>
          <p:nvPr>
            <p:ph type="title"/>
          </p:nvPr>
        </p:nvSpPr>
        <p:spPr>
          <a:xfrm>
            <a:off x="3443900" y="125650"/>
            <a:ext cx="5700000" cy="1011600"/>
          </a:xfrm>
          <a:prstGeom prst="rect">
            <a:avLst/>
          </a:prstGeom>
          <a:gradFill>
            <a:gsLst>
              <a:gs pos="0">
                <a:srgbClr val="FDECDB"/>
              </a:gs>
              <a:gs pos="100000">
                <a:srgbClr val="F0A963"/>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111"/>
              <a:buNone/>
            </a:pPr>
            <a:r>
              <a:rPr lang="en" sz="4500" b="1">
                <a:solidFill>
                  <a:srgbClr val="134F5C"/>
                </a:solidFill>
                <a:latin typeface="Calibri"/>
                <a:ea typeface="Calibri"/>
                <a:cs typeface="Calibri"/>
                <a:sym typeface="Calibri"/>
              </a:rPr>
              <a:t>Real Presence</a:t>
            </a:r>
            <a:endParaRPr sz="4500" b="1">
              <a:solidFill>
                <a:srgbClr val="134F5C"/>
              </a:solidFill>
              <a:latin typeface="Calibri"/>
              <a:ea typeface="Calibri"/>
              <a:cs typeface="Calibri"/>
              <a:sym typeface="Calibri"/>
            </a:endParaRPr>
          </a:p>
        </p:txBody>
      </p:sp>
      <p:sp>
        <p:nvSpPr>
          <p:cNvPr id="151" name="Google Shape;151;p6"/>
          <p:cNvSpPr txBox="1"/>
          <p:nvPr/>
        </p:nvSpPr>
        <p:spPr>
          <a:xfrm>
            <a:off x="3765275" y="1284900"/>
            <a:ext cx="5015100" cy="3400901"/>
          </a:xfrm>
          <a:prstGeom prst="rect">
            <a:avLst/>
          </a:prstGeom>
          <a:noFill/>
          <a:ln>
            <a:noFill/>
          </a:ln>
        </p:spPr>
        <p:txBody>
          <a:bodyPr spcFirstLastPara="1" wrap="square" lIns="91425" tIns="91425" rIns="91425" bIns="91425" anchor="t" anchorCtr="0">
            <a:spAutoFit/>
          </a:bodyPr>
          <a:lstStyle/>
          <a:p>
            <a:pPr marL="457200" lvl="0" indent="-349250" algn="l" rtl="0">
              <a:spcBef>
                <a:spcPts val="0"/>
              </a:spcBef>
              <a:spcAft>
                <a:spcPts val="0"/>
              </a:spcAft>
              <a:buClr>
                <a:srgbClr val="FCE5CD"/>
              </a:buClr>
              <a:buSzPts val="1900"/>
              <a:buFont typeface="Calibri"/>
              <a:buChar char="●"/>
            </a:pPr>
            <a:r>
              <a:rPr lang="en" sz="1900" dirty="0">
                <a:solidFill>
                  <a:srgbClr val="FCE5CD"/>
                </a:solidFill>
                <a:latin typeface="Calibri"/>
                <a:ea typeface="Calibri"/>
                <a:cs typeface="Calibri"/>
                <a:sym typeface="Calibri"/>
              </a:rPr>
              <a:t>“[After Jesus told his disciples that they must eat the flesh of the Son of Man and drink his blood] . . . Then many of his disciples who were listening, said, ‘This saying is hard; who can accept it?’ . . . Many of them returned to their former way of life and no longer accompanied him.” —Jn 6:48–66</a:t>
            </a:r>
            <a:endParaRPr sz="1900" dirty="0">
              <a:solidFill>
                <a:srgbClr val="FCE5CD"/>
              </a:solidFill>
              <a:latin typeface="Calibri"/>
              <a:ea typeface="Calibri"/>
              <a:cs typeface="Calibri"/>
              <a:sym typeface="Calibri"/>
            </a:endParaRPr>
          </a:p>
          <a:p>
            <a:pPr marL="457200" lvl="0" indent="0" algn="l" rtl="0">
              <a:spcBef>
                <a:spcPts val="0"/>
              </a:spcBef>
              <a:spcAft>
                <a:spcPts val="0"/>
              </a:spcAft>
              <a:buNone/>
            </a:pPr>
            <a:endParaRPr sz="1900" dirty="0">
              <a:solidFill>
                <a:srgbClr val="FCE5CD"/>
              </a:solidFill>
              <a:latin typeface="Calibri"/>
              <a:ea typeface="Calibri"/>
              <a:cs typeface="Calibri"/>
              <a:sym typeface="Calibri"/>
            </a:endParaRPr>
          </a:p>
          <a:p>
            <a:pPr marL="457200" lvl="0" indent="-349250" algn="l" rtl="0">
              <a:spcBef>
                <a:spcPts val="0"/>
              </a:spcBef>
              <a:spcAft>
                <a:spcPts val="0"/>
              </a:spcAft>
              <a:buClr>
                <a:srgbClr val="FCE5CD"/>
              </a:buClr>
              <a:buSzPts val="1900"/>
              <a:buFont typeface="Calibri"/>
              <a:buChar char="●"/>
            </a:pPr>
            <a:r>
              <a:rPr lang="en" sz="1900" dirty="0">
                <a:solidFill>
                  <a:srgbClr val="FCE5CD"/>
                </a:solidFill>
                <a:latin typeface="Calibri"/>
                <a:ea typeface="Calibri"/>
                <a:cs typeface="Calibri"/>
                <a:sym typeface="Calibri"/>
              </a:rPr>
              <a:t>Misunderstandings of this teaching persists through today. </a:t>
            </a:r>
            <a:endParaRPr sz="2400" b="1" i="0" u="none" strike="noStrike" cap="none" dirty="0">
              <a:solidFill>
                <a:srgbClr val="FCE5CD"/>
              </a:solidFill>
              <a:latin typeface="Calibri"/>
              <a:ea typeface="Calibri"/>
              <a:cs typeface="Calibri"/>
              <a:sym typeface="Calibri"/>
            </a:endParaRPr>
          </a:p>
        </p:txBody>
      </p:sp>
      <p:pic>
        <p:nvPicPr>
          <p:cNvPr id="152" name="Google Shape;152;p6"/>
          <p:cNvPicPr preferRelativeResize="0"/>
          <p:nvPr/>
        </p:nvPicPr>
        <p:blipFill rotWithShape="1">
          <a:blip r:embed="rId3">
            <a:alphaModFix/>
          </a:blip>
          <a:srcRect l="12142" t="11932" r="15319" b="6786"/>
          <a:stretch/>
        </p:blipFill>
        <p:spPr>
          <a:xfrm>
            <a:off x="0" y="0"/>
            <a:ext cx="3443888"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8"/>
          <p:cNvSpPr txBox="1"/>
          <p:nvPr/>
        </p:nvSpPr>
        <p:spPr>
          <a:xfrm>
            <a:off x="0" y="308100"/>
            <a:ext cx="9144000" cy="979200"/>
          </a:xfrm>
          <a:prstGeom prst="rect">
            <a:avLst/>
          </a:prstGeom>
          <a:noFill/>
          <a:ln>
            <a:noFill/>
          </a:ln>
        </p:spPr>
        <p:txBody>
          <a:bodyPr spcFirstLastPara="1" wrap="square" lIns="92150" tIns="46075" rIns="92150" bIns="46075" anchor="ctr" anchorCtr="0">
            <a:noAutofit/>
          </a:bodyPr>
          <a:lstStyle/>
          <a:p>
            <a:pPr marL="0" marR="0" lvl="0" indent="0" algn="ctr" rtl="0">
              <a:lnSpc>
                <a:spcPct val="100000"/>
              </a:lnSpc>
              <a:spcBef>
                <a:spcPts val="0"/>
              </a:spcBef>
              <a:spcAft>
                <a:spcPts val="0"/>
              </a:spcAft>
              <a:buClr>
                <a:srgbClr val="000000"/>
              </a:buClr>
              <a:buSzPts val="4500"/>
              <a:buFont typeface="Arial"/>
              <a:buNone/>
            </a:pPr>
            <a:r>
              <a:rPr lang="en" sz="4000" b="1" dirty="0">
                <a:solidFill>
                  <a:schemeClr val="lt1"/>
                </a:solidFill>
                <a:latin typeface="Calibri"/>
                <a:ea typeface="Calibri"/>
                <a:cs typeface="Calibri"/>
                <a:sym typeface="Calibri"/>
              </a:rPr>
              <a:t>Eucharist Prefigured in the Old Testament</a:t>
            </a:r>
            <a:endParaRPr sz="4000" b="1" i="0" u="none" strike="noStrike" cap="non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500"/>
              <a:buFont typeface="Arial"/>
              <a:buNone/>
            </a:pPr>
            <a:endParaRPr sz="1800" b="0" i="0" u="none" strike="noStrike" cap="none" dirty="0">
              <a:solidFill>
                <a:schemeClr val="lt2"/>
              </a:solidFill>
              <a:latin typeface="Calibri"/>
              <a:ea typeface="Calibri"/>
              <a:cs typeface="Calibri"/>
              <a:sym typeface="Calibri"/>
            </a:endParaRPr>
          </a:p>
        </p:txBody>
      </p:sp>
      <p:sp>
        <p:nvSpPr>
          <p:cNvPr id="158" name="Google Shape;158;p8"/>
          <p:cNvSpPr/>
          <p:nvPr/>
        </p:nvSpPr>
        <p:spPr>
          <a:xfrm>
            <a:off x="2286000" y="4000590"/>
            <a:ext cx="1066800" cy="338100"/>
          </a:xfrm>
          <a:custGeom>
            <a:avLst/>
            <a:gdLst/>
            <a:ahLst/>
            <a:cxnLst/>
            <a:rect l="l" t="t" r="r" b="b"/>
            <a:pathLst>
              <a:path w="120000" h="120000" extrusionOk="0">
                <a:moveTo>
                  <a:pt x="0" y="0"/>
                </a:moveTo>
                <a:lnTo>
                  <a:pt x="120000" y="0"/>
                </a:lnTo>
                <a:lnTo>
                  <a:pt x="120000" y="120000"/>
                </a:lnTo>
                <a:lnTo>
                  <a:pt x="0" y="1200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73763"/>
              </a:solidFill>
              <a:latin typeface="Calibri"/>
              <a:ea typeface="Calibri"/>
              <a:cs typeface="Calibri"/>
              <a:sym typeface="Calibri"/>
            </a:endParaRPr>
          </a:p>
        </p:txBody>
      </p:sp>
      <p:sp>
        <p:nvSpPr>
          <p:cNvPr id="159" name="Google Shape;159;p8"/>
          <p:cNvSpPr/>
          <p:nvPr/>
        </p:nvSpPr>
        <p:spPr>
          <a:xfrm>
            <a:off x="3352680" y="3486240"/>
            <a:ext cx="1143000" cy="338100"/>
          </a:xfrm>
          <a:custGeom>
            <a:avLst/>
            <a:gdLst/>
            <a:ahLst/>
            <a:cxnLst/>
            <a:rect l="l" t="t" r="r" b="b"/>
            <a:pathLst>
              <a:path w="120000" h="120000" extrusionOk="0">
                <a:moveTo>
                  <a:pt x="0" y="0"/>
                </a:moveTo>
                <a:lnTo>
                  <a:pt x="120000" y="0"/>
                </a:lnTo>
                <a:lnTo>
                  <a:pt x="120000" y="120000"/>
                </a:lnTo>
                <a:lnTo>
                  <a:pt x="0" y="1200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73763"/>
              </a:solidFill>
              <a:latin typeface="Calibri"/>
              <a:ea typeface="Calibri"/>
              <a:cs typeface="Calibri"/>
              <a:sym typeface="Calibri"/>
            </a:endParaRPr>
          </a:p>
        </p:txBody>
      </p:sp>
      <p:sp>
        <p:nvSpPr>
          <p:cNvPr id="160" name="Google Shape;160;p8"/>
          <p:cNvSpPr txBox="1"/>
          <p:nvPr/>
        </p:nvSpPr>
        <p:spPr>
          <a:xfrm>
            <a:off x="352800" y="1287300"/>
            <a:ext cx="4790700" cy="1034099"/>
          </a:xfrm>
          <a:prstGeom prst="rect">
            <a:avLst/>
          </a:prstGeom>
          <a:no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558800" lvl="0" indent="-336550" algn="l" rtl="0">
              <a:lnSpc>
                <a:spcPct val="115000"/>
              </a:lnSpc>
              <a:spcBef>
                <a:spcPts val="0"/>
              </a:spcBef>
              <a:spcAft>
                <a:spcPts val="0"/>
              </a:spcAft>
              <a:buClr>
                <a:schemeClr val="lt1"/>
              </a:buClr>
              <a:buSzPts val="1700"/>
              <a:buFont typeface="Calibri"/>
              <a:buChar char="■"/>
            </a:pPr>
            <a:r>
              <a:rPr lang="en" sz="2400" b="1" i="1" dirty="0">
                <a:solidFill>
                  <a:schemeClr val="lt1"/>
                </a:solidFill>
                <a:latin typeface="Calibri"/>
                <a:ea typeface="Calibri"/>
                <a:cs typeface="Calibri"/>
                <a:sym typeface="Calibri"/>
              </a:rPr>
              <a:t>Gn 14:18–20: Melchizedek and his offering</a:t>
            </a:r>
            <a:endParaRPr sz="2400" b="1" i="1" dirty="0">
              <a:solidFill>
                <a:schemeClr val="lt1"/>
              </a:solidFill>
              <a:latin typeface="Calibri"/>
              <a:ea typeface="Calibri"/>
              <a:cs typeface="Calibri"/>
              <a:sym typeface="Calibri"/>
            </a:endParaRPr>
          </a:p>
        </p:txBody>
      </p:sp>
      <p:sp>
        <p:nvSpPr>
          <p:cNvPr id="161" name="Google Shape;161;p8"/>
          <p:cNvSpPr txBox="1"/>
          <p:nvPr/>
        </p:nvSpPr>
        <p:spPr>
          <a:xfrm>
            <a:off x="352800" y="2571750"/>
            <a:ext cx="3531000" cy="1034099"/>
          </a:xfrm>
          <a:prstGeom prst="rect">
            <a:avLst/>
          </a:prstGeom>
          <a:no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558800" lvl="0" indent="-336550" algn="l" rtl="0">
              <a:lnSpc>
                <a:spcPct val="115000"/>
              </a:lnSpc>
              <a:spcBef>
                <a:spcPts val="0"/>
              </a:spcBef>
              <a:spcAft>
                <a:spcPts val="0"/>
              </a:spcAft>
              <a:buClr>
                <a:schemeClr val="lt1"/>
              </a:buClr>
              <a:buSzPts val="1700"/>
              <a:buFont typeface="Calibri"/>
              <a:buChar char="■"/>
            </a:pPr>
            <a:r>
              <a:rPr lang="en" sz="2400" b="1" i="1" dirty="0">
                <a:solidFill>
                  <a:schemeClr val="lt1"/>
                </a:solidFill>
                <a:latin typeface="Calibri"/>
                <a:ea typeface="Calibri"/>
                <a:cs typeface="Calibri"/>
                <a:sym typeface="Calibri"/>
              </a:rPr>
              <a:t>Ex 12:1–10: The Passover Lamb</a:t>
            </a:r>
            <a:endParaRPr sz="2400" b="1" i="1" dirty="0">
              <a:solidFill>
                <a:schemeClr val="lt1"/>
              </a:solidFill>
              <a:latin typeface="Calibri"/>
              <a:ea typeface="Calibri"/>
              <a:cs typeface="Calibri"/>
              <a:sym typeface="Calibri"/>
            </a:endParaRPr>
          </a:p>
        </p:txBody>
      </p:sp>
      <p:sp>
        <p:nvSpPr>
          <p:cNvPr id="162" name="Google Shape;162;p8"/>
          <p:cNvSpPr txBox="1"/>
          <p:nvPr/>
        </p:nvSpPr>
        <p:spPr>
          <a:xfrm>
            <a:off x="5410400" y="1287300"/>
            <a:ext cx="3000000" cy="1034099"/>
          </a:xfrm>
          <a:prstGeom prst="rect">
            <a:avLst/>
          </a:prstGeom>
          <a:no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558800" lvl="0" indent="-336550" algn="l" rtl="0">
              <a:lnSpc>
                <a:spcPct val="115000"/>
              </a:lnSpc>
              <a:spcBef>
                <a:spcPts val="0"/>
              </a:spcBef>
              <a:spcAft>
                <a:spcPts val="0"/>
              </a:spcAft>
              <a:buClr>
                <a:schemeClr val="lt1"/>
              </a:buClr>
              <a:buSzPts val="1700"/>
              <a:buFont typeface="Calibri"/>
              <a:buChar char="■"/>
            </a:pPr>
            <a:r>
              <a:rPr lang="en" sz="2400" b="1" i="1" dirty="0">
                <a:solidFill>
                  <a:schemeClr val="lt1"/>
                </a:solidFill>
                <a:latin typeface="Calibri"/>
                <a:ea typeface="Calibri"/>
                <a:cs typeface="Calibri"/>
                <a:sym typeface="Calibri"/>
              </a:rPr>
              <a:t>Ex 16:3–4: The Manna and Flesh</a:t>
            </a:r>
            <a:endParaRPr sz="2400" b="1" i="1" dirty="0">
              <a:solidFill>
                <a:schemeClr val="lt1"/>
              </a:solidFill>
              <a:latin typeface="Calibri"/>
              <a:ea typeface="Calibri"/>
              <a:cs typeface="Calibri"/>
              <a:sym typeface="Calibri"/>
            </a:endParaRPr>
          </a:p>
        </p:txBody>
      </p:sp>
      <p:sp>
        <p:nvSpPr>
          <p:cNvPr id="163" name="Google Shape;163;p8"/>
          <p:cNvSpPr txBox="1"/>
          <p:nvPr/>
        </p:nvSpPr>
        <p:spPr>
          <a:xfrm>
            <a:off x="4195075" y="2571750"/>
            <a:ext cx="3360600" cy="1034099"/>
          </a:xfrm>
          <a:prstGeom prst="rect">
            <a:avLst/>
          </a:prstGeom>
          <a:no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558800" lvl="0" indent="-336550" algn="l" rtl="0">
              <a:lnSpc>
                <a:spcPct val="115000"/>
              </a:lnSpc>
              <a:spcBef>
                <a:spcPts val="0"/>
              </a:spcBef>
              <a:spcAft>
                <a:spcPts val="0"/>
              </a:spcAft>
              <a:buClr>
                <a:schemeClr val="lt1"/>
              </a:buClr>
              <a:buSzPts val="1700"/>
              <a:buFont typeface="Calibri"/>
              <a:buChar char="■"/>
            </a:pPr>
            <a:r>
              <a:rPr lang="en" sz="2400" b="1" i="1" dirty="0">
                <a:solidFill>
                  <a:schemeClr val="lt1"/>
                </a:solidFill>
                <a:latin typeface="Calibri"/>
                <a:ea typeface="Calibri"/>
                <a:cs typeface="Calibri"/>
                <a:sym typeface="Calibri"/>
              </a:rPr>
              <a:t>Ex 24:8: The Blood of the Covenant </a:t>
            </a:r>
            <a:endParaRPr sz="2400" b="1" i="1" dirty="0">
              <a:solidFill>
                <a:schemeClr val="lt1"/>
              </a:solidFill>
              <a:latin typeface="Calibri"/>
              <a:ea typeface="Calibri"/>
              <a:cs typeface="Calibri"/>
              <a:sym typeface="Calibri"/>
            </a:endParaRPr>
          </a:p>
        </p:txBody>
      </p:sp>
      <p:pic>
        <p:nvPicPr>
          <p:cNvPr id="164" name="Google Shape;164;p8"/>
          <p:cNvPicPr preferRelativeResize="0"/>
          <p:nvPr/>
        </p:nvPicPr>
        <p:blipFill>
          <a:blip r:embed="rId3">
            <a:alphaModFix/>
          </a:blip>
          <a:stretch>
            <a:fillRect/>
          </a:stretch>
        </p:blipFill>
        <p:spPr>
          <a:xfrm>
            <a:off x="6279147" y="3824350"/>
            <a:ext cx="1493253" cy="1087275"/>
          </a:xfrm>
          <a:prstGeom prst="rect">
            <a:avLst/>
          </a:prstGeom>
          <a:noFill/>
          <a:ln>
            <a:noFill/>
          </a:ln>
        </p:spPr>
      </p:pic>
      <p:pic>
        <p:nvPicPr>
          <p:cNvPr id="165" name="Google Shape;165;p8"/>
          <p:cNvPicPr preferRelativeResize="0"/>
          <p:nvPr/>
        </p:nvPicPr>
        <p:blipFill>
          <a:blip r:embed="rId3">
            <a:alphaModFix/>
          </a:blip>
          <a:stretch>
            <a:fillRect/>
          </a:stretch>
        </p:blipFill>
        <p:spPr>
          <a:xfrm>
            <a:off x="4495672" y="3856200"/>
            <a:ext cx="1493253" cy="1087275"/>
          </a:xfrm>
          <a:prstGeom prst="rect">
            <a:avLst/>
          </a:prstGeom>
          <a:noFill/>
          <a:ln>
            <a:noFill/>
          </a:ln>
        </p:spPr>
      </p:pic>
      <p:pic>
        <p:nvPicPr>
          <p:cNvPr id="166" name="Google Shape;166;p8"/>
          <p:cNvPicPr preferRelativeResize="0"/>
          <p:nvPr/>
        </p:nvPicPr>
        <p:blipFill>
          <a:blip r:embed="rId3">
            <a:alphaModFix/>
          </a:blip>
          <a:stretch>
            <a:fillRect/>
          </a:stretch>
        </p:blipFill>
        <p:spPr>
          <a:xfrm>
            <a:off x="2712197" y="3856200"/>
            <a:ext cx="1493253" cy="1087275"/>
          </a:xfrm>
          <a:prstGeom prst="rect">
            <a:avLst/>
          </a:prstGeom>
          <a:noFill/>
          <a:ln>
            <a:noFill/>
          </a:ln>
        </p:spPr>
      </p:pic>
      <p:pic>
        <p:nvPicPr>
          <p:cNvPr id="167" name="Google Shape;167;p8"/>
          <p:cNvPicPr preferRelativeResize="0"/>
          <p:nvPr/>
        </p:nvPicPr>
        <p:blipFill>
          <a:blip r:embed="rId3">
            <a:alphaModFix/>
          </a:blip>
          <a:stretch>
            <a:fillRect/>
          </a:stretch>
        </p:blipFill>
        <p:spPr>
          <a:xfrm>
            <a:off x="792747" y="3856200"/>
            <a:ext cx="1493253" cy="10872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g3607b1eb80b_0_89"/>
          <p:cNvSpPr txBox="1"/>
          <p:nvPr/>
        </p:nvSpPr>
        <p:spPr>
          <a:xfrm>
            <a:off x="0" y="308100"/>
            <a:ext cx="9144000" cy="979200"/>
          </a:xfrm>
          <a:prstGeom prst="rect">
            <a:avLst/>
          </a:prstGeom>
          <a:noFill/>
          <a:ln>
            <a:noFill/>
          </a:ln>
        </p:spPr>
        <p:txBody>
          <a:bodyPr spcFirstLastPara="1" wrap="square" lIns="92150" tIns="46075" rIns="92150" bIns="46075" anchor="ctr" anchorCtr="0">
            <a:noAutofit/>
          </a:bodyPr>
          <a:lstStyle/>
          <a:p>
            <a:pPr marL="0" marR="0" lvl="0" indent="0" algn="ctr" rtl="0">
              <a:lnSpc>
                <a:spcPct val="100000"/>
              </a:lnSpc>
              <a:spcBef>
                <a:spcPts val="0"/>
              </a:spcBef>
              <a:spcAft>
                <a:spcPts val="0"/>
              </a:spcAft>
              <a:buClr>
                <a:srgbClr val="000000"/>
              </a:buClr>
              <a:buSzPts val="4500"/>
              <a:buFont typeface="Arial"/>
              <a:buNone/>
            </a:pPr>
            <a:r>
              <a:rPr lang="en" sz="5200" b="1" dirty="0">
                <a:solidFill>
                  <a:schemeClr val="lt1"/>
                </a:solidFill>
                <a:latin typeface="Calibri"/>
                <a:ea typeface="Calibri"/>
                <a:cs typeface="Calibri"/>
                <a:sym typeface="Calibri"/>
              </a:rPr>
              <a:t>Eucharist in the New Testament</a:t>
            </a:r>
            <a:endParaRPr sz="5200" b="1" i="0" u="none" strike="noStrike" cap="non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500"/>
              <a:buFont typeface="Arial"/>
              <a:buNone/>
            </a:pPr>
            <a:endParaRPr sz="1800" b="0" i="0" u="none" strike="noStrike" cap="none" dirty="0">
              <a:solidFill>
                <a:schemeClr val="lt2"/>
              </a:solidFill>
              <a:latin typeface="Calibri"/>
              <a:ea typeface="Calibri"/>
              <a:cs typeface="Calibri"/>
              <a:sym typeface="Calibri"/>
            </a:endParaRPr>
          </a:p>
        </p:txBody>
      </p:sp>
      <p:sp>
        <p:nvSpPr>
          <p:cNvPr id="173" name="Google Shape;173;g3607b1eb80b_0_89"/>
          <p:cNvSpPr/>
          <p:nvPr/>
        </p:nvSpPr>
        <p:spPr>
          <a:xfrm>
            <a:off x="2286000" y="4000590"/>
            <a:ext cx="1066800" cy="338100"/>
          </a:xfrm>
          <a:custGeom>
            <a:avLst/>
            <a:gdLst/>
            <a:ahLst/>
            <a:cxnLst/>
            <a:rect l="l" t="t" r="r" b="b"/>
            <a:pathLst>
              <a:path w="120000" h="120000" extrusionOk="0">
                <a:moveTo>
                  <a:pt x="0" y="0"/>
                </a:moveTo>
                <a:lnTo>
                  <a:pt x="120000" y="0"/>
                </a:lnTo>
                <a:lnTo>
                  <a:pt x="120000" y="120000"/>
                </a:lnTo>
                <a:lnTo>
                  <a:pt x="0" y="1200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73763"/>
              </a:solidFill>
              <a:latin typeface="Calibri"/>
              <a:ea typeface="Calibri"/>
              <a:cs typeface="Calibri"/>
              <a:sym typeface="Calibri"/>
            </a:endParaRPr>
          </a:p>
        </p:txBody>
      </p:sp>
      <p:sp>
        <p:nvSpPr>
          <p:cNvPr id="174" name="Google Shape;174;g3607b1eb80b_0_89"/>
          <p:cNvSpPr/>
          <p:nvPr/>
        </p:nvSpPr>
        <p:spPr>
          <a:xfrm>
            <a:off x="3352680" y="3486240"/>
            <a:ext cx="1143000" cy="338100"/>
          </a:xfrm>
          <a:custGeom>
            <a:avLst/>
            <a:gdLst/>
            <a:ahLst/>
            <a:cxnLst/>
            <a:rect l="l" t="t" r="r" b="b"/>
            <a:pathLst>
              <a:path w="120000" h="120000" extrusionOk="0">
                <a:moveTo>
                  <a:pt x="0" y="0"/>
                </a:moveTo>
                <a:lnTo>
                  <a:pt x="120000" y="0"/>
                </a:lnTo>
                <a:lnTo>
                  <a:pt x="120000" y="120000"/>
                </a:lnTo>
                <a:lnTo>
                  <a:pt x="0" y="1200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73763"/>
              </a:solidFill>
              <a:latin typeface="Calibri"/>
              <a:ea typeface="Calibri"/>
              <a:cs typeface="Calibri"/>
              <a:sym typeface="Calibri"/>
            </a:endParaRPr>
          </a:p>
        </p:txBody>
      </p:sp>
      <p:pic>
        <p:nvPicPr>
          <p:cNvPr id="175" name="Google Shape;175;g3607b1eb80b_0_89"/>
          <p:cNvPicPr preferRelativeResize="0"/>
          <p:nvPr/>
        </p:nvPicPr>
        <p:blipFill>
          <a:blip r:embed="rId3">
            <a:alphaModFix/>
          </a:blip>
          <a:stretch>
            <a:fillRect/>
          </a:stretch>
        </p:blipFill>
        <p:spPr>
          <a:xfrm>
            <a:off x="6279147" y="3824350"/>
            <a:ext cx="1493253" cy="1087275"/>
          </a:xfrm>
          <a:prstGeom prst="rect">
            <a:avLst/>
          </a:prstGeom>
          <a:noFill/>
          <a:ln>
            <a:noFill/>
          </a:ln>
        </p:spPr>
      </p:pic>
      <p:pic>
        <p:nvPicPr>
          <p:cNvPr id="176" name="Google Shape;176;g3607b1eb80b_0_89"/>
          <p:cNvPicPr preferRelativeResize="0"/>
          <p:nvPr/>
        </p:nvPicPr>
        <p:blipFill>
          <a:blip r:embed="rId3">
            <a:alphaModFix/>
          </a:blip>
          <a:stretch>
            <a:fillRect/>
          </a:stretch>
        </p:blipFill>
        <p:spPr>
          <a:xfrm>
            <a:off x="4495672" y="3856200"/>
            <a:ext cx="1493253" cy="1087275"/>
          </a:xfrm>
          <a:prstGeom prst="rect">
            <a:avLst/>
          </a:prstGeom>
          <a:noFill/>
          <a:ln>
            <a:noFill/>
          </a:ln>
        </p:spPr>
      </p:pic>
      <p:pic>
        <p:nvPicPr>
          <p:cNvPr id="177" name="Google Shape;177;g3607b1eb80b_0_89"/>
          <p:cNvPicPr preferRelativeResize="0"/>
          <p:nvPr/>
        </p:nvPicPr>
        <p:blipFill>
          <a:blip r:embed="rId3">
            <a:alphaModFix/>
          </a:blip>
          <a:stretch>
            <a:fillRect/>
          </a:stretch>
        </p:blipFill>
        <p:spPr>
          <a:xfrm>
            <a:off x="2712197" y="3856200"/>
            <a:ext cx="1493253" cy="1087275"/>
          </a:xfrm>
          <a:prstGeom prst="rect">
            <a:avLst/>
          </a:prstGeom>
          <a:noFill/>
          <a:ln>
            <a:noFill/>
          </a:ln>
        </p:spPr>
      </p:pic>
      <p:pic>
        <p:nvPicPr>
          <p:cNvPr id="178" name="Google Shape;178;g3607b1eb80b_0_89"/>
          <p:cNvPicPr preferRelativeResize="0"/>
          <p:nvPr/>
        </p:nvPicPr>
        <p:blipFill>
          <a:blip r:embed="rId3">
            <a:alphaModFix/>
          </a:blip>
          <a:stretch>
            <a:fillRect/>
          </a:stretch>
        </p:blipFill>
        <p:spPr>
          <a:xfrm>
            <a:off x="792747" y="3856200"/>
            <a:ext cx="1493253" cy="1087275"/>
          </a:xfrm>
          <a:prstGeom prst="rect">
            <a:avLst/>
          </a:prstGeom>
          <a:noFill/>
          <a:ln>
            <a:noFill/>
          </a:ln>
        </p:spPr>
      </p:pic>
      <p:sp>
        <p:nvSpPr>
          <p:cNvPr id="179" name="Google Shape;179;g3607b1eb80b_0_89"/>
          <p:cNvSpPr txBox="1"/>
          <p:nvPr/>
        </p:nvSpPr>
        <p:spPr>
          <a:xfrm>
            <a:off x="352675" y="1287300"/>
            <a:ext cx="3748800" cy="963310"/>
          </a:xfrm>
          <a:prstGeom prst="rect">
            <a:avLst/>
          </a:prstGeom>
          <a:no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558800" lvl="0" indent="-323850" algn="l" rtl="0">
              <a:lnSpc>
                <a:spcPct val="115000"/>
              </a:lnSpc>
              <a:spcBef>
                <a:spcPts val="0"/>
              </a:spcBef>
              <a:spcAft>
                <a:spcPts val="0"/>
              </a:spcAft>
              <a:buClr>
                <a:schemeClr val="lt1"/>
              </a:buClr>
              <a:buSzPts val="1500"/>
              <a:buFont typeface="Calibri"/>
              <a:buChar char="■"/>
            </a:pPr>
            <a:r>
              <a:rPr lang="en" sz="2200" b="1" i="1" dirty="0">
                <a:solidFill>
                  <a:schemeClr val="lt1"/>
                </a:solidFill>
                <a:latin typeface="Calibri"/>
                <a:ea typeface="Calibri"/>
                <a:cs typeface="Calibri"/>
                <a:sym typeface="Calibri"/>
              </a:rPr>
              <a:t>Jn 6:53–56: The Bread </a:t>
            </a:r>
            <a:endParaRPr sz="2200" b="1" i="1" dirty="0">
              <a:solidFill>
                <a:schemeClr val="lt1"/>
              </a:solidFill>
              <a:latin typeface="Calibri"/>
              <a:ea typeface="Calibri"/>
              <a:cs typeface="Calibri"/>
              <a:sym typeface="Calibri"/>
            </a:endParaRPr>
          </a:p>
          <a:p>
            <a:pPr marL="457200" lvl="0" indent="0" algn="l" rtl="0">
              <a:lnSpc>
                <a:spcPct val="115000"/>
              </a:lnSpc>
              <a:spcBef>
                <a:spcPts val="0"/>
              </a:spcBef>
              <a:spcAft>
                <a:spcPts val="0"/>
              </a:spcAft>
              <a:buNone/>
            </a:pPr>
            <a:r>
              <a:rPr lang="en" sz="2200" b="1" i="1" dirty="0">
                <a:solidFill>
                  <a:schemeClr val="lt1"/>
                </a:solidFill>
                <a:latin typeface="Calibri"/>
                <a:ea typeface="Calibri"/>
                <a:cs typeface="Calibri"/>
                <a:sym typeface="Calibri"/>
              </a:rPr>
              <a:t>of Life Discourse</a:t>
            </a:r>
            <a:endParaRPr sz="2200" b="1" i="1" dirty="0">
              <a:solidFill>
                <a:schemeClr val="lt1"/>
              </a:solidFill>
              <a:latin typeface="Calibri"/>
              <a:ea typeface="Calibri"/>
              <a:cs typeface="Calibri"/>
              <a:sym typeface="Calibri"/>
            </a:endParaRPr>
          </a:p>
        </p:txBody>
      </p:sp>
      <p:sp>
        <p:nvSpPr>
          <p:cNvPr id="180" name="Google Shape;180;g3607b1eb80b_0_89"/>
          <p:cNvSpPr txBox="1"/>
          <p:nvPr/>
        </p:nvSpPr>
        <p:spPr>
          <a:xfrm>
            <a:off x="4387125" y="1287300"/>
            <a:ext cx="4370400" cy="963310"/>
          </a:xfrm>
          <a:prstGeom prst="rect">
            <a:avLst/>
          </a:prstGeom>
          <a:no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558800" lvl="0" indent="-323850" algn="l" rtl="0">
              <a:lnSpc>
                <a:spcPct val="115000"/>
              </a:lnSpc>
              <a:spcBef>
                <a:spcPts val="0"/>
              </a:spcBef>
              <a:spcAft>
                <a:spcPts val="0"/>
              </a:spcAft>
              <a:buClr>
                <a:schemeClr val="lt1"/>
              </a:buClr>
              <a:buSzPts val="1500"/>
              <a:buFont typeface="Calibri"/>
              <a:buChar char="■"/>
            </a:pPr>
            <a:r>
              <a:rPr lang="en" sz="2200" b="1" i="1" dirty="0">
                <a:solidFill>
                  <a:schemeClr val="lt1"/>
                </a:solidFill>
                <a:latin typeface="Calibri"/>
                <a:ea typeface="Calibri"/>
                <a:cs typeface="Calibri"/>
                <a:sym typeface="Calibri"/>
              </a:rPr>
              <a:t>Mt 26:26–28: Institution of the Eucharist at the Last Supper</a:t>
            </a:r>
            <a:endParaRPr sz="2200" b="1" i="1" dirty="0">
              <a:solidFill>
                <a:schemeClr val="lt1"/>
              </a:solidFill>
              <a:latin typeface="Calibri"/>
              <a:ea typeface="Calibri"/>
              <a:cs typeface="Calibri"/>
              <a:sym typeface="Calibri"/>
            </a:endParaRPr>
          </a:p>
        </p:txBody>
      </p:sp>
      <p:sp>
        <p:nvSpPr>
          <p:cNvPr id="181" name="Google Shape;181;g3607b1eb80b_0_89"/>
          <p:cNvSpPr txBox="1"/>
          <p:nvPr/>
        </p:nvSpPr>
        <p:spPr>
          <a:xfrm>
            <a:off x="352675" y="2550800"/>
            <a:ext cx="3748800" cy="963310"/>
          </a:xfrm>
          <a:prstGeom prst="rect">
            <a:avLst/>
          </a:prstGeom>
          <a:no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558800" lvl="0" indent="-323850" algn="l" rtl="0">
              <a:lnSpc>
                <a:spcPct val="115000"/>
              </a:lnSpc>
              <a:spcBef>
                <a:spcPts val="0"/>
              </a:spcBef>
              <a:spcAft>
                <a:spcPts val="0"/>
              </a:spcAft>
              <a:buClr>
                <a:schemeClr val="lt1"/>
              </a:buClr>
              <a:buSzPts val="1500"/>
              <a:buFont typeface="Calibri"/>
              <a:buChar char="■"/>
            </a:pPr>
            <a:r>
              <a:rPr lang="en" sz="2200" b="1" i="1" dirty="0">
                <a:solidFill>
                  <a:schemeClr val="lt1"/>
                </a:solidFill>
                <a:latin typeface="Calibri"/>
                <a:ea typeface="Calibri"/>
                <a:cs typeface="Calibri"/>
                <a:sym typeface="Calibri"/>
              </a:rPr>
              <a:t>Lk 24:30–32: The Eucharist at Emmaus</a:t>
            </a:r>
            <a:endParaRPr sz="2200" b="1" i="1" dirty="0">
              <a:solidFill>
                <a:schemeClr val="lt1"/>
              </a:solidFill>
              <a:latin typeface="Calibri"/>
              <a:ea typeface="Calibri"/>
              <a:cs typeface="Calibri"/>
              <a:sym typeface="Calibri"/>
            </a:endParaRPr>
          </a:p>
        </p:txBody>
      </p:sp>
      <p:sp>
        <p:nvSpPr>
          <p:cNvPr id="182" name="Google Shape;182;g3607b1eb80b_0_89"/>
          <p:cNvSpPr txBox="1"/>
          <p:nvPr/>
        </p:nvSpPr>
        <p:spPr>
          <a:xfrm>
            <a:off x="4479525" y="2555825"/>
            <a:ext cx="4278000" cy="963310"/>
          </a:xfrm>
          <a:prstGeom prst="rect">
            <a:avLst/>
          </a:prstGeom>
          <a:no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558800" lvl="0" indent="-323850" algn="l" rtl="0">
              <a:lnSpc>
                <a:spcPct val="115000"/>
              </a:lnSpc>
              <a:spcBef>
                <a:spcPts val="0"/>
              </a:spcBef>
              <a:spcAft>
                <a:spcPts val="0"/>
              </a:spcAft>
              <a:buClr>
                <a:schemeClr val="lt1"/>
              </a:buClr>
              <a:buSzPts val="1500"/>
              <a:buFont typeface="Calibri"/>
              <a:buChar char="■"/>
            </a:pPr>
            <a:r>
              <a:rPr lang="en" sz="2200" b="1" i="1" dirty="0">
                <a:solidFill>
                  <a:schemeClr val="lt1"/>
                </a:solidFill>
                <a:latin typeface="Calibri"/>
                <a:ea typeface="Calibri"/>
                <a:cs typeface="Calibri"/>
                <a:sym typeface="Calibri"/>
              </a:rPr>
              <a:t>Acts 2:42: The Early Church Breaking Bread</a:t>
            </a:r>
            <a:endParaRPr sz="2200" b="1" i="1" dirty="0">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TotalTime>
  <Words>5318</Words>
  <Application>Microsoft Office PowerPoint</Application>
  <PresentationFormat>On-screen Show (16:9)</PresentationFormat>
  <Paragraphs>328</Paragraphs>
  <Slides>18</Slides>
  <Notes>18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18</vt:i4>
      </vt:variant>
    </vt:vector>
  </HeadingPairs>
  <TitlesOfParts>
    <vt:vector size="29" baseType="lpstr">
      <vt:lpstr>Arial</vt:lpstr>
      <vt:lpstr>Times New Roman</vt:lpstr>
      <vt:lpstr>Courier New</vt:lpstr>
      <vt:lpstr>Calibri</vt:lpstr>
      <vt:lpstr>Merriweather</vt:lpstr>
      <vt:lpstr>Impact</vt:lpstr>
      <vt:lpstr>Corbel</vt:lpstr>
      <vt:lpstr>Montserrat</vt:lpstr>
      <vt:lpstr>Roboto</vt:lpstr>
      <vt:lpstr>Simple Light</vt:lpstr>
      <vt:lpstr>Simple Light</vt:lpstr>
      <vt:lpstr>PowerPoint Presentation</vt:lpstr>
      <vt:lpstr>Source and Summit</vt:lpstr>
      <vt:lpstr>PowerPoint Presentation</vt:lpstr>
      <vt:lpstr>PowerPoint Presentation</vt:lpstr>
      <vt:lpstr> Names for the Eucharist</vt:lpstr>
      <vt:lpstr>PowerPoint Presentation</vt:lpstr>
      <vt:lpstr>Real Presence</vt:lpstr>
      <vt:lpstr>PowerPoint Presentation</vt:lpstr>
      <vt:lpstr>PowerPoint Presentation</vt:lpstr>
      <vt:lpstr>PowerPoint Presentation</vt:lpstr>
      <vt:lpstr>PowerPoint Presentation</vt:lpstr>
      <vt:lpstr>The Two Main Parts of the Mass</vt:lpstr>
      <vt:lpstr>PowerPoint Presentation</vt:lpstr>
      <vt:lpstr>Who May Receive Communion?</vt:lpstr>
      <vt:lpstr>PowerPoint Presentation</vt:lpstr>
      <vt:lpstr>PowerPoint Presentation</vt:lpstr>
      <vt:lpstr>The saints love Jesus in the Eucharist.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Lily Barth</dc:creator>
  <cp:lastModifiedBy>Lucia VanBerkum</cp:lastModifiedBy>
  <cp:revision>34</cp:revision>
  <dcterms:modified xsi:type="dcterms:W3CDTF">2025-08-19T15:28:35Z</dcterms:modified>
</cp:coreProperties>
</file>