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17"/>
  </p:notesMasterIdLst>
  <p:sldIdLst>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Impact" panose="020B0806030902050204" pitchFamily="34" charset="0"/>
      <p:regular r:id="rId22"/>
    </p:embeddedFont>
    <p:embeddedFont>
      <p:font typeface="Merriweather" panose="000005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uVGDc3ps3eQlnk32njUieBvyL7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818E"/>
    <a:srgbClr val="00546C"/>
    <a:srgbClr val="0075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40" autoAdjust="0"/>
  </p:normalViewPr>
  <p:slideViewPr>
    <p:cSldViewPr snapToGrid="0">
      <p:cViewPr varScale="1">
        <p:scale>
          <a:sx n="64" d="100"/>
          <a:sy n="64" d="100"/>
        </p:scale>
        <p:origin x="64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QwWhTv0ZL4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User:RosaryTea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youtu.be/7uo2MF2r_vY"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File:Compass_align.jpg" TargetMode="External"/><Relationship Id="rId7" Type="http://schemas.openxmlformats.org/officeDocument/2006/relationships/hyperlink" Target="https://youtu.be/ghbV4TfW1N0"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youtu.be/-M_3lQxfAPk" TargetMode="Externa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User:Shyama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Miguel_Cabrera_(pain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title=User:Hripsimep&amp;action=edit&amp;redlink=1"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youtu.be/53wHJiGoBpI" TargetMode="External"/><Relationship Id="rId4" Type="http://schemas.openxmlformats.org/officeDocument/2006/relationships/hyperlink" Target="https://creativecommons.org/licenses/by-sa/4.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eople/7200789@N0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youtu.be/slyevQ1LW7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1A65Wfr2is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youtu.be/odKNfjPr6hQ"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User:ProtoplasmaKi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GV51ARJ7S5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tholiceducation.org/en/culture/catholic-contributions/the-almighty-father.htm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atholiceducation.org/en/religion-and-philosophy/other-topics/forward-god-is-not-nice.html" TargetMode="External"/><Relationship Id="rId4" Type="http://schemas.openxmlformats.org/officeDocument/2006/relationships/hyperlink" Target="https://youtu.be/81UAig6oj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u="sng" dirty="0">
                <a:solidFill>
                  <a:schemeClr val="dk1"/>
                </a:solidFill>
              </a:rPr>
              <a:t>Allegory of Divine Providence and </a:t>
            </a:r>
            <a:r>
              <a:rPr lang="en-US" b="0" u="sng" dirty="0" err="1">
                <a:solidFill>
                  <a:schemeClr val="dk1"/>
                </a:solidFill>
              </a:rPr>
              <a:t>Barberini</a:t>
            </a:r>
            <a:r>
              <a:rPr lang="en-US" b="0" u="sng" dirty="0">
                <a:solidFill>
                  <a:schemeClr val="dk1"/>
                </a:solidFill>
              </a:rPr>
              <a:t> Power</a:t>
            </a:r>
            <a:r>
              <a:rPr lang="en-US" b="0" u="none" dirty="0">
                <a:solidFill>
                  <a:schemeClr val="dk1"/>
                </a:solidFill>
              </a:rPr>
              <a:t>. Pietro da Cortana. </a:t>
            </a:r>
            <a:r>
              <a:rPr lang="en-US" b="0" u="sng" dirty="0">
                <a:solidFill>
                  <a:schemeClr val="dk1"/>
                </a:solidFill>
              </a:rPr>
              <a:t>Public domain</a:t>
            </a:r>
            <a:endParaRPr lang="en-US" b="0" u="none"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0" u="none" dirty="0">
                <a:solidFill>
                  <a:schemeClr val="dk1"/>
                </a:solidFill>
              </a:rPr>
              <a:t>https://commons.wikimedia.org/wiki/File:Ceiling_of_Palazzo_Barberini.jpg</a:t>
            </a:r>
          </a:p>
          <a:p>
            <a:pPr marL="152400" lvl="0" indent="0" algn="l" rtl="0">
              <a:lnSpc>
                <a:spcPct val="115000"/>
              </a:lnSpc>
              <a:spcBef>
                <a:spcPts val="0"/>
              </a:spcBef>
              <a:spcAft>
                <a:spcPts val="0"/>
              </a:spcAft>
              <a:buClr>
                <a:schemeClr val="dk1"/>
              </a:buClr>
              <a:buSzPts val="1100"/>
              <a:buFont typeface="Arial"/>
              <a:buNone/>
            </a:pP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students’ note taking</a:t>
            </a:r>
            <a:r>
              <a:rPr lang="en-US" dirty="0">
                <a:solidFill>
                  <a:schemeClr val="dk1"/>
                </a:solidFill>
              </a:rPr>
              <a:t>: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Require students to use a three ring binder (1/2-1 inches) full of loose leaf paper (college or wide ruled).</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Notes must be taken in pen only and hand written.</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should contain information and notes for religion class only.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must have a table of contents with topic of notes, dates and page numbers.</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All notes must have a topic and page number.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US"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US" dirty="0"/>
          </a:p>
          <a:p>
            <a:pPr marL="0" indent="0">
              <a:buNone/>
            </a:pPr>
            <a:endParaRPr lang="en-US" dirty="0"/>
          </a:p>
        </p:txBody>
      </p:sp>
    </p:spTree>
    <p:extLst>
      <p:ext uri="{BB962C8B-B14F-4D97-AF65-F5344CB8AC3E}">
        <p14:creationId xmlns:p14="http://schemas.microsoft.com/office/powerpoint/2010/main" val="4228260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Ask for volunteers to share with their reflection with the class. </a:t>
            </a:r>
            <a:endParaRPr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Teaching Point: </a:t>
            </a:r>
            <a:r>
              <a:rPr lang="en" dirty="0"/>
              <a:t>Even though God is all powerful and good he still allows us to suffer. Without suffering there is no opportunity to freely enter into divine love or Agape love.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What do Jesus’s words and actions about suffering teach us about how an Almighty God the Father allows for suffering?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For one, though God doesn’t punish us with illness for our sins, it is important to understand that our sins themselves do cause us to suffer. For example, pride, selfishness, arrogance, lust, and an unwillingness to forgive cause us to suffer and become unhappy. Two consequences of sin are the loss of divine grace and the incurring of a debt of punishment. Mortal sin deprives a person of sanctifying grace and brings about the debt of eternal punishment. Venial sin deprives a person of some of God’s grace and requires temporal punishment. These two kinds of punishment are not the action of a vengeful God but the consequence of a person’s own sin. Also, some suffering is the direct result of the work of Satan. Natural disasters can, in part, be understood as a result of Original Sin: “Harmony with creation is broken: visible creation has become alien and hostile to man” (CCC, 400).</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 Last Judgment. </a:t>
            </a:r>
            <a:r>
              <a:rPr lang="en" dirty="0"/>
              <a:t>Jan Provoost. Public Domain. https://commons.wikimedia.org/wiki/File:Jan_Provoost_-_Last_Judgement_-_WGA18449.jpg</a:t>
            </a: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 </a:t>
            </a:r>
            <a:r>
              <a:rPr lang="en" dirty="0">
                <a:solidFill>
                  <a:schemeClr val="dk1"/>
                </a:solidFill>
              </a:rPr>
              <a:t>God’s idea of justice is completely different than ours. The Father values all people and is generous with the gifts he gives. He provides to people not according to their skills or talents or what they produce but according to what they need.</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dirty="0"/>
              <a:t>In our human world, mercy and justice are very imperfect. Justice is said to be administering what is reasonable, right, or deserved – reward or punishment.  Mercy, on the other hand, is showing leniency or being compassionate, refraining from inflicting some due punishment.</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“Each man receives his eternal retribution in his immortal soul at the very moment of his death, in a particular judgment that refers his life to Christ: either entrance into the blessedness of heaven – through a purification or immediately – or immediate and everlasting damnation.” -CCC 1022</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Online Resources:</a:t>
            </a:r>
            <a:r>
              <a:rPr lang="en" dirty="0"/>
              <a:t> View video,</a:t>
            </a:r>
            <a:r>
              <a:rPr lang="en" i="1" dirty="0"/>
              <a:t> The Rich Man and Lazarus (God’s Justice).</a:t>
            </a:r>
            <a:r>
              <a:rPr lang="en" dirty="0"/>
              <a:t> URL here:</a:t>
            </a:r>
            <a:r>
              <a:rPr lang="en" u="sng" dirty="0">
                <a:solidFill>
                  <a:schemeClr val="hlink"/>
                </a:solidFill>
                <a:hlinkClick r:id="rId3"/>
              </a:rPr>
              <a:t>https://youtu.be/QwWhTv0ZL44</a:t>
            </a:r>
            <a:r>
              <a:rPr lang="en" dirty="0"/>
              <a: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 b="1" dirty="0">
                <a:solidFill>
                  <a:schemeClr val="dk1"/>
                </a:solidFill>
              </a:rPr>
              <a:t>Photo Credit: </a:t>
            </a:r>
            <a:r>
              <a:rPr lang="en" dirty="0">
                <a:solidFill>
                  <a:schemeClr val="dk1"/>
                </a:solidFill>
              </a:rPr>
              <a:t> Gentle Good Shepherd, help me to follow You faithfully. </a:t>
            </a:r>
            <a:r>
              <a:rPr lang="en" dirty="0">
                <a:solidFill>
                  <a:schemeClr val="dk1"/>
                </a:solidFill>
                <a:uFill>
                  <a:noFill/>
                </a:uFill>
                <a:hlinkClick r:id="rId3">
                  <a:extLst>
                    <a:ext uri="{A12FA001-AC4F-418D-AE19-62706E023703}">
                      <ahyp:hlinkClr xmlns:ahyp="http://schemas.microsoft.com/office/drawing/2018/hyperlinkcolor" val="tx"/>
                    </a:ext>
                  </a:extLst>
                </a:hlinkClick>
              </a:rPr>
              <a:t>RosaryTeam</a:t>
            </a:r>
            <a:r>
              <a:rPr lang="en" dirty="0">
                <a:solidFill>
                  <a:schemeClr val="dk1"/>
                </a:solidFill>
              </a:rPr>
              <a:t>. Public domain. https://commons.wikimedia.org/wiki/File:Rosary_Team_-_Gentle_Jesus_Good_Shepherd_-_Public_Domain.jpg</a:t>
            </a:r>
            <a:endParaRPr sz="1300" dirty="0">
              <a:solidFill>
                <a:schemeClr val="dk1"/>
              </a:solidFill>
              <a:highlight>
                <a:srgbClr val="F8F9FA"/>
              </a:highligh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the key vocabulary term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What we think, say and do matters and we will be judged immediately after death according to how we chose to love or not love both God and others. The best way to be prepared for death is to stay in communion with God in the sacraments especially the regular reception of the sacraments of Reconciliation and the Eucharist.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a:t>
            </a:r>
            <a:r>
              <a:rPr lang="en" i="1" dirty="0">
                <a:solidFill>
                  <a:schemeClr val="dk1"/>
                </a:solidFill>
              </a:rPr>
              <a:t>Particular Judgment.</a:t>
            </a:r>
            <a:r>
              <a:rPr lang="en" dirty="0">
                <a:solidFill>
                  <a:schemeClr val="dk1"/>
                </a:solidFill>
              </a:rPr>
              <a:t> URL here: </a:t>
            </a:r>
            <a:r>
              <a:rPr lang="en" u="sng" dirty="0">
                <a:solidFill>
                  <a:schemeClr val="hlink"/>
                </a:solidFill>
                <a:hlinkClick r:id="rId4"/>
              </a:rPr>
              <a:t>https://youtu.be/7uo2MF2r_vY</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sz="7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74e39f653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74e39f653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solidFill>
                  <a:schemeClr val="dk1"/>
                </a:solidFill>
                <a:uFill>
                  <a:noFill/>
                </a:uFill>
                <a:hlinkClick r:id="rId3">
                  <a:extLst>
                    <a:ext uri="{A12FA001-AC4F-418D-AE19-62706E023703}">
                      <ahyp:hlinkClr xmlns:ahyp="http://schemas.microsoft.com/office/drawing/2018/hyperlinkcolor" val="tx"/>
                    </a:ext>
                  </a:extLst>
                </a:hlinkClick>
              </a:rPr>
              <a:t>Compass align.jpg</a:t>
            </a:r>
            <a:r>
              <a:rPr lang="en" dirty="0">
                <a:solidFill>
                  <a:schemeClr val="dk1"/>
                </a:solidFill>
              </a:rPr>
              <a:t>. Aligning a compass so that readings of direction can be taken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4">
                  <a:extLst>
                    <a:ext uri="{A12FA001-AC4F-418D-AE19-62706E023703}">
                      <ahyp:hlinkClr xmlns:ahyp="http://schemas.microsoft.com/office/drawing/2018/hyperlinkcolor" val="tx"/>
                    </a:ext>
                  </a:extLst>
                </a:hlinkClick>
              </a:rPr>
              <a:t>Shyamal</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Compass align.jpg Copy</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Directions:</a:t>
            </a:r>
            <a:r>
              <a:rPr lang="en" dirty="0"/>
              <a:t> </a:t>
            </a:r>
            <a:r>
              <a:rPr lang="en" dirty="0">
                <a:solidFill>
                  <a:schemeClr val="dk1"/>
                </a:solidFill>
              </a:rPr>
              <a:t>Have students copy down information from the slide into their notes.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 </a:t>
            </a:r>
            <a:endParaRPr b="1" dirty="0"/>
          </a:p>
          <a:p>
            <a:pPr marL="0" lvl="0" indent="0" algn="l" rtl="0">
              <a:spcBef>
                <a:spcPts val="0"/>
              </a:spcBef>
              <a:spcAft>
                <a:spcPts val="0"/>
              </a:spcAft>
              <a:buNone/>
            </a:pPr>
            <a:r>
              <a:rPr lang="en" dirty="0">
                <a:solidFill>
                  <a:schemeClr val="dk1"/>
                </a:solidFill>
              </a:rPr>
              <a:t>God’s overall plan is for us to become disciples of Christ so that we may attain sanctification and salvation. He wants everyone to be saved but he respects free will.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He also has particular plans for individual lives. Share John Henry Newman Quote: “God has created me to do Him some definite service. He has committed some work to me which He has not committed to another. I have my mission. I may never know it in this life, but I shall be told it in the next. I am a link in a chain, a bond of connection between persons. He has not created me for naught. I shall do good; I shall do His work. I shall be an angel of peace, a preacher of truth in my own place, while not intending it if I do but keep His commandments. Therefore, I will trust Him, whatever I am, I can never be thrown away. If I am in sickness, my sickness may serve Him, in perplexity, my perplexity may serve Him. If I am in sorrow, my sorrow may serve Him. He does nothing in vain. He knows what He is about. He may take away my friends. He may throw me among strangers. He may make me feel desolate, make my spirits sink, hide my future from me. Still, He knows what He is about.” ― John Henry Newman</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With God’s providence in our lives we trust that everything happens for a reason. When evil happens it is not God’s will but he can and will turn it into some good.</a:t>
            </a:r>
            <a:r>
              <a:rPr lang="en" b="1" dirty="0"/>
              <a:t> </a:t>
            </a:r>
            <a:r>
              <a:rPr lang="en" dirty="0"/>
              <a:t>St. Augustine wrote, “Nothing happens that the Almighty does not will should happen, either by permitting it or by himself doing it.” God does not will the evil of war or sickness like cancer, but he is so good, wrote St. Augustine, “that in his hand, even evil brings about good. He would have never permitted evil to occur if he had not, thanks to his perfect goodness, been able to use it.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‘Creation has its own goodness and proper perfection, but it did not spring forth complete from the hands of the Creator. The universe was created "in a state of journeying" (in statu viae) toward an ultimate perfection yet to be attained, to which God has destined it. We call "divine providence" the dispositions by which God guides his creation toward this perfection:</a:t>
            </a:r>
            <a:endParaRPr dirty="0"/>
          </a:p>
          <a:p>
            <a:pPr marL="0" lvl="0" indent="0" algn="l" rtl="0">
              <a:spcBef>
                <a:spcPts val="0"/>
              </a:spcBef>
              <a:spcAft>
                <a:spcPts val="0"/>
              </a:spcAft>
              <a:buNone/>
            </a:pPr>
            <a:r>
              <a:rPr lang="en" dirty="0"/>
              <a:t>By his providence God protects and governs all things which he has made, "reaching mightily from one end of the earth to the other, and ordering all things well". For "all are open and laid bare to his eyes", even those things which are yet to come into existence through the free action of creatures.’ CCC 302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a:t>
            </a:r>
            <a:r>
              <a:rPr lang="en" dirty="0"/>
              <a:t> Have students view video, </a:t>
            </a:r>
            <a:r>
              <a:rPr lang="en" i="1" dirty="0"/>
              <a:t>Navigation (Trusting in God)</a:t>
            </a:r>
            <a:r>
              <a:rPr lang="en" dirty="0"/>
              <a:t>. URL here: </a:t>
            </a:r>
            <a:r>
              <a:rPr lang="en" u="sng" dirty="0">
                <a:solidFill>
                  <a:schemeClr val="hlink"/>
                </a:solidFill>
                <a:hlinkClick r:id="rId6"/>
              </a:rPr>
              <a:t>https://youtu.be/-M_3lQxfAPk</a:t>
            </a:r>
            <a:r>
              <a:rPr lang="en" dirty="0"/>
              <a:t> and </a:t>
            </a:r>
            <a:r>
              <a:rPr lang="en" i="1" dirty="0"/>
              <a:t>God Just Be With Me (Trusting in God)</a:t>
            </a:r>
            <a:r>
              <a:rPr lang="en" dirty="0"/>
              <a:t>. URL here: </a:t>
            </a:r>
            <a:r>
              <a:rPr lang="en" u="sng" dirty="0">
                <a:solidFill>
                  <a:schemeClr val="hlink"/>
                </a:solidFill>
                <a:hlinkClick r:id="rId7"/>
              </a:rPr>
              <a:t>https://youtu.be/ghbV4TfW1N0</a:t>
            </a:r>
            <a:r>
              <a:rPr lang="en" dirty="0"/>
              <a:t>  Assign article, </a:t>
            </a:r>
            <a:r>
              <a:rPr lang="en" i="1" dirty="0"/>
              <a:t>Everything Happens for a Reason.</a:t>
            </a:r>
            <a:r>
              <a:rPr lang="en" dirty="0"/>
              <a:t> URL here: https://www.catholic365.com/article/30234/everything-happens-for-a-reason.html</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 </a:t>
            </a:r>
            <a:r>
              <a:rPr lang="en" dirty="0"/>
              <a:t>Have students write down the verse and commit it to memory. Bonus points may be awarded if they can add it to the end of the chapter assessment.</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The Holy Trinity by Miguel Cabrera, 1757-1760, in the collection of the Tucson Museum of Art. </a:t>
            </a:r>
            <a:r>
              <a:rPr lang="en" dirty="0">
                <a:solidFill>
                  <a:schemeClr val="dk1"/>
                </a:solidFill>
                <a:uFill>
                  <a:noFill/>
                </a:uFill>
                <a:hlinkClick r:id="rId3">
                  <a:extLst>
                    <a:ext uri="{A12FA001-AC4F-418D-AE19-62706E023703}">
                      <ahyp:hlinkClr xmlns:ahyp="http://schemas.microsoft.com/office/drawing/2018/hyperlinkcolor" val="tx"/>
                    </a:ext>
                  </a:extLst>
                </a:hlinkClick>
              </a:rPr>
              <a:t>Miguel Cabrera</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Public domain. https://commons.wikimedia.org/wiki/File:The_Holy_Trinity_by_Miguel_Cabrera.jpg</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into their notes. Ask students to identify each Person of the Holy Trinity.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The Father is pure spirit even though in art He is depicted as a fatherly figure and the Holy Spirit is a Person who is also pure spirit but uses natural signs like wind, fire and a dove to reveal his presence. While they are three separate persons they share one divine nature and are united in their wills.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 When Jesus used “Father” to define God, he was doing so in a completely new and unique way: God is Father only in relation to Jesus, his Son. They share an eternal relation. To understand and know God the Father is to understand and know the Son, Jesus. God transcends human fatherhood and motherhood. This means that in order to truly know God as Father, we must believe in Jesus and so, by the power of the Holy Spirit, be transformed into children of God the Father. Only by living in Jesus, the Son, do we share in his knowledge of the Father and so know the Father’s love. Only in Jesus and through the Holy Spirit can we address God as “Abba”—Father.</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Even by the time of the Last Supper, Jesus’s closest disciples were still having trouble understanding the relationship between the Son of God and his Father. Jesus told them, “I am the way and the truth and the life” (Jn 14:6), and added, “No one comes to the Father except through me. If you know me, then you will also know my Father. From now on you do know him and have seen him” (Jn 14:6–7)</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a:t>
            </a:r>
            <a:r>
              <a:rPr lang="en" i="1" dirty="0">
                <a:solidFill>
                  <a:schemeClr val="dk1"/>
                </a:solidFill>
              </a:rPr>
              <a:t>God and the Image of Fatherhood</a:t>
            </a:r>
            <a:r>
              <a:rPr lang="en" dirty="0">
                <a:solidFill>
                  <a:schemeClr val="dk1"/>
                </a:solidFill>
              </a:rPr>
              <a:t>. URL here: https://www.catholic.com/magazine/online-edition/hes-your-father-like-it-or-not</a:t>
            </a:r>
          </a:p>
          <a:p>
            <a:pPr marL="0" lvl="0" indent="0" algn="l" rtl="0">
              <a:lnSpc>
                <a:spcPct val="100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Hripsime Poghosyan</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.Father's love (cropped).jpg. https://commons.wikimedia.org/wiki/File:Father%27s_love_(cropped).jpg</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solidFill>
                  <a:schemeClr val="dk1"/>
                </a:solidFill>
              </a:rPr>
              <a:t> The Father’s very being is love. Jesus said, “No one has ever seen God. Yet, if we love one another, God remains in us, and his love is brought to perfection in us” (1 Jn 4:12). There is an eternal exchange of love among the Divine Persons of the Blessed Trinity: Father, Son, and Holy Spirit. The Incarnation of Christ allows humans to witness this love in the flesh.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dirty="0"/>
              <a:t>‘For God so loved the world that he gave his only Son, so that everyone who believes in him might not perish but might have eternal life.’ -Jn 3:16</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As I have loved you, so you also should love one another”(Jn 13:34). Recall also Jesus’s instruction that we should not only love those who love us back; we must also love our enemies and pray for those who persecute us (see Matthew 5:44). </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Online Resources: </a:t>
            </a:r>
            <a:r>
              <a:rPr lang="en" dirty="0">
                <a:solidFill>
                  <a:schemeClr val="dk1"/>
                </a:solidFill>
              </a:rPr>
              <a:t>View video, </a:t>
            </a:r>
            <a:r>
              <a:rPr lang="en" i="1" dirty="0">
                <a:solidFill>
                  <a:schemeClr val="dk1"/>
                </a:solidFill>
              </a:rPr>
              <a:t>The Divine Attributes</a:t>
            </a:r>
            <a:r>
              <a:rPr lang="en" dirty="0">
                <a:solidFill>
                  <a:schemeClr val="dk1"/>
                </a:solidFill>
              </a:rPr>
              <a:t>. URL here: </a:t>
            </a:r>
            <a:r>
              <a:rPr lang="en" u="sng" dirty="0">
                <a:solidFill>
                  <a:schemeClr val="hlink"/>
                </a:solidFill>
                <a:hlinkClick r:id="rId5"/>
              </a:rPr>
              <a:t>https://youtu.be/53wHJiGoBpI</a:t>
            </a:r>
            <a:r>
              <a:rPr lang="en" dirty="0">
                <a:solidFill>
                  <a:schemeClr val="dk1"/>
                </a:solidFill>
              </a:rPr>
              <a:t> Assign article</a:t>
            </a:r>
            <a:r>
              <a:rPr lang="en" i="1" dirty="0">
                <a:solidFill>
                  <a:schemeClr val="dk1"/>
                </a:solidFill>
              </a:rPr>
              <a:t> Love (Kreeft)</a:t>
            </a:r>
            <a:r>
              <a:rPr lang="en" dirty="0">
                <a:solidFill>
                  <a:schemeClr val="dk1"/>
                </a:solidFill>
              </a:rPr>
              <a:t>. URL here: https://www.peterkreeft.com/topics/love.htm</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 dirty="0"/>
              <a:t> Inside Sacred Heart of Mary Catholic Church in Boulder, Colorado. </a:t>
            </a:r>
            <a:r>
              <a:rPr lang="en" u="sng" dirty="0">
                <a:solidFill>
                  <a:schemeClr val="hlink"/>
                </a:solidFill>
                <a:hlinkClick r:id="rId3"/>
              </a:rPr>
              <a:t>Let Ideas Compete</a:t>
            </a:r>
            <a:r>
              <a:rPr lang="en" dirty="0"/>
              <a:t>. Public domain. https://commons.wikimedia.org/wiki/File:The_Crucified_Jesus_(26617883608).jpg</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t>  To love means to consistently will and choose the good of the other. The natural loves are universal and engaged in by every human person to one degree or another. They are known by all cultures and all people. </a:t>
            </a:r>
            <a:endParaRPr dirty="0"/>
          </a:p>
          <a:p>
            <a:pPr marL="0" lvl="0" indent="0" algn="l" rtl="0">
              <a:spcBef>
                <a:spcPts val="0"/>
              </a:spcBef>
              <a:spcAft>
                <a:spcPts val="0"/>
              </a:spcAft>
              <a:buClr>
                <a:schemeClr val="dk1"/>
              </a:buClr>
              <a:buSzPts val="1100"/>
              <a:buFont typeface="Arial"/>
              <a:buNone/>
            </a:pPr>
            <a:endParaRPr u="sng" dirty="0"/>
          </a:p>
          <a:p>
            <a:pPr marL="0" lvl="0" indent="0" algn="l" rtl="0">
              <a:spcBef>
                <a:spcPts val="0"/>
              </a:spcBef>
              <a:spcAft>
                <a:spcPts val="0"/>
              </a:spcAft>
              <a:buClr>
                <a:schemeClr val="dk1"/>
              </a:buClr>
              <a:buSzPts val="1100"/>
              <a:buFont typeface="Arial"/>
              <a:buNone/>
            </a:pPr>
            <a:r>
              <a:rPr lang="en" u="sng" dirty="0"/>
              <a:t>Philia love</a:t>
            </a:r>
            <a:r>
              <a:rPr lang="en" dirty="0"/>
              <a:t> is also known as friendship love. Two people come together side by side and share as the object of their love a third thing, hobby or interest. This brotherly love is reciprocal. Each party only associates and engages in friendship, philia love if he is receiving from the other the same or close to the same level of love. </a:t>
            </a:r>
            <a:endParaRPr dirty="0"/>
          </a:p>
          <a:p>
            <a:pPr marL="0" lvl="0" indent="0" algn="l" rtl="0">
              <a:spcBef>
                <a:spcPts val="0"/>
              </a:spcBef>
              <a:spcAft>
                <a:spcPts val="0"/>
              </a:spcAft>
              <a:buClr>
                <a:schemeClr val="dk1"/>
              </a:buClr>
              <a:buSzPts val="1100"/>
              <a:buFont typeface="Arial"/>
              <a:buNone/>
            </a:pPr>
            <a:endParaRPr u="sng" dirty="0"/>
          </a:p>
          <a:p>
            <a:pPr marL="0" lvl="0" indent="0" algn="l" rtl="0">
              <a:spcBef>
                <a:spcPts val="0"/>
              </a:spcBef>
              <a:spcAft>
                <a:spcPts val="0"/>
              </a:spcAft>
              <a:buClr>
                <a:schemeClr val="dk1"/>
              </a:buClr>
              <a:buSzPts val="1100"/>
              <a:buFont typeface="Arial"/>
              <a:buNone/>
            </a:pPr>
            <a:r>
              <a:rPr lang="en" u="sng" dirty="0"/>
              <a:t>Storge love</a:t>
            </a:r>
            <a:r>
              <a:rPr lang="en" dirty="0"/>
              <a:t> is also known as family love. It is what C.S. Lewis calls a need love. Beginning with a parent's love for his or her child and then the child's love for the parents. Sibling love and even relationships with animals or objects can fall into this category. It is the most unconditional of the natural loves. For instance, a mother's love knows no bounds.</a:t>
            </a:r>
            <a:endParaRPr dirty="0"/>
          </a:p>
          <a:p>
            <a:pPr marL="0" lvl="0" indent="0" algn="l" rtl="0">
              <a:spcBef>
                <a:spcPts val="0"/>
              </a:spcBef>
              <a:spcAft>
                <a:spcPts val="0"/>
              </a:spcAft>
              <a:buClr>
                <a:schemeClr val="dk1"/>
              </a:buClr>
              <a:buSzPts val="1100"/>
              <a:buFont typeface="Arial"/>
              <a:buNone/>
            </a:pPr>
            <a:endParaRPr u="sng" dirty="0"/>
          </a:p>
          <a:p>
            <a:pPr marL="0" lvl="0" indent="0" algn="l" rtl="0">
              <a:spcBef>
                <a:spcPts val="0"/>
              </a:spcBef>
              <a:spcAft>
                <a:spcPts val="0"/>
              </a:spcAft>
              <a:buClr>
                <a:schemeClr val="dk1"/>
              </a:buClr>
              <a:buSzPts val="1100"/>
              <a:buFont typeface="Arial"/>
              <a:buNone/>
            </a:pPr>
            <a:r>
              <a:rPr lang="en" u="sng" dirty="0"/>
              <a:t>Eros love</a:t>
            </a:r>
            <a:r>
              <a:rPr lang="en" dirty="0"/>
              <a:t> is also known as romantic love. C.S. Lewis describes this as the kind of love which is the least rational. It is feelings based. When someone uses the expression, 'falling in love' this is what they mean. A man and a woman who can't explain the attraction or the obsession not just with each other's physical attributes but with the person. Eros' deep desire is to keep thinking about the other as object of their love. It is a kind of obsession. It is reciprocal and ephemeral. It demands a mutual response from the other and when it doesn't receive Eros love in return, it will fade away. No other type of love is written about in poetry or sung of in music as much as eros love.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u="sng" dirty="0"/>
              <a:t>Agape love stands apart and above the natural loves </a:t>
            </a:r>
            <a:r>
              <a:rPr lang="en" dirty="0"/>
              <a:t>because it has a supernatural source. It is also known as Christian love. When we read in John's gospel that God is Love, agape is the word used. Not every person has participated in agape love but every person is loved by God. Jesus demonstrated the meaning of agape love par excellence in the passion and death on the cross. We are given the gift of agape love in baptism. Christians are given the capacity to receive and to give away this higher qualitative love.  The secret of the saints is that they grew in their capacity to receive agape love because they desired to give it away. They truly followed the Great Command, the law of love that Jesus gave to the rich young man. To Love God and love neighbor is a summation of the commandments as a whole.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Agape love seeks the best interest of the other. It is not reciprocal because it is self-less rather than selfish. It is unconditional, and undeserved. This is the meaning of Jesus command to love even our enemies. St. Paul gives the most sublime description of agape love in his first letter to the Corinthians. He says,  "Love (agape) is patient, love is kind. It does not envy, it does not boast, it is not proud.  It does not dishonor others, it is not self-seeking, it is not easily angered, it keeps no record of wrongs.  Love does not delight in evil but rejoices with the truth.  It always protects, always trusts, always hopes, always perseveres.  Love never fails". </a:t>
            </a:r>
            <a:endParaRPr sz="1200" dirty="0">
              <a:solidFill>
                <a:srgbClr val="212121"/>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Agape</a:t>
            </a:r>
            <a:r>
              <a:rPr lang="en" dirty="0">
                <a:solidFill>
                  <a:schemeClr val="dk1"/>
                </a:solidFill>
              </a:rPr>
              <a:t>. URL here: </a:t>
            </a:r>
            <a:r>
              <a:rPr lang="en" u="sng" dirty="0">
                <a:solidFill>
                  <a:schemeClr val="hlink"/>
                </a:solidFill>
                <a:hlinkClick r:id="rId4"/>
              </a:rPr>
              <a:t>https://youtu.be/slyevQ1LW7A</a:t>
            </a:r>
            <a:r>
              <a:rPr lang="en" dirty="0">
                <a:solidFill>
                  <a:schemeClr val="dk1"/>
                </a:solidFill>
              </a:rPr>
              <a:t> Have students view video,</a:t>
            </a:r>
            <a:r>
              <a:rPr lang="en" i="1" dirty="0">
                <a:solidFill>
                  <a:schemeClr val="dk1"/>
                </a:solidFill>
              </a:rPr>
              <a:t> What Kind of Love Does Jesus Ask of Peter?</a:t>
            </a:r>
            <a:r>
              <a:rPr lang="en" dirty="0">
                <a:solidFill>
                  <a:schemeClr val="dk1"/>
                </a:solidFill>
              </a:rPr>
              <a:t>. URL here: https://youtu.be/hgOpeYxl8uc?list=TLPQMjkwNjIwMjQxvOlfufkARg</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Use the animation feature to have the yellow answer box appear after you ask the students to respond out loud to the question on the left.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Bishop Barron on Violence in the Bible</a:t>
            </a:r>
            <a:r>
              <a:rPr lang="en" dirty="0">
                <a:solidFill>
                  <a:schemeClr val="dk1"/>
                </a:solidFill>
              </a:rPr>
              <a:t>. URL here: </a:t>
            </a:r>
            <a:r>
              <a:rPr lang="en" u="sng" dirty="0">
                <a:solidFill>
                  <a:schemeClr val="hlink"/>
                </a:solidFill>
                <a:hlinkClick r:id="rId3"/>
              </a:rPr>
              <a:t>https://youtu.be/1A65Wfr2is0</a:t>
            </a:r>
            <a:r>
              <a:rPr lang="en" dirty="0">
                <a:solidFill>
                  <a:schemeClr val="dk1"/>
                </a:solidFill>
              </a:rPr>
              <a:t> and here: </a:t>
            </a:r>
            <a:r>
              <a:rPr lang="en" u="sng" dirty="0">
                <a:solidFill>
                  <a:schemeClr val="hlink"/>
                </a:solidFill>
                <a:hlinkClick r:id="rId4"/>
              </a:rPr>
              <a:t>https://youtu.be/odKNfjPr6hQ</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74e39f653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274e39f653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t>Photo Credit:</a:t>
            </a:r>
            <a:r>
              <a:rPr lang="en" dirty="0">
                <a:solidFill>
                  <a:schemeClr val="dk1"/>
                </a:solidFill>
              </a:rPr>
              <a:t>  Jesus Before Pilate. Anne C Richardson Jim Womack. Public Domain. https://commons.wikimedia.org/wiki/File:Jesus_Before_Pilate_-_Vanderbilt_ACT_-_Amiens35.jpg</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Points:</a:t>
            </a:r>
            <a:r>
              <a:rPr lang="en" dirty="0">
                <a:solidFill>
                  <a:schemeClr val="dk1"/>
                </a:solidFill>
              </a:rPr>
              <a:t> God the Father is truth. As the First Letter of John states, Jesus came to confirm this: “We also know that the Son of God has come and has given us discernment to know the one who is true” (5:20). Every word from the mouth of God is true. Everything God created conforms with the mind of God. His truth is his wisdom, “which commands the whole created order and governs the world” (CCC, 216). Because the Son of God is one with the Father, he too is the truth. Jesus came to reveal the truth.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Ironically, at his trial  before Pontius Pilate he was asked ‘What is truth?’. Jesus was brought before Pontius Pilate by Jewish leaders who charged him with a crime that his accusers did not explain (see John 18:28–40). Pilate himself wasn’t sure of the crime, so he questioned Jesus, “Are you the King of the Jews?” As the conversation persisted, Jesus explained to Pilate that he had come into the world to testify to the truth. “Everyone who belongs to the truth listens to my voice,” Jesus said. Pilate was dumbfounded. He responded, “What is truth?” Jesus could have told him, ‘You are looking at it. I AM truth’. In the same Gospel Jesus said, “I am the way and the truth and the life. No one comes to the Father except through me” (Jn 14:6).</a:t>
            </a:r>
          </a:p>
          <a:p>
            <a:pPr marL="0" lvl="0" indent="0" algn="l" rtl="0">
              <a:lnSpc>
                <a:spcPct val="100000"/>
              </a:lnSpc>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 Ben Hickey and Mariana Garcia. </a:t>
            </a:r>
            <a:r>
              <a:rPr lang="en" dirty="0">
                <a:solidFill>
                  <a:schemeClr val="dk1"/>
                </a:solidFill>
                <a:uFill>
                  <a:noFill/>
                </a:uFill>
                <a:hlinkClick r:id="rId3">
                  <a:extLst>
                    <a:ext uri="{A12FA001-AC4F-418D-AE19-62706E023703}">
                      <ahyp:hlinkClr xmlns:ahyp="http://schemas.microsoft.com/office/drawing/2018/hyperlinkcolor" val="tx"/>
                    </a:ext>
                  </a:extLst>
                </a:hlinkClick>
              </a:rPr>
              <a:t>Creative Commons Zero, Public Domain Dedication</a:t>
            </a:r>
            <a:r>
              <a:rPr lang="en" dirty="0">
                <a:solidFill>
                  <a:schemeClr val="dk1"/>
                </a:solidFill>
              </a:rPr>
              <a:t>. Affiliate spotlight left.svg Copy https://commons.wikimedia.org/wiki/File:Affiliate_spotlight_left.svg</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 their notes.</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Online Resource: </a:t>
            </a:r>
            <a:r>
              <a:rPr lang="en" dirty="0">
                <a:solidFill>
                  <a:schemeClr val="dk1"/>
                </a:solidFill>
              </a:rPr>
              <a:t>Assign article, </a:t>
            </a:r>
            <a:r>
              <a:rPr lang="en" i="1" dirty="0">
                <a:solidFill>
                  <a:schemeClr val="dk1"/>
                </a:solidFill>
              </a:rPr>
              <a:t>Dictatorship of Relativism</a:t>
            </a:r>
            <a:r>
              <a:rPr lang="en" dirty="0">
                <a:solidFill>
                  <a:schemeClr val="dk1"/>
                </a:solidFill>
              </a:rPr>
              <a:t> (Objective truth vs. the subjective ‘my truth/your truth’). URL here: https://www.catholiceducation.org/en/culture/catholic-contributions/dictatorship-of-relativism.html</a:t>
            </a:r>
          </a:p>
          <a:p>
            <a:pPr marL="0" lvl="0" indent="0" algn="l" rtl="0">
              <a:lnSpc>
                <a:spcPct val="115000"/>
              </a:lnSpc>
              <a:spcBef>
                <a:spcPts val="50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4e39f653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74e39f6533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 Different film depictions of Pinocchio.Walt Disney. Giuliano Cenci. </a:t>
            </a:r>
            <a:r>
              <a:rPr lang="en" dirty="0">
                <a:solidFill>
                  <a:schemeClr val="dk1"/>
                </a:solidFill>
                <a:uFill>
                  <a:noFill/>
                </a:uFill>
                <a:hlinkClick r:id="rId3">
                  <a:extLst>
                    <a:ext uri="{A12FA001-AC4F-418D-AE19-62706E023703}">
                      <ahyp:hlinkClr xmlns:ahyp="http://schemas.microsoft.com/office/drawing/2018/hyperlinkcolor" val="tx"/>
                    </a:ext>
                  </a:extLst>
                </a:hlinkClick>
              </a:rPr>
              <a:t>ProtoplasmaKid</a:t>
            </a:r>
            <a:r>
              <a:rPr lang="en" dirty="0">
                <a:solidFill>
                  <a:schemeClr val="dk1"/>
                </a:solidFill>
              </a:rPr>
              <a:t>. Public domain. Pinochio 1940, 197. https://commons.wikimedia.org/wiki/File:Pinochio_1940,_1972_%26_2022.png</a:t>
            </a:r>
            <a:endParaRPr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 Have students copy information from the slide into their notes.</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a:t>
            </a:r>
            <a:r>
              <a:rPr lang="en" i="1" dirty="0">
                <a:solidFill>
                  <a:schemeClr val="dk1"/>
                </a:solidFill>
              </a:rPr>
              <a:t>Let Your Yes Be Yes</a:t>
            </a:r>
            <a:r>
              <a:rPr lang="en" dirty="0">
                <a:solidFill>
                  <a:schemeClr val="dk1"/>
                </a:solidFill>
              </a:rPr>
              <a:t>, URL here: </a:t>
            </a:r>
            <a:r>
              <a:rPr lang="en" u="sng" dirty="0">
                <a:solidFill>
                  <a:schemeClr val="hlink"/>
                </a:solidFill>
                <a:hlinkClick r:id="rId4"/>
              </a:rPr>
              <a:t>https://youtu.be/GV51ARJ7S5s</a:t>
            </a:r>
            <a:r>
              <a:rPr lang="en" dirty="0">
                <a:solidFill>
                  <a:schemeClr val="dk1"/>
                </a:solidFill>
              </a:rPr>
              <a:t> </a:t>
            </a:r>
            <a:r>
              <a:rPr lang="en" b="1" dirty="0">
                <a:solidFill>
                  <a:schemeClr val="dk1"/>
                </a:solidFill>
              </a:rPr>
              <a:t> </a:t>
            </a:r>
            <a:r>
              <a:rPr lang="en" dirty="0">
                <a:solidFill>
                  <a:schemeClr val="dk1"/>
                </a:solidFill>
              </a:rPr>
              <a:t>Assign article </a:t>
            </a:r>
            <a:r>
              <a:rPr lang="en" i="1" dirty="0">
                <a:solidFill>
                  <a:schemeClr val="dk1"/>
                </a:solidFill>
              </a:rPr>
              <a:t>Are Oaths Necessary?</a:t>
            </a:r>
            <a:r>
              <a:rPr lang="en" dirty="0">
                <a:solidFill>
                  <a:schemeClr val="dk1"/>
                </a:solidFill>
              </a:rPr>
              <a:t>. URL here: https://www.catholiceducation.org/en/culture/catholic-contributions/are-oaths-necessary.html</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rPr>
              <a:t>Photo Credit: </a:t>
            </a:r>
            <a:r>
              <a:rPr lang="en-US" b="0" i="0" u="sng" dirty="0">
                <a:solidFill>
                  <a:srgbClr val="202122"/>
                </a:solidFill>
                <a:effectLst/>
                <a:latin typeface="Arial" panose="020B0604020202020204" pitchFamily="34" charset="0"/>
              </a:rPr>
              <a:t>God the Father with Angels</a:t>
            </a:r>
            <a:r>
              <a:rPr lang="en-US" b="0" i="0" u="none" dirty="0">
                <a:solidFill>
                  <a:srgbClr val="202122"/>
                </a:solidFill>
                <a:effectLst/>
                <a:latin typeface="Arial" panose="020B0604020202020204" pitchFamily="34" charset="0"/>
              </a:rPr>
              <a:t>. Pietro Perugino. </a:t>
            </a:r>
            <a:r>
              <a:rPr lang="en-US" b="0" i="0" u="sng" dirty="0">
                <a:solidFill>
                  <a:srgbClr val="202122"/>
                </a:solidFill>
                <a:effectLst/>
                <a:latin typeface="Arial" panose="020B0604020202020204" pitchFamily="34" charset="0"/>
              </a:rPr>
              <a:t>Public domain</a:t>
            </a:r>
            <a:endParaRPr lang="en-US" b="0" i="0" u="none" dirty="0">
              <a:solidFill>
                <a:srgbClr val="202122"/>
              </a:solidFill>
              <a:effectLst/>
              <a:latin typeface="Arial" panose="020B0604020202020204" pitchFamily="34" charset="0"/>
            </a:endParaRPr>
          </a:p>
          <a:p>
            <a:pPr marL="0" lvl="0" indent="0" algn="l" rtl="0">
              <a:lnSpc>
                <a:spcPct val="115000"/>
              </a:lnSpc>
              <a:spcBef>
                <a:spcPts val="500"/>
              </a:spcBef>
              <a:spcAft>
                <a:spcPts val="0"/>
              </a:spcAft>
              <a:buClr>
                <a:schemeClr val="dk1"/>
              </a:buClr>
              <a:buSzPts val="1100"/>
              <a:buFont typeface="Arial"/>
              <a:buNone/>
            </a:pPr>
            <a:r>
              <a:rPr lang="en-US" b="0" u="none" dirty="0">
                <a:solidFill>
                  <a:schemeClr val="dk1"/>
                </a:solidFill>
              </a:rPr>
              <a:t>https://commons.wikimedia.org/wiki/File:God_the_Father_and_angels,_Pietro_Perugino,_Stanza_dell%27Incendio_di_Borgo,_medalion,_part_of_the_ceiling,_Vatican_City_1.jpg</a:t>
            </a:r>
            <a:endParaRPr lang="en" b="0" u="none" dirty="0">
              <a:solidFill>
                <a:schemeClr val="dk1"/>
              </a:solidFill>
            </a:endParaRPr>
          </a:p>
          <a:p>
            <a:pPr marL="0" lvl="0" indent="0" algn="l" rtl="0">
              <a:lnSpc>
                <a:spcPct val="115000"/>
              </a:lnSpc>
              <a:spcBef>
                <a:spcPts val="500"/>
              </a:spcBef>
              <a:spcAft>
                <a:spcPts val="0"/>
              </a:spcAft>
              <a:buClr>
                <a:schemeClr val="dk1"/>
              </a:buClr>
              <a:buSzPts val="1100"/>
              <a:buFont typeface="Arial"/>
              <a:buNone/>
            </a:pPr>
            <a:endParaRPr lang="en-US" dirty="0">
              <a:solidFill>
                <a:schemeClr val="dk1"/>
              </a:solidFill>
            </a:endParaRPr>
          </a:p>
          <a:p>
            <a:pPr marL="0" lvl="0" indent="0" algn="l" rtl="0">
              <a:lnSpc>
                <a:spcPct val="115000"/>
              </a:lnSpc>
              <a:spcBef>
                <a:spcPts val="500"/>
              </a:spcBef>
              <a:spcAft>
                <a:spcPts val="0"/>
              </a:spcAft>
              <a:buClr>
                <a:schemeClr val="dk1"/>
              </a:buClr>
              <a:buSzPts val="1100"/>
              <a:buFont typeface="Arial"/>
              <a:buNone/>
            </a:pPr>
            <a:r>
              <a:rPr lang="en-US" b="1" dirty="0">
                <a:solidFill>
                  <a:schemeClr val="dk1"/>
                </a:solidFill>
              </a:rPr>
              <a:t>Directions: </a:t>
            </a:r>
            <a:r>
              <a:rPr lang="en-US" dirty="0">
                <a:solidFill>
                  <a:schemeClr val="dk1"/>
                </a:solidFill>
              </a:rPr>
              <a:t> Have students copy information from the slide into their notes.</a:t>
            </a: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We believe God’s power is universal; the “God who created everything also rules everything and can do everything” (CCC, 268). God can do whatever he pleases. Nothing is impossible for God. We believe God is not only a God of love and truth; he is also omnipotent, or all-powerful.</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Assign article, </a:t>
            </a:r>
            <a:r>
              <a:rPr lang="en" i="1" dirty="0">
                <a:solidFill>
                  <a:schemeClr val="dk1"/>
                </a:solidFill>
              </a:rPr>
              <a:t>The Almighty Father.</a:t>
            </a:r>
            <a:r>
              <a:rPr lang="en" dirty="0">
                <a:solidFill>
                  <a:schemeClr val="dk1"/>
                </a:solidFill>
              </a:rPr>
              <a:t> URL here: </a:t>
            </a:r>
            <a:r>
              <a:rPr lang="en" u="sng" dirty="0">
                <a:solidFill>
                  <a:schemeClr val="hlink"/>
                </a:solidFill>
                <a:hlinkClick r:id="rId3"/>
              </a:rPr>
              <a:t>https://www.catholiceducation.org/en/culture/catholic-contributions/the-almighty-father.html</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The Fear of the Lord.</a:t>
            </a:r>
            <a:r>
              <a:rPr lang="en" dirty="0">
                <a:solidFill>
                  <a:schemeClr val="dk1"/>
                </a:solidFill>
              </a:rPr>
              <a:t> URL here: </a:t>
            </a:r>
            <a:r>
              <a:rPr lang="en" u="sng" dirty="0">
                <a:solidFill>
                  <a:schemeClr val="hlink"/>
                </a:solidFill>
                <a:hlinkClick r:id="rId4"/>
              </a:rPr>
              <a:t>https://youtu.be/81UAig6ojsE</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a:t>
            </a:r>
            <a:r>
              <a:rPr lang="en" i="1" dirty="0">
                <a:solidFill>
                  <a:schemeClr val="dk1"/>
                </a:solidFill>
              </a:rPr>
              <a:t> God is Not Nice.</a:t>
            </a:r>
            <a:r>
              <a:rPr lang="en" dirty="0">
                <a:solidFill>
                  <a:schemeClr val="dk1"/>
                </a:solidFill>
              </a:rPr>
              <a:t> URL here: </a:t>
            </a:r>
            <a:r>
              <a:rPr lang="en" u="sng" dirty="0">
                <a:solidFill>
                  <a:schemeClr val="hlink"/>
                </a:solidFill>
                <a:hlinkClick r:id="rId5"/>
              </a:rPr>
              <a:t>https://www.catholiceducation.org/en/religion-and-philosophy/other-topics/forward-god-is-not-nice.html</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a:t>
            </a:r>
            <a:r>
              <a:rPr lang="en" i="1" dirty="0">
                <a:solidFill>
                  <a:schemeClr val="dk1"/>
                </a:solidFill>
              </a:rPr>
              <a:t> Why Does an Almighty God Allow Disabilities?.</a:t>
            </a:r>
            <a:r>
              <a:rPr lang="en" dirty="0">
                <a:solidFill>
                  <a:schemeClr val="dk1"/>
                </a:solidFill>
              </a:rPr>
              <a:t> URL here: https://www.catholiceducation.org/en/religion-and-philosophy/other-topics/a-girl-asked-why-does-god-allow-disabilities.html</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2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2" name="Google Shape;62;p2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3" name="Google Shape;6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7" name="Google Shape;6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8"/>
        <p:cNvGrpSpPr/>
        <p:nvPr/>
      </p:nvGrpSpPr>
      <p:grpSpPr>
        <a:xfrm>
          <a:off x="0" y="0"/>
          <a:ext cx="0" cy="0"/>
          <a:chOff x="0" y="0"/>
          <a:chExt cx="0" cy="0"/>
        </a:xfrm>
      </p:grpSpPr>
      <p:sp>
        <p:nvSpPr>
          <p:cNvPr id="69" name="Google Shape;69;p31"/>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a:lnSpc>
                <a:spcPct val="100000"/>
              </a:lnSpc>
              <a:spcBef>
                <a:spcPts val="0"/>
              </a:spcBef>
              <a:spcAft>
                <a:spcPts val="0"/>
              </a:spcAft>
              <a:buSzPts val="2800"/>
              <a:buNone/>
              <a:defRPr sz="1800" b="0" i="0" u="none" strike="noStrike" cap="none"/>
            </a:lvl1pPr>
            <a:lvl2pPr marR="0" lvl="1" algn="l">
              <a:lnSpc>
                <a:spcPct val="100000"/>
              </a:lnSpc>
              <a:spcBef>
                <a:spcPts val="0"/>
              </a:spcBef>
              <a:spcAft>
                <a:spcPts val="0"/>
              </a:spcAft>
              <a:buSzPts val="2800"/>
              <a:buNone/>
              <a:defRPr sz="1800" b="0" i="0" u="none" strike="noStrike" cap="none"/>
            </a:lvl2pPr>
            <a:lvl3pPr marR="0" lvl="2" algn="l">
              <a:lnSpc>
                <a:spcPct val="100000"/>
              </a:lnSpc>
              <a:spcBef>
                <a:spcPts val="0"/>
              </a:spcBef>
              <a:spcAft>
                <a:spcPts val="0"/>
              </a:spcAft>
              <a:buSzPts val="2800"/>
              <a:buNone/>
              <a:defRPr sz="1800" b="0" i="0" u="none" strike="noStrike" cap="none"/>
            </a:lvl3pPr>
            <a:lvl4pPr marR="0" lvl="3" algn="l">
              <a:lnSpc>
                <a:spcPct val="100000"/>
              </a:lnSpc>
              <a:spcBef>
                <a:spcPts val="0"/>
              </a:spcBef>
              <a:spcAft>
                <a:spcPts val="0"/>
              </a:spcAft>
              <a:buSzPts val="2800"/>
              <a:buNone/>
              <a:defRPr sz="1800" b="0" i="0" u="none" strike="noStrike" cap="none"/>
            </a:lvl4pPr>
            <a:lvl5pPr marR="0" lvl="4" algn="l">
              <a:lnSpc>
                <a:spcPct val="100000"/>
              </a:lnSpc>
              <a:spcBef>
                <a:spcPts val="0"/>
              </a:spcBef>
              <a:spcAft>
                <a:spcPts val="0"/>
              </a:spcAft>
              <a:buSzPts val="2800"/>
              <a:buNone/>
              <a:defRPr sz="1800" b="0" i="0" u="none" strike="noStrike" cap="none"/>
            </a:lvl5pPr>
            <a:lvl6pPr marR="0" lvl="5" algn="l">
              <a:lnSpc>
                <a:spcPct val="100000"/>
              </a:lnSpc>
              <a:spcBef>
                <a:spcPts val="0"/>
              </a:spcBef>
              <a:spcAft>
                <a:spcPts val="0"/>
              </a:spcAft>
              <a:buSzPts val="2800"/>
              <a:buNone/>
              <a:defRPr sz="1800" b="0" i="0" u="none" strike="noStrike" cap="none"/>
            </a:lvl6pPr>
            <a:lvl7pPr marR="0" lvl="6" algn="l">
              <a:lnSpc>
                <a:spcPct val="100000"/>
              </a:lnSpc>
              <a:spcBef>
                <a:spcPts val="0"/>
              </a:spcBef>
              <a:spcAft>
                <a:spcPts val="0"/>
              </a:spcAft>
              <a:buSzPts val="2800"/>
              <a:buNone/>
              <a:defRPr sz="1800" b="0" i="0" u="none" strike="noStrike" cap="none"/>
            </a:lvl7pPr>
            <a:lvl8pPr marR="0" lvl="7" algn="l">
              <a:lnSpc>
                <a:spcPct val="100000"/>
              </a:lnSpc>
              <a:spcBef>
                <a:spcPts val="0"/>
              </a:spcBef>
              <a:spcAft>
                <a:spcPts val="0"/>
              </a:spcAft>
              <a:buSzPts val="2800"/>
              <a:buNone/>
              <a:defRPr sz="1800" b="0" i="0" u="none" strike="noStrike" cap="none"/>
            </a:lvl8pPr>
            <a:lvl9pPr marR="0" lvl="8" algn="l">
              <a:lnSpc>
                <a:spcPct val="100000"/>
              </a:lnSpc>
              <a:spcBef>
                <a:spcPts val="0"/>
              </a:spcBef>
              <a:spcAft>
                <a:spcPts val="0"/>
              </a:spcAft>
              <a:buSzPts val="2800"/>
              <a:buNone/>
              <a:defRPr sz="1800" b="0" i="0" u="none" strike="noStrike" cap="none"/>
            </a:lvl9pPr>
          </a:lstStyle>
          <a:p>
            <a:endParaRPr/>
          </a:p>
        </p:txBody>
      </p:sp>
      <p:sp>
        <p:nvSpPr>
          <p:cNvPr id="70" name="Google Shape;70;p31"/>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a:lnSpc>
                <a:spcPct val="115000"/>
              </a:lnSpc>
              <a:spcBef>
                <a:spcPts val="0"/>
              </a:spcBef>
              <a:spcAft>
                <a:spcPts val="0"/>
              </a:spcAft>
              <a:buSzPts val="1800"/>
              <a:buNone/>
              <a:defRPr sz="1800" b="0" i="0" u="none" strike="noStrike" cap="none"/>
            </a:lvl1pPr>
            <a:lvl2pPr marL="914400" marR="0" lvl="1" indent="-228600" algn="l">
              <a:lnSpc>
                <a:spcPct val="115000"/>
              </a:lnSpc>
              <a:spcBef>
                <a:spcPts val="1200"/>
              </a:spcBef>
              <a:spcAft>
                <a:spcPts val="0"/>
              </a:spcAft>
              <a:buSzPts val="1400"/>
              <a:buNone/>
              <a:defRPr sz="1800" b="0" i="0" u="none" strike="noStrike" cap="none"/>
            </a:lvl2pPr>
            <a:lvl3pPr marL="1371600" marR="0" lvl="2" indent="-228600" algn="l">
              <a:lnSpc>
                <a:spcPct val="115000"/>
              </a:lnSpc>
              <a:spcBef>
                <a:spcPts val="1200"/>
              </a:spcBef>
              <a:spcAft>
                <a:spcPts val="0"/>
              </a:spcAft>
              <a:buSzPts val="1400"/>
              <a:buNone/>
              <a:defRPr sz="1800" b="0" i="0" u="none" strike="noStrike" cap="none"/>
            </a:lvl3pPr>
            <a:lvl4pPr marL="1828800" marR="0" lvl="3" indent="-228600" algn="l">
              <a:lnSpc>
                <a:spcPct val="115000"/>
              </a:lnSpc>
              <a:spcBef>
                <a:spcPts val="1200"/>
              </a:spcBef>
              <a:spcAft>
                <a:spcPts val="0"/>
              </a:spcAft>
              <a:buSzPts val="1400"/>
              <a:buNone/>
              <a:defRPr sz="1800" b="0" i="0" u="none" strike="noStrike" cap="none"/>
            </a:lvl4pPr>
            <a:lvl5pPr marL="2286000" marR="0" lvl="4" indent="-228600" algn="l">
              <a:lnSpc>
                <a:spcPct val="115000"/>
              </a:lnSpc>
              <a:spcBef>
                <a:spcPts val="1200"/>
              </a:spcBef>
              <a:spcAft>
                <a:spcPts val="0"/>
              </a:spcAft>
              <a:buSzPts val="1400"/>
              <a:buNone/>
              <a:defRPr sz="1800" b="0" i="0" u="none" strike="noStrike" cap="none"/>
            </a:lvl5pPr>
            <a:lvl6pPr marL="2743200" marR="0" lvl="5" indent="-228600" algn="l">
              <a:lnSpc>
                <a:spcPct val="115000"/>
              </a:lnSpc>
              <a:spcBef>
                <a:spcPts val="1200"/>
              </a:spcBef>
              <a:spcAft>
                <a:spcPts val="0"/>
              </a:spcAft>
              <a:buSzPts val="1400"/>
              <a:buNone/>
              <a:defRPr sz="1800" b="0" i="0" u="none" strike="noStrike" cap="none"/>
            </a:lvl6pPr>
            <a:lvl7pPr marL="3200400" marR="0" lvl="6" indent="-228600" algn="l">
              <a:lnSpc>
                <a:spcPct val="115000"/>
              </a:lnSpc>
              <a:spcBef>
                <a:spcPts val="1200"/>
              </a:spcBef>
              <a:spcAft>
                <a:spcPts val="0"/>
              </a:spcAft>
              <a:buSzPts val="1400"/>
              <a:buNone/>
              <a:defRPr sz="1800" b="0" i="0" u="none" strike="noStrike" cap="none"/>
            </a:lvl7pPr>
            <a:lvl8pPr marL="3657600" marR="0" lvl="7" indent="-228600" algn="l">
              <a:lnSpc>
                <a:spcPct val="115000"/>
              </a:lnSpc>
              <a:spcBef>
                <a:spcPts val="1200"/>
              </a:spcBef>
              <a:spcAft>
                <a:spcPts val="0"/>
              </a:spcAft>
              <a:buSzPts val="1400"/>
              <a:buNone/>
              <a:defRPr sz="1800" b="0" i="0" u="none" strike="noStrike" cap="none"/>
            </a:lvl8pPr>
            <a:lvl9pPr marL="4114800" marR="0" lvl="8" indent="-228600" algn="l">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3" name="Google Shape;7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 name="Google Shape;76;p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7" name="Google Shape;77;p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8" name="Google Shape;78;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 name="Google Shape;8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3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4" name="Google Shape;84;p3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5" name="Google Shape;8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3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8" name="Google Shape;8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2" name="Google Shape;92;p3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3" name="Google Shape;93;p3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4" name="Google Shape;9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3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7" name="Google Shape;9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3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0" name="Google Shape;100;p3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1" name="Google Shape;10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6"/>
        <p:cNvGrpSpPr/>
        <p:nvPr/>
      </p:nvGrpSpPr>
      <p:grpSpPr>
        <a:xfrm>
          <a:off x="0" y="0"/>
          <a:ext cx="0" cy="0"/>
          <a:chOff x="0" y="0"/>
          <a:chExt cx="0" cy="0"/>
        </a:xfrm>
      </p:grpSpPr>
      <p:sp>
        <p:nvSpPr>
          <p:cNvPr id="57" name="Google Shape;57;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8" name="Google Shape;58;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9" name="Google Shape;5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B8B840C-783D-4E84-BC83-019BC8410665}"/>
              </a:ext>
            </a:extLst>
          </p:cNvPr>
          <p:cNvPicPr>
            <a:picLocks noChangeAspect="1" noChangeArrowheads="1"/>
          </p:cNvPicPr>
          <p:nvPr/>
        </p:nvPicPr>
        <p:blipFill rotWithShape="1">
          <a:blip r:embed="rId3">
            <a:duotone>
              <a:prstClr val="black"/>
              <a:srgbClr val="00756D">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360" t="2758" r="3360" b="2758"/>
          <a:stretch/>
        </p:blipFill>
        <p:spPr bwMode="auto">
          <a:xfrm rot="5400000">
            <a:off x="2000247"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9BD254-7132-590E-F66A-DF4EEF513E0E}"/>
              </a:ext>
            </a:extLst>
          </p:cNvPr>
          <p:cNvSpPr txBox="1"/>
          <p:nvPr/>
        </p:nvSpPr>
        <p:spPr>
          <a:xfrm>
            <a:off x="650445" y="2110085"/>
            <a:ext cx="7843100"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Jesus Reveals What</a:t>
            </a:r>
          </a:p>
          <a:p>
            <a:pPr algn="ctr"/>
            <a:r>
              <a:rPr lang="en-US" sz="5400" b="1" dirty="0">
                <a:solidFill>
                  <a:schemeClr val="bg1"/>
                </a:solidFill>
                <a:latin typeface="Calibri" panose="020F0502020204030204" pitchFamily="34" charset="0"/>
                <a:cs typeface="Calibri" panose="020F0502020204030204" pitchFamily="34" charset="0"/>
              </a:rPr>
              <a:t>God Is Like</a:t>
            </a:r>
          </a:p>
        </p:txBody>
      </p:sp>
      <p:sp>
        <p:nvSpPr>
          <p:cNvPr id="4" name="Oval 3">
            <a:extLst>
              <a:ext uri="{FF2B5EF4-FFF2-40B4-BE49-F238E27FC236}">
                <a16:creationId xmlns:a16="http://schemas.microsoft.com/office/drawing/2014/main" id="{0C47BDA1-65B7-CFF7-5952-388072BC7800}"/>
              </a:ext>
            </a:extLst>
          </p:cNvPr>
          <p:cNvSpPr/>
          <p:nvPr/>
        </p:nvSpPr>
        <p:spPr>
          <a:xfrm>
            <a:off x="4142145" y="1069969"/>
            <a:ext cx="859703" cy="830997"/>
          </a:xfrm>
          <a:prstGeom prst="ellipse">
            <a:avLst/>
          </a:prstGeom>
          <a:solidFill>
            <a:srgbClr val="00756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653401D-78FA-216B-4BC7-C97C8B24D0DD}"/>
              </a:ext>
            </a:extLst>
          </p:cNvPr>
          <p:cNvSpPr txBox="1"/>
          <p:nvPr/>
        </p:nvSpPr>
        <p:spPr>
          <a:xfrm>
            <a:off x="4202541" y="1055856"/>
            <a:ext cx="738909" cy="830997"/>
          </a:xfrm>
          <a:prstGeom prst="rect">
            <a:avLst/>
          </a:prstGeom>
          <a:noFill/>
        </p:spPr>
        <p:txBody>
          <a:bodyPr wrap="square" rtlCol="0">
            <a:spAutoFit/>
          </a:bodyPr>
          <a:lstStyle/>
          <a:p>
            <a:pPr algn="ctr"/>
            <a:r>
              <a:rPr lang="en-US" sz="4800" dirty="0">
                <a:solidFill>
                  <a:schemeClr val="bg1"/>
                </a:solidFill>
              </a:rPr>
              <a:t>2</a:t>
            </a:r>
          </a:p>
        </p:txBody>
      </p:sp>
      <p:sp>
        <p:nvSpPr>
          <p:cNvPr id="7" name="Rectangle 6">
            <a:extLst>
              <a:ext uri="{FF2B5EF4-FFF2-40B4-BE49-F238E27FC236}">
                <a16:creationId xmlns:a16="http://schemas.microsoft.com/office/drawing/2014/main" id="{62907578-FBC5-09F5-FC2E-7BE03B21074C}"/>
              </a:ext>
            </a:extLst>
          </p:cNvPr>
          <p:cNvSpPr/>
          <p:nvPr/>
        </p:nvSpPr>
        <p:spPr>
          <a:xfrm>
            <a:off x="34434" y="4404836"/>
            <a:ext cx="9080001" cy="698970"/>
          </a:xfrm>
          <a:prstGeom prst="rect">
            <a:avLst/>
          </a:prstGeom>
          <a:solidFill>
            <a:srgbClr val="00756D"/>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C37E89-2A13-D2FD-D9EE-CBB623611C60}"/>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Loves: Jesus Christ Enters the World</a:t>
            </a:r>
          </a:p>
        </p:txBody>
      </p:sp>
    </p:spTree>
    <p:extLst>
      <p:ext uri="{BB962C8B-B14F-4D97-AF65-F5344CB8AC3E}">
        <p14:creationId xmlns:p14="http://schemas.microsoft.com/office/powerpoint/2010/main" val="403959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9"/>
          <p:cNvSpPr txBox="1">
            <a:spLocks noGrp="1"/>
          </p:cNvSpPr>
          <p:nvPr>
            <p:ph type="body" idx="1"/>
          </p:nvPr>
        </p:nvSpPr>
        <p:spPr>
          <a:xfrm>
            <a:off x="1197625" y="1518475"/>
            <a:ext cx="4139100" cy="27375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100000"/>
              <a:buNone/>
            </a:pPr>
            <a:endParaRPr/>
          </a:p>
          <a:p>
            <a:pPr marL="0" lvl="0" indent="0" algn="l" rtl="0">
              <a:lnSpc>
                <a:spcPct val="115000"/>
              </a:lnSpc>
              <a:spcBef>
                <a:spcPts val="1200"/>
              </a:spcBef>
              <a:spcAft>
                <a:spcPts val="1200"/>
              </a:spcAft>
              <a:buSzPct val="52941"/>
              <a:buNone/>
            </a:pPr>
            <a:r>
              <a:rPr lang="en" sz="3400">
                <a:solidFill>
                  <a:srgbClr val="0C343D"/>
                </a:solidFill>
                <a:latin typeface="Calibri"/>
                <a:ea typeface="Calibri"/>
                <a:cs typeface="Calibri"/>
                <a:sym typeface="Calibri"/>
              </a:rPr>
              <a:t>Give an example from your life where God allowed you to suffer to bring about more love and peace to friends, family or teammates.</a:t>
            </a:r>
            <a:endParaRPr sz="3400">
              <a:solidFill>
                <a:srgbClr val="0C343D"/>
              </a:solidFill>
              <a:latin typeface="Calibri"/>
              <a:ea typeface="Calibri"/>
              <a:cs typeface="Calibri"/>
              <a:sym typeface="Calibri"/>
            </a:endParaRPr>
          </a:p>
        </p:txBody>
      </p:sp>
      <p:pic>
        <p:nvPicPr>
          <p:cNvPr id="181" name="Google Shape;181;p9"/>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82" name="Google Shape;182;p9"/>
          <p:cNvSpPr/>
          <p:nvPr/>
        </p:nvSpPr>
        <p:spPr>
          <a:xfrm rot="10800000">
            <a:off x="460600" y="243100"/>
            <a:ext cx="8227200" cy="909300"/>
          </a:xfrm>
          <a:prstGeom prst="bevel">
            <a:avLst>
              <a:gd name="adj" fmla="val 12500"/>
            </a:avLst>
          </a:prstGeom>
          <a:solidFill>
            <a:srgbClr val="4581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9"/>
          <p:cNvSpPr txBox="1"/>
          <p:nvPr/>
        </p:nvSpPr>
        <p:spPr>
          <a:xfrm>
            <a:off x="1753000" y="243099"/>
            <a:ext cx="5821500" cy="9093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dirty="0">
                <a:solidFill>
                  <a:schemeClr val="lt1"/>
                </a:solidFill>
                <a:latin typeface="Calibri"/>
                <a:ea typeface="Calibri"/>
                <a:cs typeface="Calibri"/>
                <a:sym typeface="Calibri"/>
              </a:rPr>
              <a:t>Turn and Talk</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311700" y="295325"/>
            <a:ext cx="8520600" cy="902400"/>
          </a:xfrm>
          <a:prstGeom prst="rect">
            <a:avLst/>
          </a:prstGeom>
          <a:solidFill>
            <a:schemeClr val="lt1"/>
          </a:solid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320" b="1" dirty="0">
                <a:solidFill>
                  <a:srgbClr val="45818E"/>
                </a:solidFill>
                <a:latin typeface="Calibri"/>
                <a:ea typeface="Calibri"/>
                <a:cs typeface="Calibri"/>
                <a:sym typeface="Calibri"/>
              </a:rPr>
              <a:t>God the Father is Just</a:t>
            </a:r>
            <a:endParaRPr sz="4320" b="1" dirty="0">
              <a:solidFill>
                <a:srgbClr val="45818E"/>
              </a:solidFill>
              <a:latin typeface="Calibri"/>
              <a:ea typeface="Calibri"/>
              <a:cs typeface="Calibri"/>
              <a:sym typeface="Calibri"/>
            </a:endParaRPr>
          </a:p>
        </p:txBody>
      </p:sp>
      <p:sp>
        <p:nvSpPr>
          <p:cNvPr id="189" name="Google Shape;189;p6"/>
          <p:cNvSpPr txBox="1">
            <a:spLocks noGrp="1"/>
          </p:cNvSpPr>
          <p:nvPr>
            <p:ph type="body" idx="1"/>
          </p:nvPr>
        </p:nvSpPr>
        <p:spPr>
          <a:xfrm>
            <a:off x="397250" y="1415025"/>
            <a:ext cx="4174800" cy="3062100"/>
          </a:xfrm>
          <a:prstGeom prst="rect">
            <a:avLst/>
          </a:prstGeom>
          <a:solidFill>
            <a:schemeClr val="lt1"/>
          </a:solid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770"/>
              <a:buNone/>
            </a:pPr>
            <a:r>
              <a:rPr lang="en" sz="2650">
                <a:solidFill>
                  <a:srgbClr val="000000"/>
                </a:solidFill>
                <a:latin typeface="Calibri"/>
                <a:ea typeface="Calibri"/>
                <a:cs typeface="Calibri"/>
                <a:sym typeface="Calibri"/>
              </a:rPr>
              <a:t>God has a perfect balance between Mercy and Justice.</a:t>
            </a:r>
            <a:endParaRPr sz="2650">
              <a:solidFill>
                <a:srgbClr val="000000"/>
              </a:solidFill>
              <a:latin typeface="Calibri"/>
              <a:ea typeface="Calibri"/>
              <a:cs typeface="Calibri"/>
              <a:sym typeface="Calibri"/>
            </a:endParaRPr>
          </a:p>
          <a:p>
            <a:pPr marL="0" lvl="0" indent="0" algn="l" rtl="0">
              <a:lnSpc>
                <a:spcPct val="105000"/>
              </a:lnSpc>
              <a:spcBef>
                <a:spcPts val="1200"/>
              </a:spcBef>
              <a:spcAft>
                <a:spcPts val="1200"/>
              </a:spcAft>
              <a:buSzPts val="770"/>
              <a:buNone/>
            </a:pPr>
            <a:r>
              <a:rPr lang="en" sz="2650">
                <a:solidFill>
                  <a:srgbClr val="000000"/>
                </a:solidFill>
                <a:latin typeface="Calibri"/>
                <a:ea typeface="Calibri"/>
                <a:cs typeface="Calibri"/>
                <a:sym typeface="Calibri"/>
              </a:rPr>
              <a:t>His justice comes to all as either reward or punishment in this life or the next.</a:t>
            </a:r>
            <a:endParaRPr sz="2650">
              <a:solidFill>
                <a:srgbClr val="000000"/>
              </a:solidFill>
              <a:latin typeface="Calibri"/>
              <a:ea typeface="Calibri"/>
              <a:cs typeface="Calibri"/>
              <a:sym typeface="Calibri"/>
            </a:endParaRPr>
          </a:p>
        </p:txBody>
      </p:sp>
      <p:pic>
        <p:nvPicPr>
          <p:cNvPr id="190" name="Google Shape;190;p6"/>
          <p:cNvPicPr preferRelativeResize="0"/>
          <p:nvPr/>
        </p:nvPicPr>
        <p:blipFill>
          <a:blip r:embed="rId4">
            <a:alphaModFix/>
          </a:blip>
          <a:stretch>
            <a:fillRect/>
          </a:stretch>
        </p:blipFill>
        <p:spPr>
          <a:xfrm>
            <a:off x="5155498" y="1415159"/>
            <a:ext cx="3676800" cy="3062078"/>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Google Shape;195;p10"/>
          <p:cNvSpPr txBox="1">
            <a:spLocks noGrp="1"/>
          </p:cNvSpPr>
          <p:nvPr>
            <p:ph type="subTitle" idx="1"/>
          </p:nvPr>
        </p:nvSpPr>
        <p:spPr>
          <a:xfrm>
            <a:off x="4147975" y="1585875"/>
            <a:ext cx="4242300" cy="312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5"/>
              <a:buNone/>
            </a:pPr>
            <a:r>
              <a:rPr lang="en" dirty="0">
                <a:latin typeface="Calibri"/>
                <a:ea typeface="Calibri"/>
                <a:cs typeface="Calibri"/>
                <a:sym typeface="Calibri"/>
              </a:rPr>
              <a:t>The individual judgment of every person right after death, when Christ will rule on one’s eternal destiny in heaven (after purification in Purgatory, if needed) or in hell.</a:t>
            </a:r>
            <a:endParaRPr sz="2440" dirty="0">
              <a:latin typeface="Calibri"/>
              <a:ea typeface="Calibri"/>
              <a:cs typeface="Calibri"/>
              <a:sym typeface="Calibri"/>
            </a:endParaRPr>
          </a:p>
        </p:txBody>
      </p:sp>
      <p:sp>
        <p:nvSpPr>
          <p:cNvPr id="196" name="Google Shape;196;p10"/>
          <p:cNvSpPr/>
          <p:nvPr/>
        </p:nvSpPr>
        <p:spPr>
          <a:xfrm>
            <a:off x="679112" y="197682"/>
            <a:ext cx="7785775" cy="1116000"/>
          </a:xfrm>
          <a:prstGeom prst="roundRect">
            <a:avLst>
              <a:gd name="adj" fmla="val 16667"/>
            </a:avLst>
          </a:prstGeom>
          <a:solidFill>
            <a:srgbClr val="00546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0"/>
          <p:cNvSpPr txBox="1"/>
          <p:nvPr/>
        </p:nvSpPr>
        <p:spPr>
          <a:xfrm>
            <a:off x="916049" y="267127"/>
            <a:ext cx="7311900" cy="89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lt1"/>
                </a:solidFill>
                <a:latin typeface="Calibri"/>
                <a:ea typeface="Calibri"/>
                <a:cs typeface="Calibri"/>
                <a:sym typeface="Calibri"/>
              </a:rPr>
              <a:t>Particular Judgement</a:t>
            </a:r>
            <a:endParaRPr sz="5300" b="0" i="0" u="none" strike="noStrike" cap="none" dirty="0">
              <a:solidFill>
                <a:schemeClr val="lt1"/>
              </a:solidFill>
              <a:latin typeface="Calibri"/>
              <a:ea typeface="Calibri"/>
              <a:cs typeface="Calibri"/>
              <a:sym typeface="Calibri"/>
            </a:endParaRPr>
          </a:p>
        </p:txBody>
      </p:sp>
      <p:sp>
        <p:nvSpPr>
          <p:cNvPr id="198" name="Google Shape;198;p1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200" name="Google Shape;200;p10"/>
          <p:cNvPicPr preferRelativeResize="0"/>
          <p:nvPr/>
        </p:nvPicPr>
        <p:blipFill>
          <a:blip r:embed="rId4">
            <a:alphaModFix/>
          </a:blip>
          <a:stretch>
            <a:fillRect/>
          </a:stretch>
        </p:blipFill>
        <p:spPr>
          <a:xfrm>
            <a:off x="909125" y="1669388"/>
            <a:ext cx="2955075" cy="2955075"/>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g274e39f6533_0_97"/>
          <p:cNvSpPr txBox="1">
            <a:spLocks noGrp="1"/>
          </p:cNvSpPr>
          <p:nvPr>
            <p:ph type="title"/>
          </p:nvPr>
        </p:nvSpPr>
        <p:spPr>
          <a:xfrm>
            <a:off x="238650" y="250300"/>
            <a:ext cx="3391500" cy="9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lt2"/>
                </a:solidFill>
                <a:latin typeface="Calibri"/>
                <a:ea typeface="Calibri"/>
                <a:cs typeface="Calibri"/>
                <a:sym typeface="Calibri"/>
              </a:rPr>
              <a:t>God Has a Plan for Each of Us</a:t>
            </a:r>
            <a:endParaRPr sz="3600" b="1">
              <a:solidFill>
                <a:schemeClr val="lt2"/>
              </a:solidFill>
              <a:latin typeface="Calibri"/>
              <a:ea typeface="Calibri"/>
              <a:cs typeface="Calibri"/>
              <a:sym typeface="Calibri"/>
            </a:endParaRPr>
          </a:p>
        </p:txBody>
      </p:sp>
      <p:sp>
        <p:nvSpPr>
          <p:cNvPr id="206" name="Google Shape;206;g274e39f6533_0_97"/>
          <p:cNvSpPr txBox="1">
            <a:spLocks noGrp="1"/>
          </p:cNvSpPr>
          <p:nvPr>
            <p:ph type="body" idx="1"/>
          </p:nvPr>
        </p:nvSpPr>
        <p:spPr>
          <a:xfrm>
            <a:off x="311700" y="1543175"/>
            <a:ext cx="3245400" cy="34059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Clr>
                <a:schemeClr val="lt1"/>
              </a:buClr>
              <a:buSzPts val="1800"/>
              <a:buFont typeface="Calibri"/>
              <a:buChar char="●"/>
            </a:pPr>
            <a:r>
              <a:rPr lang="en">
                <a:solidFill>
                  <a:schemeClr val="lt1"/>
                </a:solidFill>
                <a:latin typeface="Calibri"/>
                <a:ea typeface="Calibri"/>
                <a:cs typeface="Calibri"/>
                <a:sym typeface="Calibri"/>
              </a:rPr>
              <a:t>He chose us in Him before the foundation of the world…</a:t>
            </a:r>
            <a:endParaRPr>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Font typeface="Calibri"/>
              <a:buChar char="●"/>
            </a:pPr>
            <a:r>
              <a:rPr lang="en">
                <a:solidFill>
                  <a:schemeClr val="lt1"/>
                </a:solidFill>
                <a:latin typeface="Calibri"/>
                <a:ea typeface="Calibri"/>
                <a:cs typeface="Calibri"/>
                <a:sym typeface="Calibri"/>
              </a:rPr>
              <a:t>That we would be holy and blameless before Him… </a:t>
            </a:r>
            <a:endParaRPr>
              <a:solidFill>
                <a:schemeClr val="lt1"/>
              </a:solidFill>
              <a:latin typeface="Calibri"/>
              <a:ea typeface="Calibri"/>
              <a:cs typeface="Calibri"/>
              <a:sym typeface="Calibri"/>
            </a:endParaRPr>
          </a:p>
          <a:p>
            <a:pPr marL="457200" lvl="0" indent="-342900" algn="l" rtl="0">
              <a:spcBef>
                <a:spcPts val="0"/>
              </a:spcBef>
              <a:spcAft>
                <a:spcPts val="0"/>
              </a:spcAft>
              <a:buClr>
                <a:schemeClr val="lt1"/>
              </a:buClr>
              <a:buSzPts val="1800"/>
              <a:buFont typeface="Calibri"/>
              <a:buChar char="●"/>
            </a:pPr>
            <a:r>
              <a:rPr lang="en">
                <a:solidFill>
                  <a:schemeClr val="lt1"/>
                </a:solidFill>
                <a:latin typeface="Calibri"/>
                <a:ea typeface="Calibri"/>
                <a:cs typeface="Calibri"/>
                <a:sym typeface="Calibri"/>
              </a:rPr>
              <a:t>He predestined us to adoption as sons and daughters through Jesus Christ to Himself, according to the good pleasure of His will.</a:t>
            </a:r>
            <a:endParaRPr>
              <a:solidFill>
                <a:schemeClr val="lt1"/>
              </a:solidFill>
              <a:latin typeface="Calibri"/>
              <a:ea typeface="Calibri"/>
              <a:cs typeface="Calibri"/>
              <a:sym typeface="Calibri"/>
            </a:endParaRPr>
          </a:p>
          <a:p>
            <a:pPr marL="457200" lvl="0" indent="0" algn="l" rtl="0">
              <a:spcBef>
                <a:spcPts val="0"/>
              </a:spcBef>
              <a:spcAft>
                <a:spcPts val="0"/>
              </a:spcAft>
              <a:buNone/>
            </a:pPr>
            <a:r>
              <a:rPr lang="en">
                <a:solidFill>
                  <a:schemeClr val="lt1"/>
                </a:solidFill>
                <a:latin typeface="Calibri"/>
                <a:ea typeface="Calibri"/>
                <a:cs typeface="Calibri"/>
                <a:sym typeface="Calibri"/>
              </a:rPr>
              <a:t>- Eph 1:4-5</a:t>
            </a:r>
            <a:endParaRPr>
              <a:solidFill>
                <a:schemeClr val="lt1"/>
              </a:solidFill>
              <a:latin typeface="Calibri"/>
              <a:ea typeface="Calibri"/>
              <a:cs typeface="Calibri"/>
              <a:sym typeface="Calibri"/>
            </a:endParaRPr>
          </a:p>
        </p:txBody>
      </p:sp>
      <p:pic>
        <p:nvPicPr>
          <p:cNvPr id="207" name="Google Shape;207;g274e39f6533_0_97"/>
          <p:cNvPicPr preferRelativeResize="0"/>
          <p:nvPr/>
        </p:nvPicPr>
        <p:blipFill rotWithShape="1">
          <a:blip r:embed="rId4">
            <a:alphaModFix/>
          </a:blip>
          <a:srcRect r="20666"/>
          <a:stretch/>
        </p:blipFill>
        <p:spPr>
          <a:xfrm>
            <a:off x="3703325" y="0"/>
            <a:ext cx="544067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12"/>
          <p:cNvSpPr txBox="1">
            <a:spLocks noGrp="1"/>
          </p:cNvSpPr>
          <p:nvPr>
            <p:ph type="subTitle" idx="1"/>
          </p:nvPr>
        </p:nvSpPr>
        <p:spPr>
          <a:xfrm>
            <a:off x="3697700" y="1847550"/>
            <a:ext cx="4692900" cy="3087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900" dirty="0">
                <a:solidFill>
                  <a:srgbClr val="134F5C"/>
                </a:solidFill>
                <a:latin typeface="Impact"/>
                <a:ea typeface="Impact"/>
                <a:cs typeface="Impact"/>
                <a:sym typeface="Impact"/>
              </a:rPr>
              <a:t>“Whoever has seen me has seen the Father. . . .The Father who dwells in me is doing</a:t>
            </a:r>
            <a:endParaRPr sz="2900" dirty="0">
              <a:solidFill>
                <a:srgbClr val="134F5C"/>
              </a:solidFill>
              <a:latin typeface="Impact"/>
              <a:ea typeface="Impact"/>
              <a:cs typeface="Impact"/>
              <a:sym typeface="Impact"/>
            </a:endParaRPr>
          </a:p>
          <a:p>
            <a:pPr marL="0" lvl="0" indent="0" algn="ctr" rtl="0">
              <a:lnSpc>
                <a:spcPct val="100000"/>
              </a:lnSpc>
              <a:spcBef>
                <a:spcPts val="0"/>
              </a:spcBef>
              <a:spcAft>
                <a:spcPts val="0"/>
              </a:spcAft>
              <a:buSzPts val="605"/>
              <a:buNone/>
            </a:pPr>
            <a:r>
              <a:rPr lang="en" sz="2900" dirty="0">
                <a:solidFill>
                  <a:srgbClr val="134F5C"/>
                </a:solidFill>
                <a:latin typeface="Impact"/>
                <a:ea typeface="Impact"/>
                <a:cs typeface="Impact"/>
                <a:sym typeface="Impact"/>
              </a:rPr>
              <a:t> his works.”</a:t>
            </a:r>
            <a:endParaRPr sz="2900" dirty="0">
              <a:solidFill>
                <a:srgbClr val="134F5C"/>
              </a:solidFill>
              <a:latin typeface="Impact"/>
              <a:ea typeface="Impact"/>
              <a:cs typeface="Impact"/>
              <a:sym typeface="Impact"/>
            </a:endParaRPr>
          </a:p>
          <a:p>
            <a:pPr marL="0" lvl="0" indent="0" algn="ctr" rtl="0">
              <a:lnSpc>
                <a:spcPct val="100000"/>
              </a:lnSpc>
              <a:spcBef>
                <a:spcPts val="0"/>
              </a:spcBef>
              <a:spcAft>
                <a:spcPts val="0"/>
              </a:spcAft>
              <a:buSzPts val="605"/>
              <a:buNone/>
            </a:pPr>
            <a:r>
              <a:rPr lang="en" sz="1800" dirty="0">
                <a:solidFill>
                  <a:srgbClr val="134F5C"/>
                </a:solidFill>
                <a:latin typeface="Impact"/>
                <a:ea typeface="Impact"/>
                <a:cs typeface="Impact"/>
                <a:sym typeface="Impact"/>
              </a:rPr>
              <a:t> -Jn 14:9–10</a:t>
            </a:r>
            <a:endParaRPr sz="1800" dirty="0">
              <a:solidFill>
                <a:srgbClr val="134F5C"/>
              </a:solidFill>
              <a:latin typeface="Impact"/>
              <a:ea typeface="Impact"/>
              <a:cs typeface="Impact"/>
              <a:sym typeface="Impact"/>
            </a:endParaRPr>
          </a:p>
          <a:p>
            <a:pPr marL="0" lvl="0" indent="0" algn="ctr" rtl="0">
              <a:lnSpc>
                <a:spcPct val="100000"/>
              </a:lnSpc>
              <a:spcBef>
                <a:spcPts val="0"/>
              </a:spcBef>
              <a:spcAft>
                <a:spcPts val="0"/>
              </a:spcAft>
              <a:buSzPts val="605"/>
              <a:buNone/>
            </a:pPr>
            <a:endParaRPr sz="2440" dirty="0">
              <a:solidFill>
                <a:srgbClr val="134F5C"/>
              </a:solidFill>
              <a:latin typeface="Impact"/>
              <a:ea typeface="Impact"/>
              <a:cs typeface="Impact"/>
              <a:sym typeface="Impact"/>
            </a:endParaRPr>
          </a:p>
        </p:txBody>
      </p:sp>
      <p:sp>
        <p:nvSpPr>
          <p:cNvPr id="213" name="Google Shape;213;p12"/>
          <p:cNvSpPr/>
          <p:nvPr/>
        </p:nvSpPr>
        <p:spPr>
          <a:xfrm>
            <a:off x="380400" y="208350"/>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2"/>
          <p:cNvSpPr txBox="1"/>
          <p:nvPr/>
        </p:nvSpPr>
        <p:spPr>
          <a:xfrm>
            <a:off x="740550" y="280875"/>
            <a:ext cx="7662900" cy="972600"/>
          </a:xfrm>
          <a:prstGeom prst="rect">
            <a:avLst/>
          </a:prstGeom>
          <a:solidFill>
            <a:srgbClr val="134F5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Memorize It</a:t>
            </a:r>
            <a:endParaRPr sz="5300" b="0" i="0" u="none" strike="noStrike" cap="none" dirty="0">
              <a:solidFill>
                <a:schemeClr val="bg1"/>
              </a:solidFill>
              <a:latin typeface="Calibri"/>
              <a:ea typeface="Calibri"/>
              <a:cs typeface="Calibri"/>
              <a:sym typeface="Calibri"/>
            </a:endParaRPr>
          </a:p>
        </p:txBody>
      </p:sp>
      <p:sp>
        <p:nvSpPr>
          <p:cNvPr id="215" name="Google Shape;215;p1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Calibri"/>
                <a:ea typeface="Calibri"/>
                <a:cs typeface="Calibri"/>
                <a:sym typeface="Calibri"/>
              </a:rPr>
              <a:t>Key</a:t>
            </a:r>
            <a:endParaRPr sz="16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Calibri"/>
                <a:ea typeface="Calibri"/>
                <a:cs typeface="Calibri"/>
                <a:sym typeface="Calibri"/>
              </a:rPr>
              <a:t>Verse</a:t>
            </a:r>
            <a:endParaRPr sz="1400" b="0" i="0" u="none" strike="noStrike" cap="none" dirty="0">
              <a:solidFill>
                <a:srgbClr val="000000"/>
              </a:solidFill>
              <a:latin typeface="Calibri"/>
              <a:ea typeface="Calibri"/>
              <a:cs typeface="Calibri"/>
              <a:sym typeface="Calibri"/>
            </a:endParaRPr>
          </a:p>
        </p:txBody>
      </p:sp>
      <p:pic>
        <p:nvPicPr>
          <p:cNvPr id="217" name="Google Shape;217;p12"/>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311700" y="268525"/>
            <a:ext cx="4665000" cy="74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20" b="1">
                <a:solidFill>
                  <a:schemeClr val="lt1"/>
                </a:solidFill>
                <a:latin typeface="Calibri"/>
                <a:ea typeface="Calibri"/>
                <a:cs typeface="Calibri"/>
                <a:sym typeface="Calibri"/>
              </a:rPr>
              <a:t>God The Father</a:t>
            </a:r>
            <a:endParaRPr sz="4420" b="1">
              <a:solidFill>
                <a:schemeClr val="lt1"/>
              </a:solidFill>
              <a:latin typeface="Calibri"/>
              <a:ea typeface="Calibri"/>
              <a:cs typeface="Calibri"/>
              <a:sym typeface="Calibri"/>
            </a:endParaRPr>
          </a:p>
        </p:txBody>
      </p:sp>
      <p:sp>
        <p:nvSpPr>
          <p:cNvPr id="115" name="Google Shape;115;p3"/>
          <p:cNvSpPr txBox="1">
            <a:spLocks noGrp="1"/>
          </p:cNvSpPr>
          <p:nvPr>
            <p:ph type="body" idx="1"/>
          </p:nvPr>
        </p:nvSpPr>
        <p:spPr>
          <a:xfrm>
            <a:off x="865350" y="1132925"/>
            <a:ext cx="3499800" cy="3746400"/>
          </a:xfrm>
          <a:prstGeom prst="rect">
            <a:avLst/>
          </a:prstGeom>
          <a:noFill/>
          <a:ln>
            <a:noFill/>
          </a:ln>
        </p:spPr>
        <p:txBody>
          <a:bodyPr spcFirstLastPara="1" wrap="square" lIns="91425" tIns="91425" rIns="91425" bIns="91425" anchor="t" anchorCtr="0">
            <a:normAutofit fontScale="92500" lnSpcReduction="20000"/>
          </a:bodyPr>
          <a:lstStyle/>
          <a:p>
            <a:pPr marL="457200" lvl="0" indent="-381000" algn="l" rtl="0">
              <a:lnSpc>
                <a:spcPct val="115000"/>
              </a:lnSpc>
              <a:spcBef>
                <a:spcPts val="1200"/>
              </a:spcBef>
              <a:spcAft>
                <a:spcPts val="0"/>
              </a:spcAft>
              <a:buClr>
                <a:schemeClr val="lt1"/>
              </a:buClr>
              <a:buSzPts val="2400"/>
              <a:buFont typeface="Calibri"/>
              <a:buChar char="●"/>
            </a:pPr>
            <a:r>
              <a:rPr lang="en" sz="2400" b="1">
                <a:solidFill>
                  <a:schemeClr val="lt1"/>
                </a:solidFill>
                <a:latin typeface="Calibri"/>
                <a:ea typeface="Calibri"/>
                <a:cs typeface="Calibri"/>
                <a:sym typeface="Calibri"/>
              </a:rPr>
              <a:t>Christians believe that God is one God in three separate Persons: Father, Son and Holy Spirit. </a:t>
            </a:r>
            <a:endParaRPr sz="2400" b="1">
              <a:solidFill>
                <a:schemeClr val="lt1"/>
              </a:solidFill>
              <a:latin typeface="Calibri"/>
              <a:ea typeface="Calibri"/>
              <a:cs typeface="Calibri"/>
              <a:sym typeface="Calibri"/>
            </a:endParaRPr>
          </a:p>
          <a:p>
            <a:pPr marL="457200" lvl="0" indent="-381000" algn="l" rtl="0">
              <a:lnSpc>
                <a:spcPct val="115000"/>
              </a:lnSpc>
              <a:spcBef>
                <a:spcPts val="0"/>
              </a:spcBef>
              <a:spcAft>
                <a:spcPts val="0"/>
              </a:spcAft>
              <a:buClr>
                <a:schemeClr val="lt1"/>
              </a:buClr>
              <a:buSzPts val="2400"/>
              <a:buFont typeface="Calibri"/>
              <a:buChar char="●"/>
            </a:pPr>
            <a:r>
              <a:rPr lang="en" sz="2400" b="1">
                <a:solidFill>
                  <a:schemeClr val="lt1"/>
                </a:solidFill>
                <a:latin typeface="Calibri"/>
                <a:ea typeface="Calibri"/>
                <a:cs typeface="Calibri"/>
                <a:sym typeface="Calibri"/>
              </a:rPr>
              <a:t>Jesus came to be anointed by the Holy Spirit and to reveal the Father who is pure Spirit.</a:t>
            </a:r>
            <a:endParaRPr sz="2400" b="1">
              <a:solidFill>
                <a:schemeClr val="lt1"/>
              </a:solidFill>
              <a:latin typeface="Calibri"/>
              <a:ea typeface="Calibri"/>
              <a:cs typeface="Calibri"/>
              <a:sym typeface="Calibri"/>
            </a:endParaRPr>
          </a:p>
        </p:txBody>
      </p:sp>
      <p:pic>
        <p:nvPicPr>
          <p:cNvPr id="116" name="Google Shape;116;p3"/>
          <p:cNvPicPr preferRelativeResize="0"/>
          <p:nvPr/>
        </p:nvPicPr>
        <p:blipFill>
          <a:blip r:embed="rId4">
            <a:alphaModFix/>
          </a:blip>
          <a:stretch>
            <a:fillRect/>
          </a:stretch>
        </p:blipFill>
        <p:spPr>
          <a:xfrm>
            <a:off x="5325150" y="0"/>
            <a:ext cx="381885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p:cNvSpPr txBox="1">
            <a:spLocks noGrp="1"/>
          </p:cNvSpPr>
          <p:nvPr>
            <p:ph type="title"/>
          </p:nvPr>
        </p:nvSpPr>
        <p:spPr>
          <a:xfrm>
            <a:off x="839650" y="445025"/>
            <a:ext cx="7544100" cy="937200"/>
          </a:xfrm>
          <a:prstGeom prst="rect">
            <a:avLst/>
          </a:prstGeom>
          <a:noFill/>
          <a:ln w="76200"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20" b="1" dirty="0">
                <a:solidFill>
                  <a:srgbClr val="00756D"/>
                </a:solidFill>
                <a:latin typeface="Calibri"/>
                <a:ea typeface="Calibri"/>
                <a:cs typeface="Calibri"/>
                <a:sym typeface="Calibri"/>
              </a:rPr>
              <a:t>The God the Father is Love </a:t>
            </a:r>
            <a:endParaRPr sz="4820" b="1" dirty="0">
              <a:solidFill>
                <a:srgbClr val="00756D"/>
              </a:solidFill>
              <a:latin typeface="Calibri"/>
              <a:ea typeface="Calibri"/>
              <a:cs typeface="Calibri"/>
              <a:sym typeface="Calibri"/>
            </a:endParaRPr>
          </a:p>
        </p:txBody>
      </p:sp>
      <p:pic>
        <p:nvPicPr>
          <p:cNvPr id="122" name="Google Shape;122;p2"/>
          <p:cNvPicPr preferRelativeResize="0"/>
          <p:nvPr/>
        </p:nvPicPr>
        <p:blipFill>
          <a:blip r:embed="rId3">
            <a:alphaModFix/>
          </a:blip>
          <a:stretch>
            <a:fillRect/>
          </a:stretch>
        </p:blipFill>
        <p:spPr>
          <a:xfrm>
            <a:off x="839650" y="1835388"/>
            <a:ext cx="2581800" cy="2787525"/>
          </a:xfrm>
          <a:prstGeom prst="rect">
            <a:avLst/>
          </a:prstGeom>
          <a:gradFill>
            <a:gsLst>
              <a:gs pos="0">
                <a:srgbClr val="00D2E9"/>
              </a:gs>
              <a:gs pos="100000">
                <a:srgbClr val="045962"/>
              </a:gs>
            </a:gsLst>
            <a:lin ang="5400012" scaled="0"/>
          </a:gradFill>
          <a:ln w="76200" cap="flat" cmpd="sng">
            <a:solidFill>
              <a:srgbClr val="00756D"/>
            </a:solidFill>
            <a:prstDash val="solid"/>
            <a:round/>
            <a:headEnd type="none" w="sm" len="sm"/>
            <a:tailEnd type="none" w="sm" len="sm"/>
          </a:ln>
        </p:spPr>
      </p:pic>
      <p:sp>
        <p:nvSpPr>
          <p:cNvPr id="123" name="Google Shape;123;p2"/>
          <p:cNvSpPr txBox="1"/>
          <p:nvPr/>
        </p:nvSpPr>
        <p:spPr>
          <a:xfrm>
            <a:off x="4101200" y="1835350"/>
            <a:ext cx="4282500" cy="2787600"/>
          </a:xfrm>
          <a:prstGeom prst="rect">
            <a:avLst/>
          </a:prstGeom>
          <a:noFill/>
          <a:ln w="76200" cap="flat" cmpd="sng">
            <a:solidFill>
              <a:srgbClr val="00756D"/>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spcBef>
                <a:spcPts val="0"/>
              </a:spcBef>
              <a:spcAft>
                <a:spcPts val="0"/>
              </a:spcAft>
              <a:buClr>
                <a:srgbClr val="00756D"/>
              </a:buClr>
              <a:buSzPts val="2400"/>
              <a:buFont typeface="Calibri"/>
              <a:buChar char="●"/>
            </a:pPr>
            <a:r>
              <a:rPr lang="en" sz="2400" b="1" dirty="0">
                <a:solidFill>
                  <a:srgbClr val="00756D"/>
                </a:solidFill>
                <a:latin typeface="Calibri"/>
                <a:ea typeface="Calibri"/>
                <a:cs typeface="Calibri"/>
                <a:sym typeface="Calibri"/>
              </a:rPr>
              <a:t>God the Father created the world out of life-giving Love.</a:t>
            </a:r>
            <a:endParaRPr sz="2400" b="1" dirty="0">
              <a:solidFill>
                <a:srgbClr val="00756D"/>
              </a:solidFill>
              <a:latin typeface="Calibri"/>
              <a:ea typeface="Calibri"/>
              <a:cs typeface="Calibri"/>
              <a:sym typeface="Calibri"/>
            </a:endParaRPr>
          </a:p>
          <a:p>
            <a:pPr marL="457200" lvl="0" indent="-381000" algn="l" rtl="0">
              <a:spcBef>
                <a:spcPts val="0"/>
              </a:spcBef>
              <a:spcAft>
                <a:spcPts val="0"/>
              </a:spcAft>
              <a:buClr>
                <a:srgbClr val="00756D"/>
              </a:buClr>
              <a:buSzPts val="2400"/>
              <a:buFont typeface="Calibri"/>
              <a:buChar char="●"/>
            </a:pPr>
            <a:r>
              <a:rPr lang="en" sz="2400" b="1" dirty="0">
                <a:solidFill>
                  <a:srgbClr val="00756D"/>
                </a:solidFill>
                <a:latin typeface="Calibri"/>
                <a:ea typeface="Calibri"/>
                <a:cs typeface="Calibri"/>
                <a:sym typeface="Calibri"/>
              </a:rPr>
              <a:t>He holds everything in existence because of his great love.</a:t>
            </a:r>
            <a:endParaRPr sz="2400" b="1" dirty="0">
              <a:solidFill>
                <a:srgbClr val="00756D"/>
              </a:solidFill>
              <a:latin typeface="Calibri"/>
              <a:ea typeface="Calibri"/>
              <a:cs typeface="Calibri"/>
              <a:sym typeface="Calibri"/>
            </a:endParaRPr>
          </a:p>
          <a:p>
            <a:pPr marL="457200" lvl="0" indent="-381000" algn="l" rtl="0">
              <a:spcBef>
                <a:spcPts val="0"/>
              </a:spcBef>
              <a:spcAft>
                <a:spcPts val="0"/>
              </a:spcAft>
              <a:buClr>
                <a:srgbClr val="00756D"/>
              </a:buClr>
              <a:buSzPts val="2400"/>
              <a:buFont typeface="Calibri"/>
              <a:buChar char="●"/>
            </a:pPr>
            <a:r>
              <a:rPr lang="en" sz="2400" b="1" dirty="0">
                <a:solidFill>
                  <a:srgbClr val="00756D"/>
                </a:solidFill>
                <a:latin typeface="Calibri"/>
                <a:ea typeface="Calibri"/>
                <a:cs typeface="Calibri"/>
                <a:sym typeface="Calibri"/>
              </a:rPr>
              <a:t>He sent his Son to die on the cross for us out of love.</a:t>
            </a:r>
            <a:endParaRPr sz="2400" b="1" dirty="0">
              <a:solidFill>
                <a:srgbClr val="00756D"/>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5"/>
          <p:cNvSpPr txBox="1"/>
          <p:nvPr/>
        </p:nvSpPr>
        <p:spPr>
          <a:xfrm>
            <a:off x="508550" y="1699950"/>
            <a:ext cx="3824100" cy="2795700"/>
          </a:xfrm>
          <a:prstGeom prst="rect">
            <a:avLst/>
          </a:prstGeom>
          <a:solidFill>
            <a:schemeClr val="lt1"/>
          </a:solid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spcBef>
                <a:spcPts val="0"/>
              </a:spcBef>
              <a:spcAft>
                <a:spcPts val="0"/>
              </a:spcAft>
              <a:buClr>
                <a:srgbClr val="45818E"/>
              </a:buClr>
              <a:buSzPts val="2400"/>
              <a:buFont typeface="Calibri"/>
              <a:buChar char="●"/>
            </a:pPr>
            <a:r>
              <a:rPr lang="en" sz="2400" b="1" dirty="0">
                <a:solidFill>
                  <a:srgbClr val="45818E"/>
                </a:solidFill>
                <a:latin typeface="Calibri"/>
                <a:ea typeface="Calibri"/>
                <a:cs typeface="Calibri"/>
                <a:sym typeface="Calibri"/>
              </a:rPr>
              <a:t>“No one has greater love than this, to lay down one’s life for one’s friends.” -Jn 15:13</a:t>
            </a:r>
            <a:endParaRPr sz="2400" b="1" dirty="0">
              <a:solidFill>
                <a:srgbClr val="45818E"/>
              </a:solidFill>
              <a:latin typeface="Calibri"/>
              <a:ea typeface="Calibri"/>
              <a:cs typeface="Calibri"/>
              <a:sym typeface="Calibri"/>
            </a:endParaRPr>
          </a:p>
          <a:p>
            <a:pPr marL="914400" lvl="1" indent="-381000" algn="l" rtl="0">
              <a:spcBef>
                <a:spcPts val="0"/>
              </a:spcBef>
              <a:spcAft>
                <a:spcPts val="0"/>
              </a:spcAft>
              <a:buClr>
                <a:srgbClr val="45818E"/>
              </a:buClr>
              <a:buSzPts val="2400"/>
              <a:buFont typeface="Calibri"/>
              <a:buChar char="○"/>
            </a:pPr>
            <a:r>
              <a:rPr lang="en" sz="2400" b="1" dirty="0">
                <a:solidFill>
                  <a:srgbClr val="45818E"/>
                </a:solidFill>
                <a:latin typeface="Calibri"/>
                <a:ea typeface="Calibri"/>
                <a:cs typeface="Calibri"/>
                <a:sym typeface="Calibri"/>
              </a:rPr>
              <a:t>Self-Sacrificial Love</a:t>
            </a:r>
            <a:endParaRPr sz="2400" b="1" dirty="0">
              <a:solidFill>
                <a:srgbClr val="45818E"/>
              </a:solidFill>
              <a:latin typeface="Calibri"/>
              <a:ea typeface="Calibri"/>
              <a:cs typeface="Calibri"/>
              <a:sym typeface="Calibri"/>
            </a:endParaRPr>
          </a:p>
          <a:p>
            <a:pPr marL="914400" lvl="1" indent="-381000" algn="l" rtl="0">
              <a:spcBef>
                <a:spcPts val="0"/>
              </a:spcBef>
              <a:spcAft>
                <a:spcPts val="0"/>
              </a:spcAft>
              <a:buClr>
                <a:srgbClr val="45818E"/>
              </a:buClr>
              <a:buSzPts val="2400"/>
              <a:buFont typeface="Calibri"/>
              <a:buChar char="○"/>
            </a:pPr>
            <a:r>
              <a:rPr lang="en" sz="2400" b="1" dirty="0">
                <a:solidFill>
                  <a:srgbClr val="45818E"/>
                </a:solidFill>
                <a:latin typeface="Calibri"/>
                <a:ea typeface="Calibri"/>
                <a:cs typeface="Calibri"/>
                <a:sym typeface="Calibri"/>
              </a:rPr>
              <a:t>Divine Love</a:t>
            </a:r>
            <a:endParaRPr sz="2400" b="1" dirty="0">
              <a:solidFill>
                <a:srgbClr val="45818E"/>
              </a:solidFill>
              <a:latin typeface="Calibri"/>
              <a:ea typeface="Calibri"/>
              <a:cs typeface="Calibri"/>
              <a:sym typeface="Calibri"/>
            </a:endParaRPr>
          </a:p>
          <a:p>
            <a:pPr marL="914400" lvl="1" indent="-381000" algn="l" rtl="0">
              <a:spcBef>
                <a:spcPts val="0"/>
              </a:spcBef>
              <a:spcAft>
                <a:spcPts val="0"/>
              </a:spcAft>
              <a:buClr>
                <a:srgbClr val="45818E"/>
              </a:buClr>
              <a:buSzPts val="2400"/>
              <a:buFont typeface="Calibri"/>
              <a:buChar char="○"/>
            </a:pPr>
            <a:r>
              <a:rPr lang="en" sz="2400" b="1" dirty="0">
                <a:solidFill>
                  <a:srgbClr val="45818E"/>
                </a:solidFill>
                <a:latin typeface="Calibri"/>
                <a:ea typeface="Calibri"/>
                <a:cs typeface="Calibri"/>
                <a:sym typeface="Calibri"/>
              </a:rPr>
              <a:t>Christian Love</a:t>
            </a:r>
            <a:endParaRPr sz="2400" b="1" dirty="0">
              <a:solidFill>
                <a:srgbClr val="45818E"/>
              </a:solidFill>
              <a:latin typeface="Calibri"/>
              <a:ea typeface="Calibri"/>
              <a:cs typeface="Calibri"/>
              <a:sym typeface="Calibri"/>
            </a:endParaRPr>
          </a:p>
        </p:txBody>
      </p:sp>
      <p:sp>
        <p:nvSpPr>
          <p:cNvPr id="129" name="Google Shape;129;p5"/>
          <p:cNvSpPr/>
          <p:nvPr/>
        </p:nvSpPr>
        <p:spPr>
          <a:xfrm>
            <a:off x="1663500" y="487625"/>
            <a:ext cx="5817002" cy="767125"/>
          </a:xfrm>
          <a:prstGeom prst="rect">
            <a:avLst/>
          </a:prstGeom>
        </p:spPr>
        <p:txBody>
          <a:bodyPr>
            <a:prstTxWarp prst="textPlain">
              <a:avLst/>
            </a:prstTxWarp>
          </a:bodyPr>
          <a:lstStyle/>
          <a:p>
            <a:pPr lvl="0" algn="ctr"/>
            <a:r>
              <a:rPr b="0" i="0" dirty="0">
                <a:ln w="19050" cap="flat" cmpd="sng">
                  <a:solidFill>
                    <a:schemeClr val="lt1"/>
                  </a:solidFill>
                  <a:prstDash val="solid"/>
                  <a:round/>
                  <a:headEnd type="none" w="sm" len="sm"/>
                  <a:tailEnd type="none" w="sm" len="sm"/>
                </a:ln>
                <a:solidFill>
                  <a:srgbClr val="45818E"/>
                </a:solidFill>
                <a:latin typeface="Arial"/>
              </a:rPr>
              <a:t>AGAPE</a:t>
            </a:r>
          </a:p>
        </p:txBody>
      </p:sp>
      <p:pic>
        <p:nvPicPr>
          <p:cNvPr id="130" name="Google Shape;130;p5"/>
          <p:cNvPicPr preferRelativeResize="0"/>
          <p:nvPr/>
        </p:nvPicPr>
        <p:blipFill>
          <a:blip r:embed="rId4">
            <a:alphaModFix/>
          </a:blip>
          <a:stretch>
            <a:fillRect/>
          </a:stretch>
        </p:blipFill>
        <p:spPr>
          <a:xfrm>
            <a:off x="4862575" y="1699950"/>
            <a:ext cx="3727608" cy="2795700"/>
          </a:xfrm>
          <a:prstGeom prst="rect">
            <a:avLst/>
          </a:prstGeom>
          <a:noFill/>
          <a:ln w="76200" cap="flat" cmpd="sng">
            <a:solidFill>
              <a:srgbClr val="45818E"/>
            </a:solidFill>
            <a:prstDash val="solid"/>
            <a:round/>
            <a:headEnd type="none" w="sm" len="sm"/>
            <a:tailEnd type="none" w="sm" len="sm"/>
          </a:ln>
        </p:spPr>
      </p:pic>
      <p:sp>
        <p:nvSpPr>
          <p:cNvPr id="131" name="Google Shape;131;p5"/>
          <p:cNvSpPr/>
          <p:nvPr/>
        </p:nvSpPr>
        <p:spPr>
          <a:xfrm rot="5400000">
            <a:off x="4086223" y="2634300"/>
            <a:ext cx="1565400" cy="927000"/>
          </a:xfrm>
          <a:prstGeom prst="triangle">
            <a:avLst>
              <a:gd name="adj" fmla="val 49907"/>
            </a:avLst>
          </a:prstGeom>
          <a:solidFill>
            <a:srgbClr val="45818E"/>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4"/>
          <p:cNvSpPr txBox="1">
            <a:spLocks noGrp="1"/>
          </p:cNvSpPr>
          <p:nvPr>
            <p:ph type="body" idx="1"/>
          </p:nvPr>
        </p:nvSpPr>
        <p:spPr>
          <a:xfrm>
            <a:off x="4516550" y="568800"/>
            <a:ext cx="3224400" cy="4000200"/>
          </a:xfrm>
          <a:prstGeom prst="rect">
            <a:avLst/>
          </a:prstGeom>
          <a:gradFill>
            <a:gsLst>
              <a:gs pos="0">
                <a:srgbClr val="FFF6DB"/>
              </a:gs>
              <a:gs pos="100000">
                <a:srgbClr val="FAD25C"/>
              </a:gs>
            </a:gsLst>
            <a:lin ang="5400012" scaled="0"/>
          </a:gradFill>
          <a:ln w="76200" cap="flat" cmpd="sng">
            <a:solidFill>
              <a:srgbClr val="666666"/>
            </a:solidFill>
            <a:prstDash val="solid"/>
            <a:round/>
            <a:headEnd type="none" w="sm" len="sm"/>
            <a:tailEnd type="none" w="sm" len="sm"/>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1200"/>
              </a:spcAft>
              <a:buSzPct val="78260"/>
              <a:buNone/>
            </a:pPr>
            <a:r>
              <a:rPr lang="en" sz="2300">
                <a:solidFill>
                  <a:schemeClr val="dk1"/>
                </a:solidFill>
                <a:latin typeface="Calibri"/>
                <a:ea typeface="Calibri"/>
                <a:cs typeface="Calibri"/>
                <a:sym typeface="Calibri"/>
              </a:rPr>
              <a:t>The Bible uses hyperbole to stress  how passionate God’s love for his people that he would want to completely eliminate any evil that separated him from them. He did a zero tolerance approach as a way to show the purity of his love and desire for his people. We should read these stories in the context of the merciful jesus as the fullest revelation of God </a:t>
            </a:r>
            <a:endParaRPr sz="2300">
              <a:solidFill>
                <a:schemeClr val="dk1"/>
              </a:solidFill>
              <a:latin typeface="Calibri"/>
              <a:ea typeface="Calibri"/>
              <a:cs typeface="Calibri"/>
              <a:sym typeface="Calibri"/>
            </a:endParaRPr>
          </a:p>
        </p:txBody>
      </p:sp>
      <p:pic>
        <p:nvPicPr>
          <p:cNvPr id="137" name="Google Shape;137;p14"/>
          <p:cNvPicPr preferRelativeResize="0"/>
          <p:nvPr/>
        </p:nvPicPr>
        <p:blipFill rotWithShape="1">
          <a:blip r:embed="rId3">
            <a:alphaModFix/>
          </a:blip>
          <a:srcRect/>
          <a:stretch/>
        </p:blipFill>
        <p:spPr>
          <a:xfrm>
            <a:off x="806075" y="1959450"/>
            <a:ext cx="3121925" cy="2609425"/>
          </a:xfrm>
          <a:prstGeom prst="rect">
            <a:avLst/>
          </a:prstGeom>
          <a:noFill/>
          <a:ln w="76200" cap="flat" cmpd="sng">
            <a:solidFill>
              <a:schemeClr val="dk2"/>
            </a:solidFill>
            <a:prstDash val="solid"/>
            <a:round/>
            <a:headEnd type="none" w="sm" len="sm"/>
            <a:tailEnd type="none" w="sm" len="sm"/>
          </a:ln>
        </p:spPr>
      </p:pic>
      <p:sp>
        <p:nvSpPr>
          <p:cNvPr id="138" name="Google Shape;138;p14"/>
          <p:cNvSpPr/>
          <p:nvPr/>
        </p:nvSpPr>
        <p:spPr>
          <a:xfrm>
            <a:off x="806100" y="562975"/>
            <a:ext cx="3121800" cy="1241100"/>
          </a:xfrm>
          <a:prstGeom prst="wedgeRectCallout">
            <a:avLst>
              <a:gd name="adj1" fmla="val -20833"/>
              <a:gd name="adj2" fmla="val 62500"/>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4"/>
          <p:cNvSpPr txBox="1"/>
          <p:nvPr/>
        </p:nvSpPr>
        <p:spPr>
          <a:xfrm>
            <a:off x="908425" y="679750"/>
            <a:ext cx="2942700" cy="93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rgbClr val="000000"/>
              </a:buClr>
              <a:buSzPts val="1987"/>
              <a:buFont typeface="Arial"/>
              <a:buNone/>
            </a:pPr>
            <a:r>
              <a:rPr lang="en" sz="1787">
                <a:solidFill>
                  <a:schemeClr val="dk2"/>
                </a:solidFill>
                <a:latin typeface="Calibri"/>
                <a:ea typeface="Calibri"/>
                <a:cs typeface="Calibri"/>
                <a:sym typeface="Calibri"/>
              </a:rPr>
              <a:t>How could God the Father be a loving God when he seemed to condone violence?</a:t>
            </a:r>
            <a:endParaRPr sz="1100" b="0" i="0" u="none" strike="noStrike" cap="none">
              <a:solidFill>
                <a:schemeClr val="dk2"/>
              </a:solidFill>
              <a:latin typeface="Arial"/>
              <a:ea typeface="Arial"/>
              <a:cs typeface="Arial"/>
              <a:sym typeface="Arial"/>
            </a:endParaRPr>
          </a:p>
        </p:txBody>
      </p:sp>
      <p:sp>
        <p:nvSpPr>
          <p:cNvPr id="140" name="Google Shape;140;p14"/>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4"/>
          <p:cNvSpPr txBox="1"/>
          <p:nvPr/>
        </p:nvSpPr>
        <p:spPr>
          <a:xfrm>
            <a:off x="7802850" y="280875"/>
            <a:ext cx="11898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Challenge</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Question</a:t>
            </a:r>
            <a:endParaRPr sz="1600"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g274e39f6533_0_21"/>
          <p:cNvSpPr txBox="1">
            <a:spLocks noGrp="1"/>
          </p:cNvSpPr>
          <p:nvPr>
            <p:ph type="title"/>
          </p:nvPr>
        </p:nvSpPr>
        <p:spPr>
          <a:xfrm>
            <a:off x="839650" y="445025"/>
            <a:ext cx="7544100" cy="9372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20" b="1">
                <a:solidFill>
                  <a:schemeClr val="lt1"/>
                </a:solidFill>
                <a:latin typeface="Calibri"/>
                <a:ea typeface="Calibri"/>
                <a:cs typeface="Calibri"/>
                <a:sym typeface="Calibri"/>
              </a:rPr>
              <a:t>The God the Father is Truth </a:t>
            </a:r>
            <a:endParaRPr sz="4820" b="1">
              <a:solidFill>
                <a:schemeClr val="lt1"/>
              </a:solidFill>
              <a:latin typeface="Calibri"/>
              <a:ea typeface="Calibri"/>
              <a:cs typeface="Calibri"/>
              <a:sym typeface="Calibri"/>
            </a:endParaRPr>
          </a:p>
        </p:txBody>
      </p:sp>
      <p:sp>
        <p:nvSpPr>
          <p:cNvPr id="147" name="Google Shape;147;g274e39f6533_0_21"/>
          <p:cNvSpPr txBox="1"/>
          <p:nvPr/>
        </p:nvSpPr>
        <p:spPr>
          <a:xfrm>
            <a:off x="4572000" y="1835350"/>
            <a:ext cx="3811800" cy="27876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Font typeface="Calibri"/>
              <a:buChar char="●"/>
            </a:pPr>
            <a:r>
              <a:rPr lang="en" sz="2400" b="1">
                <a:solidFill>
                  <a:schemeClr val="lt1"/>
                </a:solidFill>
                <a:latin typeface="Calibri"/>
                <a:ea typeface="Calibri"/>
                <a:cs typeface="Calibri"/>
                <a:sym typeface="Calibri"/>
              </a:rPr>
              <a:t>God the Father is the source of all truth.</a:t>
            </a:r>
            <a:endParaRPr sz="2400" b="1">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 sz="2400" b="1">
                <a:solidFill>
                  <a:schemeClr val="lt1"/>
                </a:solidFill>
                <a:latin typeface="Calibri"/>
                <a:ea typeface="Calibri"/>
                <a:cs typeface="Calibri"/>
                <a:sym typeface="Calibri"/>
              </a:rPr>
              <a:t>Creation conforms to God's intellect and will. </a:t>
            </a:r>
            <a:endParaRPr sz="2400" b="1">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 sz="2400" b="1">
                <a:solidFill>
                  <a:schemeClr val="lt1"/>
                </a:solidFill>
                <a:latin typeface="Calibri"/>
                <a:ea typeface="Calibri"/>
                <a:cs typeface="Calibri"/>
                <a:sym typeface="Calibri"/>
              </a:rPr>
              <a:t>He can neither deceive nor be deceived.</a:t>
            </a:r>
            <a:endParaRPr sz="2400" b="1">
              <a:solidFill>
                <a:schemeClr val="lt1"/>
              </a:solidFill>
              <a:latin typeface="Calibri"/>
              <a:ea typeface="Calibri"/>
              <a:cs typeface="Calibri"/>
              <a:sym typeface="Calibri"/>
            </a:endParaRPr>
          </a:p>
          <a:p>
            <a:pPr marL="0" lvl="0" indent="0" algn="l" rtl="0">
              <a:spcBef>
                <a:spcPts val="0"/>
              </a:spcBef>
              <a:spcAft>
                <a:spcPts val="0"/>
              </a:spcAft>
              <a:buNone/>
            </a:pPr>
            <a:endParaRPr sz="2400" b="1">
              <a:solidFill>
                <a:schemeClr val="lt1"/>
              </a:solidFill>
              <a:latin typeface="Calibri"/>
              <a:ea typeface="Calibri"/>
              <a:cs typeface="Calibri"/>
              <a:sym typeface="Calibri"/>
            </a:endParaRPr>
          </a:p>
        </p:txBody>
      </p:sp>
      <p:pic>
        <p:nvPicPr>
          <p:cNvPr id="148" name="Google Shape;148;g274e39f6533_0_21"/>
          <p:cNvPicPr preferRelativeResize="0"/>
          <p:nvPr/>
        </p:nvPicPr>
        <p:blipFill>
          <a:blip r:embed="rId4">
            <a:alphaModFix/>
          </a:blip>
          <a:stretch>
            <a:fillRect/>
          </a:stretch>
        </p:blipFill>
        <p:spPr>
          <a:xfrm>
            <a:off x="839650" y="1835350"/>
            <a:ext cx="3340934" cy="27876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subTitle" idx="1"/>
          </p:nvPr>
        </p:nvSpPr>
        <p:spPr>
          <a:xfrm>
            <a:off x="408485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We discover truth when our perception of a thing matches up with what the thing actually is. Truth is objective and universal.The word truth signifies something that is real, something that is honest, something that really exists. </a:t>
            </a:r>
            <a:endParaRPr sz="2400">
              <a:solidFill>
                <a:srgbClr val="000000"/>
              </a:solidFill>
              <a:latin typeface="Calibri"/>
              <a:ea typeface="Calibri"/>
              <a:cs typeface="Calibri"/>
              <a:sym typeface="Calibri"/>
            </a:endParaRPr>
          </a:p>
        </p:txBody>
      </p:sp>
      <p:sp>
        <p:nvSpPr>
          <p:cNvPr id="154" name="Google Shape;154;p8"/>
          <p:cNvSpPr/>
          <p:nvPr/>
        </p:nvSpPr>
        <p:spPr>
          <a:xfrm>
            <a:off x="407250" y="188375"/>
            <a:ext cx="8262000" cy="1116000"/>
          </a:xfrm>
          <a:prstGeom prst="roundRect">
            <a:avLst>
              <a:gd name="adj" fmla="val 16667"/>
            </a:avLst>
          </a:prstGeom>
          <a:solidFill>
            <a:srgbClr val="0075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8"/>
          <p:cNvSpPr txBox="1"/>
          <p:nvPr/>
        </p:nvSpPr>
        <p:spPr>
          <a:xfrm>
            <a:off x="2082900" y="280875"/>
            <a:ext cx="4978200" cy="97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lt1"/>
                </a:solidFill>
                <a:latin typeface="Calibri"/>
                <a:ea typeface="Calibri"/>
                <a:cs typeface="Calibri"/>
                <a:sym typeface="Calibri"/>
              </a:rPr>
              <a:t>Truth</a:t>
            </a:r>
            <a:endParaRPr sz="5300" b="0" i="0" u="none" strike="noStrike" cap="none" dirty="0">
              <a:solidFill>
                <a:schemeClr val="lt1"/>
              </a:solidFill>
              <a:latin typeface="Calibri"/>
              <a:ea typeface="Calibri"/>
              <a:cs typeface="Calibri"/>
              <a:sym typeface="Calibri"/>
            </a:endParaRPr>
          </a:p>
        </p:txBody>
      </p:sp>
      <p:sp>
        <p:nvSpPr>
          <p:cNvPr id="156" name="Google Shape;156;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58" name="Google Shape;158;p8"/>
          <p:cNvPicPr preferRelativeResize="0"/>
          <p:nvPr/>
        </p:nvPicPr>
        <p:blipFill>
          <a:blip r:embed="rId3">
            <a:alphaModFix/>
          </a:blip>
          <a:stretch>
            <a:fillRect/>
          </a:stretch>
        </p:blipFill>
        <p:spPr>
          <a:xfrm>
            <a:off x="827950" y="1982124"/>
            <a:ext cx="2860301" cy="2534125"/>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74e39f6533_0_62"/>
          <p:cNvSpPr txBox="1">
            <a:spLocks noGrp="1"/>
          </p:cNvSpPr>
          <p:nvPr>
            <p:ph type="subTitle" idx="1"/>
          </p:nvPr>
        </p:nvSpPr>
        <p:spPr>
          <a:xfrm>
            <a:off x="408485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Humans are expected to be truthful, </a:t>
            </a:r>
            <a:r>
              <a:rPr lang="en" sz="2400">
                <a:solidFill>
                  <a:schemeClr val="dk1"/>
                </a:solidFill>
                <a:latin typeface="Calibri"/>
                <a:ea typeface="Calibri"/>
                <a:cs typeface="Calibri"/>
                <a:sym typeface="Calibri"/>
              </a:rPr>
              <a:t>sincere and honest </a:t>
            </a:r>
            <a:r>
              <a:rPr lang="en" sz="2400">
                <a:solidFill>
                  <a:srgbClr val="000000"/>
                </a:solidFill>
                <a:latin typeface="Calibri"/>
                <a:ea typeface="Calibri"/>
                <a:cs typeface="Calibri"/>
                <a:sym typeface="Calibri"/>
              </a:rPr>
              <a:t>with one another. As disciples of Jesus, truthfulness becomes part of our identity, instead of being untrue or a liar. The closer we get to God the more we become truthful.</a:t>
            </a:r>
            <a:endParaRPr sz="2400">
              <a:solidFill>
                <a:srgbClr val="000000"/>
              </a:solidFill>
              <a:latin typeface="Calibri"/>
              <a:ea typeface="Calibri"/>
              <a:cs typeface="Calibri"/>
              <a:sym typeface="Calibri"/>
            </a:endParaRPr>
          </a:p>
        </p:txBody>
      </p:sp>
      <p:sp>
        <p:nvSpPr>
          <p:cNvPr id="164" name="Google Shape;164;g274e39f6533_0_62"/>
          <p:cNvSpPr/>
          <p:nvPr/>
        </p:nvSpPr>
        <p:spPr>
          <a:xfrm>
            <a:off x="407250" y="188375"/>
            <a:ext cx="8262000" cy="1116000"/>
          </a:xfrm>
          <a:prstGeom prst="roundRect">
            <a:avLst>
              <a:gd name="adj" fmla="val 16667"/>
            </a:avLst>
          </a:prstGeom>
          <a:solidFill>
            <a:srgbClr val="0075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274e39f6533_0_62"/>
          <p:cNvSpPr txBox="1"/>
          <p:nvPr/>
        </p:nvSpPr>
        <p:spPr>
          <a:xfrm>
            <a:off x="1907250" y="188375"/>
            <a:ext cx="5329500" cy="10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lt1"/>
                </a:solidFill>
                <a:latin typeface="Calibri"/>
                <a:ea typeface="Calibri"/>
                <a:cs typeface="Calibri"/>
                <a:sym typeface="Calibri"/>
              </a:rPr>
              <a:t>Truthfulness</a:t>
            </a:r>
            <a:endParaRPr sz="5300" b="0" i="0" u="none" strike="noStrike" cap="none" dirty="0">
              <a:solidFill>
                <a:schemeClr val="lt1"/>
              </a:solidFill>
              <a:latin typeface="Calibri"/>
              <a:ea typeface="Calibri"/>
              <a:cs typeface="Calibri"/>
              <a:sym typeface="Calibri"/>
            </a:endParaRPr>
          </a:p>
        </p:txBody>
      </p:sp>
      <p:sp>
        <p:nvSpPr>
          <p:cNvPr id="166" name="Google Shape;166;g274e39f6533_0_6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74e39f6533_0_6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68" name="Google Shape;168;g274e39f6533_0_62"/>
          <p:cNvPicPr preferRelativeResize="0"/>
          <p:nvPr/>
        </p:nvPicPr>
        <p:blipFill rotWithShape="1">
          <a:blip r:embed="rId3">
            <a:alphaModFix/>
          </a:blip>
          <a:srcRect r="31572"/>
          <a:stretch/>
        </p:blipFill>
        <p:spPr>
          <a:xfrm>
            <a:off x="602150" y="2327463"/>
            <a:ext cx="3173675" cy="1905875"/>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4215150" y="299425"/>
            <a:ext cx="4617300" cy="1281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20" b="1">
                <a:solidFill>
                  <a:schemeClr val="lt1"/>
                </a:solidFill>
                <a:latin typeface="Calibri"/>
                <a:ea typeface="Calibri"/>
                <a:cs typeface="Calibri"/>
                <a:sym typeface="Calibri"/>
              </a:rPr>
              <a:t>God the Father is Almighty</a:t>
            </a:r>
            <a:endParaRPr sz="4820" b="1">
              <a:solidFill>
                <a:schemeClr val="lt1"/>
              </a:solidFill>
              <a:latin typeface="Calibri"/>
              <a:ea typeface="Calibri"/>
              <a:cs typeface="Calibri"/>
              <a:sym typeface="Calibri"/>
            </a:endParaRPr>
          </a:p>
        </p:txBody>
      </p:sp>
      <p:sp>
        <p:nvSpPr>
          <p:cNvPr id="174" name="Google Shape;174;p7"/>
          <p:cNvSpPr txBox="1"/>
          <p:nvPr/>
        </p:nvSpPr>
        <p:spPr>
          <a:xfrm>
            <a:off x="4668550" y="1957050"/>
            <a:ext cx="4163700" cy="2960700"/>
          </a:xfrm>
          <a:prstGeom prst="rect">
            <a:avLst/>
          </a:prstGeom>
          <a:noFill/>
          <a:ln>
            <a:noFill/>
          </a:ln>
        </p:spPr>
        <p:txBody>
          <a:bodyPr spcFirstLastPara="1" wrap="square" lIns="91425" tIns="91425" rIns="91425" bIns="91425" anchor="t" anchorCtr="0">
            <a:noAutofit/>
          </a:bodyPr>
          <a:lstStyle/>
          <a:p>
            <a:pPr marL="457200" marR="0" lvl="0" indent="-374650" algn="l" rtl="0">
              <a:lnSpc>
                <a:spcPct val="100000"/>
              </a:lnSpc>
              <a:spcBef>
                <a:spcPts val="0"/>
              </a:spcBef>
              <a:spcAft>
                <a:spcPts val="0"/>
              </a:spcAft>
              <a:buClr>
                <a:schemeClr val="lt1"/>
              </a:buClr>
              <a:buSzPts val="2300"/>
              <a:buChar char="●"/>
            </a:pPr>
            <a:r>
              <a:rPr lang="en" sz="2300" b="1">
                <a:solidFill>
                  <a:schemeClr val="lt1"/>
                </a:solidFill>
              </a:rPr>
              <a:t>He created the entire universe. </a:t>
            </a:r>
            <a:endParaRPr sz="2300" b="1">
              <a:solidFill>
                <a:schemeClr val="lt1"/>
              </a:solidFill>
            </a:endParaRPr>
          </a:p>
          <a:p>
            <a:pPr marL="457200" marR="0" lvl="0" indent="-374650" algn="l" rtl="0">
              <a:lnSpc>
                <a:spcPct val="100000"/>
              </a:lnSpc>
              <a:spcBef>
                <a:spcPts val="0"/>
              </a:spcBef>
              <a:spcAft>
                <a:spcPts val="0"/>
              </a:spcAft>
              <a:buClr>
                <a:schemeClr val="lt1"/>
              </a:buClr>
              <a:buSzPts val="2300"/>
              <a:buChar char="●"/>
            </a:pPr>
            <a:r>
              <a:rPr lang="en" sz="2300" b="1">
                <a:solidFill>
                  <a:schemeClr val="lt1"/>
                </a:solidFill>
              </a:rPr>
              <a:t>He rules over creation. </a:t>
            </a:r>
            <a:endParaRPr sz="2300" b="1">
              <a:solidFill>
                <a:schemeClr val="lt1"/>
              </a:solidFill>
            </a:endParaRPr>
          </a:p>
          <a:p>
            <a:pPr marL="457200" marR="0" lvl="0" indent="-374650" algn="l" rtl="0">
              <a:lnSpc>
                <a:spcPct val="100000"/>
              </a:lnSpc>
              <a:spcBef>
                <a:spcPts val="0"/>
              </a:spcBef>
              <a:spcAft>
                <a:spcPts val="0"/>
              </a:spcAft>
              <a:buClr>
                <a:schemeClr val="lt1"/>
              </a:buClr>
              <a:buSzPts val="2300"/>
              <a:buChar char="●"/>
            </a:pPr>
            <a:r>
              <a:rPr lang="en" sz="2300" b="1">
                <a:solidFill>
                  <a:schemeClr val="lt1"/>
                </a:solidFill>
              </a:rPr>
              <a:t>He is the Lord of history. </a:t>
            </a:r>
            <a:endParaRPr sz="2300" b="1">
              <a:solidFill>
                <a:schemeClr val="lt1"/>
              </a:solidFill>
            </a:endParaRPr>
          </a:p>
          <a:p>
            <a:pPr marL="457200" marR="0" lvl="0" indent="-374650" algn="l" rtl="0">
              <a:lnSpc>
                <a:spcPct val="100000"/>
              </a:lnSpc>
              <a:spcBef>
                <a:spcPts val="0"/>
              </a:spcBef>
              <a:spcAft>
                <a:spcPts val="0"/>
              </a:spcAft>
              <a:buClr>
                <a:schemeClr val="lt1"/>
              </a:buClr>
              <a:buSzPts val="2300"/>
              <a:buChar char="●"/>
            </a:pPr>
            <a:r>
              <a:rPr lang="en" sz="2300" b="1">
                <a:solidFill>
                  <a:schemeClr val="lt1"/>
                </a:solidFill>
              </a:rPr>
              <a:t>He governs the events of history according to his will.</a:t>
            </a:r>
            <a:endParaRPr sz="2300" b="1" i="0" u="none" strike="noStrike" cap="none">
              <a:solidFill>
                <a:schemeClr val="lt1"/>
              </a:solidFill>
              <a:latin typeface="Calibri"/>
              <a:ea typeface="Calibri"/>
              <a:cs typeface="Calibri"/>
              <a:sym typeface="Calibri"/>
            </a:endParaRPr>
          </a:p>
        </p:txBody>
      </p:sp>
      <p:pic>
        <p:nvPicPr>
          <p:cNvPr id="2050" name="Picture 2">
            <a:extLst>
              <a:ext uri="{FF2B5EF4-FFF2-40B4-BE49-F238E27FC236}">
                <a16:creationId xmlns:a16="http://schemas.microsoft.com/office/drawing/2014/main" id="{6603283F-4CB6-49EF-8F91-16597C4AAB83}"/>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4033" t="15422" r="26164" b="11880"/>
          <a:stretch/>
        </p:blipFill>
        <p:spPr bwMode="auto">
          <a:xfrm>
            <a:off x="0" y="0"/>
            <a:ext cx="3895596"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5085</Words>
  <Application>Microsoft Office PowerPoint</Application>
  <PresentationFormat>On-screen Show (16:9)</PresentationFormat>
  <Paragraphs>200</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Impact</vt:lpstr>
      <vt:lpstr>Merriweather</vt:lpstr>
      <vt:lpstr>Arial</vt:lpstr>
      <vt:lpstr>Calibri</vt:lpstr>
      <vt:lpstr>Simple Light</vt:lpstr>
      <vt:lpstr>Simple Light</vt:lpstr>
      <vt:lpstr>PowerPoint Presentation</vt:lpstr>
      <vt:lpstr>God The Father</vt:lpstr>
      <vt:lpstr>The God the Father is Love </vt:lpstr>
      <vt:lpstr>PowerPoint Presentation</vt:lpstr>
      <vt:lpstr>PowerPoint Presentation</vt:lpstr>
      <vt:lpstr>The God the Father is Truth </vt:lpstr>
      <vt:lpstr>PowerPoint Presentation</vt:lpstr>
      <vt:lpstr>PowerPoint Presentation</vt:lpstr>
      <vt:lpstr>God the Father is Almighty</vt:lpstr>
      <vt:lpstr>PowerPoint Presentation</vt:lpstr>
      <vt:lpstr>God the Father is Just</vt:lpstr>
      <vt:lpstr>PowerPoint Presentation</vt:lpstr>
      <vt:lpstr>God Has a Plan for Each of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5</cp:revision>
  <dcterms:modified xsi:type="dcterms:W3CDTF">2024-12-04T15:37:26Z</dcterms:modified>
</cp:coreProperties>
</file>