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319" r:id="rId2"/>
    <p:sldId id="273" r:id="rId3"/>
    <p:sldId id="284" r:id="rId4"/>
    <p:sldId id="285" r:id="rId5"/>
    <p:sldId id="286" r:id="rId6"/>
    <p:sldId id="292" r:id="rId7"/>
    <p:sldId id="293" r:id="rId8"/>
    <p:sldId id="294" r:id="rId9"/>
    <p:sldId id="295" r:id="rId10"/>
    <p:sldId id="287" r:id="rId11"/>
    <p:sldId id="288" r:id="rId12"/>
    <p:sldId id="296" r:id="rId13"/>
    <p:sldId id="301" r:id="rId14"/>
    <p:sldId id="300" r:id="rId15"/>
    <p:sldId id="307" r:id="rId16"/>
    <p:sldId id="298" r:id="rId17"/>
    <p:sldId id="308" r:id="rId18"/>
    <p:sldId id="302" r:id="rId19"/>
    <p:sldId id="309" r:id="rId20"/>
    <p:sldId id="303" r:id="rId21"/>
    <p:sldId id="318" r:id="rId22"/>
    <p:sldId id="304" r:id="rId23"/>
    <p:sldId id="314" r:id="rId24"/>
    <p:sldId id="315" r:id="rId25"/>
    <p:sldId id="316" r:id="rId26"/>
    <p:sldId id="310" r:id="rId27"/>
    <p:sldId id="313" r:id="rId28"/>
    <p:sldId id="311" r:id="rId29"/>
    <p:sldId id="312" r:id="rId30"/>
    <p:sldId id="305" r:id="rId31"/>
    <p:sldId id="306" r:id="rId32"/>
    <p:sldId id="31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969696"/>
    <a:srgbClr val="FFCC00"/>
    <a:srgbClr val="CC3399"/>
    <a:srgbClr val="CCCC00"/>
    <a:srgbClr val="990033"/>
    <a:srgbClr val="00CC00"/>
    <a:srgbClr val="00FF00"/>
    <a:srgbClr val="FF66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1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9/19/2017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9/19/2017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9/19/2017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4" Type="http://schemas.openxmlformats.org/officeDocument/2006/relationships/hyperlink" Target="http://www.vatican.va/archive/hist_councils/ii_vatican_council/index.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Arial Black" panose="020B0A04020102020204" pitchFamily="34" charset="0"/>
              </a:rPr>
              <a:t>Chapter 1 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4951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66000">
              <a:schemeClr val="accent2">
                <a:lumMod val="97000"/>
                <a:lumOff val="3000"/>
              </a:schemeClr>
            </a:gs>
            <a:gs pos="98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Rounded Rectangle 6"/>
          <p:cNvSpPr/>
          <p:nvPr/>
        </p:nvSpPr>
        <p:spPr>
          <a:xfrm>
            <a:off x="6324600" y="4153495"/>
            <a:ext cx="1211473" cy="1928713"/>
          </a:xfrm>
          <a:prstGeom prst="roundRect">
            <a:avLst>
              <a:gd name="adj" fmla="val 61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5800" y="152400"/>
            <a:ext cx="4495800" cy="4001095"/>
          </a:xfrm>
          <a:prstGeom prst="rect">
            <a:avLst/>
          </a:prstGeom>
        </p:spPr>
        <p:txBody>
          <a:bodyPr wrap="square">
            <a:spAutoFit/>
          </a:bodyPr>
          <a:lstStyle/>
          <a:p>
            <a:r>
              <a:rPr lang="en-US" sz="2800" b="1" dirty="0">
                <a:latin typeface="Arial Narrow" panose="020B0606020202030204" pitchFamily="34" charset="0"/>
              </a:rPr>
              <a:t>Forms of agnosticism:</a:t>
            </a:r>
            <a:br>
              <a:rPr lang="en-US" sz="2800" b="1" dirty="0">
                <a:latin typeface="Arial Narrow" panose="020B0606020202030204" pitchFamily="34" charset="0"/>
              </a:rPr>
            </a:br>
            <a:endParaRPr lang="en-US" dirty="0">
              <a:latin typeface="Arial Narrow" panose="020B0606020202030204" pitchFamily="34" charset="0"/>
            </a:endParaRPr>
          </a:p>
          <a:p>
            <a:pPr marL="285750" indent="-285750">
              <a:buFont typeface="Arial" panose="020B0604020202020204" pitchFamily="34" charset="0"/>
              <a:buChar char="•"/>
            </a:pPr>
            <a:r>
              <a:rPr lang="en-US" sz="2600" b="1" dirty="0">
                <a:latin typeface="Arial Narrow" panose="020B0606020202030204" pitchFamily="34" charset="0"/>
              </a:rPr>
              <a:t>May profess no judgment about God’s existence, while at the same time declaring it impossible to prove, affirm, or even deny</a:t>
            </a:r>
            <a:br>
              <a:rPr lang="en-US" sz="2600" b="1" dirty="0">
                <a:latin typeface="Arial Narrow" panose="020B0606020202030204" pitchFamily="34" charset="0"/>
              </a:rPr>
            </a:br>
            <a:endParaRPr lang="en-US" sz="2600" b="1" dirty="0">
              <a:latin typeface="Arial Narrow" panose="020B0606020202030204" pitchFamily="34" charset="0"/>
            </a:endParaRPr>
          </a:p>
          <a:p>
            <a:pPr marL="285750" indent="-285750">
              <a:buFont typeface="Arial" panose="020B0604020202020204" pitchFamily="34" charset="0"/>
              <a:buChar char="•"/>
            </a:pPr>
            <a:r>
              <a:rPr lang="en-US" sz="2600" b="1" dirty="0">
                <a:latin typeface="Arial Narrow" panose="020B0606020202030204" pitchFamily="34" charset="0"/>
              </a:rPr>
              <a:t>Is most often equivalent to </a:t>
            </a:r>
            <a:r>
              <a:rPr lang="en-US" sz="2600" b="1" i="1" dirty="0">
                <a:latin typeface="Arial Narrow" panose="020B0606020202030204" pitchFamily="34" charset="0"/>
              </a:rPr>
              <a:t>practical materialism</a:t>
            </a:r>
          </a:p>
        </p:txBody>
      </p:sp>
      <p:pic>
        <p:nvPicPr>
          <p:cNvPr id="6" name="Picture 4" descr="https://openparachute.files.wordpress.com/2011/07/secularstockphoto1_2.jpe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4153495"/>
            <a:ext cx="1211473" cy="19287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Why People Desire God</a:t>
            </a:r>
          </a:p>
          <a:p>
            <a:endParaRPr lang="en-US" dirty="0"/>
          </a:p>
        </p:txBody>
      </p:sp>
      <p:sp>
        <p:nvSpPr>
          <p:cNvPr id="2" name="Rectangle 1"/>
          <p:cNvSpPr/>
          <p:nvPr/>
        </p:nvSpPr>
        <p:spPr>
          <a:xfrm>
            <a:off x="228600" y="152400"/>
            <a:ext cx="4343400" cy="5632311"/>
          </a:xfrm>
          <a:prstGeom prst="rect">
            <a:avLst/>
          </a:prstGeom>
        </p:spPr>
        <p:txBody>
          <a:bodyPr wrap="square">
            <a:spAutoFit/>
          </a:bodyPr>
          <a:lstStyle/>
          <a:p>
            <a:r>
              <a:rPr lang="en-US" sz="2400" b="1" dirty="0">
                <a:latin typeface="Arial Narrow" panose="020B0606020202030204" pitchFamily="34" charset="0"/>
              </a:rPr>
              <a:t> Forms of atheism:</a:t>
            </a:r>
            <a:br>
              <a:rPr lang="en-US" sz="2400" b="1" dirty="0">
                <a:latin typeface="Arial Narrow" panose="020B0606020202030204" pitchFamily="34" charset="0"/>
              </a:rPr>
            </a:br>
            <a:endParaRPr lang="en-US" sz="2400" b="1" dirty="0">
              <a:latin typeface="Arial Narrow" panose="020B0606020202030204" pitchFamily="34" charset="0"/>
            </a:endParaRPr>
          </a:p>
          <a:p>
            <a:pPr marL="285750" indent="-285750">
              <a:buFont typeface="Arial" panose="020B0604020202020204" pitchFamily="34" charset="0"/>
              <a:buChar char="•"/>
            </a:pPr>
            <a:r>
              <a:rPr lang="en-US" sz="2400" b="1" i="1" dirty="0">
                <a:latin typeface="Arial Narrow" panose="020B0606020202030204" pitchFamily="34" charset="0"/>
              </a:rPr>
              <a:t>practical materialism </a:t>
            </a:r>
            <a:r>
              <a:rPr lang="en-US" sz="2400" b="1" dirty="0">
                <a:latin typeface="Arial Narrow" panose="020B0606020202030204" pitchFamily="34" charset="0"/>
              </a:rPr>
              <a:t>— </a:t>
            </a:r>
            <a:br>
              <a:rPr lang="en-US" sz="2400" b="1" dirty="0">
                <a:latin typeface="Arial Narrow" panose="020B0606020202030204" pitchFamily="34" charset="0"/>
              </a:rPr>
            </a:br>
            <a:r>
              <a:rPr lang="en-US" sz="2400" b="1" dirty="0">
                <a:latin typeface="Arial Narrow" panose="020B0606020202030204" pitchFamily="34" charset="0"/>
              </a:rPr>
              <a:t>restricts all a person’s hopes and dreams to the particular time and place of his or her earthly life</a:t>
            </a:r>
          </a:p>
          <a:p>
            <a:endParaRPr lang="en-US" sz="2400" b="1" dirty="0">
              <a:latin typeface="Arial Narrow" panose="020B0606020202030204" pitchFamily="34" charset="0"/>
            </a:endParaRPr>
          </a:p>
          <a:p>
            <a:pPr marL="285750" indent="-285750">
              <a:buFont typeface="Arial" panose="020B0604020202020204" pitchFamily="34" charset="0"/>
              <a:buChar char="•"/>
            </a:pPr>
            <a:r>
              <a:rPr lang="en-US" sz="2400" b="1" i="1" dirty="0">
                <a:latin typeface="Arial Narrow" panose="020B0606020202030204" pitchFamily="34" charset="0"/>
              </a:rPr>
              <a:t>atheistic humanism </a:t>
            </a:r>
            <a:r>
              <a:rPr lang="en-US" sz="2400" b="1" dirty="0">
                <a:latin typeface="Arial Narrow" panose="020B0606020202030204" pitchFamily="34" charset="0"/>
              </a:rPr>
              <a:t>– </a:t>
            </a:r>
            <a:br>
              <a:rPr lang="en-US" sz="2400" b="1" dirty="0">
                <a:latin typeface="Arial Narrow" panose="020B0606020202030204" pitchFamily="34" charset="0"/>
              </a:rPr>
            </a:br>
            <a:r>
              <a:rPr lang="en-US" sz="2400" b="1" dirty="0">
                <a:latin typeface="Arial Narrow" panose="020B0606020202030204" pitchFamily="34" charset="0"/>
              </a:rPr>
              <a:t>holds that a person alone determines his or her own fate</a:t>
            </a:r>
          </a:p>
          <a:p>
            <a:r>
              <a:rPr lang="en-US" sz="2400" b="1" dirty="0">
                <a:latin typeface="Arial Narrow" panose="020B0606020202030204" pitchFamily="34" charset="0"/>
              </a:rPr>
              <a:t> </a:t>
            </a:r>
          </a:p>
          <a:p>
            <a:pPr marL="285750" indent="-285750">
              <a:buFont typeface="Arial" panose="020B0604020202020204" pitchFamily="34" charset="0"/>
              <a:buChar char="•"/>
            </a:pPr>
            <a:r>
              <a:rPr lang="en-US" sz="2400" b="1" dirty="0">
                <a:latin typeface="Arial Narrow" panose="020B0606020202030204" pitchFamily="34" charset="0"/>
              </a:rPr>
              <a:t>the liberation of humanity by social and economic means independent of religion and God</a:t>
            </a:r>
          </a:p>
        </p:txBody>
      </p:sp>
      <p:sp>
        <p:nvSpPr>
          <p:cNvPr id="5" name="TextBox 4"/>
          <p:cNvSpPr txBox="1"/>
          <p:nvPr/>
        </p:nvSpPr>
        <p:spPr>
          <a:xfrm>
            <a:off x="533400" y="6260068"/>
            <a:ext cx="1752600" cy="369332"/>
          </a:xfrm>
          <a:prstGeom prst="rect">
            <a:avLst/>
          </a:prstGeom>
          <a:noFill/>
        </p:spPr>
        <p:txBody>
          <a:bodyPr wrap="square" rtlCol="0">
            <a:spAutoFit/>
          </a:bodyPr>
          <a:lstStyle/>
          <a:p>
            <a:r>
              <a:rPr lang="en-US" dirty="0"/>
              <a:t>Page 8</a:t>
            </a:r>
          </a:p>
        </p:txBody>
      </p:sp>
    </p:spTree>
    <p:extLst>
      <p:ext uri="{BB962C8B-B14F-4D97-AF65-F5344CB8AC3E}">
        <p14:creationId xmlns:p14="http://schemas.microsoft.com/office/powerpoint/2010/main" val="2952065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Natural Revelation </a:t>
            </a:r>
          </a:p>
          <a:p>
            <a:endParaRPr lang="en-US" dirty="0"/>
          </a:p>
        </p:txBody>
      </p:sp>
      <p:pic>
        <p:nvPicPr>
          <p:cNvPr id="3" name="Picture 2"/>
          <p:cNvPicPr>
            <a:picLocks noChangeAspect="1"/>
          </p:cNvPicPr>
          <p:nvPr/>
        </p:nvPicPr>
        <p:blipFill rotWithShape="1">
          <a:blip r:embed="rId2"/>
          <a:srcRect r="1316"/>
          <a:stretch/>
        </p:blipFill>
        <p:spPr>
          <a:xfrm>
            <a:off x="0" y="609599"/>
            <a:ext cx="9144000" cy="4687261"/>
          </a:xfrm>
          <a:prstGeom prst="rect">
            <a:avLst/>
          </a:prstGeom>
        </p:spPr>
      </p:pic>
    </p:spTree>
    <p:extLst>
      <p:ext uri="{BB962C8B-B14F-4D97-AF65-F5344CB8AC3E}">
        <p14:creationId xmlns:p14="http://schemas.microsoft.com/office/powerpoint/2010/main" val="101688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itechdaily.com/images/New-Hubble-Image-of-Spiral-Galaxy-M83.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1" r="9650"/>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Natural Revelation </a:t>
            </a:r>
          </a:p>
          <a:p>
            <a:endParaRPr lang="en-US" dirty="0"/>
          </a:p>
        </p:txBody>
      </p:sp>
      <p:sp>
        <p:nvSpPr>
          <p:cNvPr id="3" name="Rectangle 2"/>
          <p:cNvSpPr/>
          <p:nvPr/>
        </p:nvSpPr>
        <p:spPr>
          <a:xfrm>
            <a:off x="304800" y="533400"/>
            <a:ext cx="7924800" cy="1815882"/>
          </a:xfrm>
          <a:prstGeom prst="rect">
            <a:avLst/>
          </a:prstGeom>
        </p:spPr>
        <p:txBody>
          <a:bodyPr wrap="square">
            <a:spAutoFit/>
          </a:bodyPr>
          <a:lstStyle/>
          <a:p>
            <a:r>
              <a:rPr lang="en-US" sz="2800" b="1" i="1" dirty="0">
                <a:solidFill>
                  <a:schemeClr val="bg1"/>
                </a:solidFill>
                <a:effectLst>
                  <a:outerShdw blurRad="50800" dist="38100" dir="2700000" algn="tl" rotWithShape="0">
                    <a:prstClr val="black"/>
                  </a:outerShdw>
                </a:effectLst>
                <a:latin typeface="Arial Narrow" panose="020B0606020202030204" pitchFamily="34" charset="0"/>
              </a:rPr>
              <a:t>Foolish by nature were all who were in ignorance of God, </a:t>
            </a:r>
            <a:r>
              <a:rPr lang="en-US" sz="2800" b="1" i="1" dirty="0" smtClean="0">
                <a:solidFill>
                  <a:schemeClr val="bg1"/>
                </a:solidFill>
                <a:effectLst>
                  <a:outerShdw blurRad="50800" dist="38100" dir="2700000" algn="tl" rotWithShape="0">
                    <a:prstClr val="black"/>
                  </a:outerShdw>
                </a:effectLst>
                <a:latin typeface="Arial Narrow" panose="020B0606020202030204" pitchFamily="34" charset="0"/>
              </a:rPr>
              <a:t>and </a:t>
            </a:r>
            <a:r>
              <a:rPr lang="en-US" sz="2800" b="1" i="1" dirty="0">
                <a:solidFill>
                  <a:schemeClr val="bg1"/>
                </a:solidFill>
                <a:effectLst>
                  <a:outerShdw blurRad="50800" dist="38100" dir="2700000" algn="tl" rotWithShape="0">
                    <a:prstClr val="black"/>
                  </a:outerShdw>
                </a:effectLst>
                <a:latin typeface="Arial Narrow" panose="020B0606020202030204" pitchFamily="34" charset="0"/>
              </a:rPr>
              <a:t>who from the good things seen did not succeed in knowing the one who is. </a:t>
            </a:r>
            <a:br>
              <a:rPr lang="en-US" sz="2800" b="1" i="1" dirty="0">
                <a:solidFill>
                  <a:schemeClr val="bg1"/>
                </a:solidFill>
                <a:effectLst>
                  <a:outerShdw blurRad="50800" dist="38100" dir="2700000" algn="tl" rotWithShape="0">
                    <a:prstClr val="black"/>
                  </a:outerShdw>
                </a:effectLst>
                <a:latin typeface="Arial Narrow" panose="020B0606020202030204" pitchFamily="34" charset="0"/>
              </a:rPr>
            </a:br>
            <a:r>
              <a:rPr lang="en-US" sz="2800" dirty="0">
                <a:solidFill>
                  <a:schemeClr val="bg1"/>
                </a:solidFill>
                <a:effectLst>
                  <a:outerShdw blurRad="50800" dist="38100" dir="2700000" algn="tl" rotWithShape="0">
                    <a:prstClr val="black"/>
                  </a:outerShdw>
                </a:effectLst>
                <a:latin typeface="Arial Narrow" panose="020B0606020202030204" pitchFamily="34" charset="0"/>
              </a:rPr>
              <a:t>Wisdom 13:1</a:t>
            </a:r>
          </a:p>
        </p:txBody>
      </p:sp>
      <p:sp>
        <p:nvSpPr>
          <p:cNvPr id="5" name="Rectangle 4"/>
          <p:cNvSpPr/>
          <p:nvPr/>
        </p:nvSpPr>
        <p:spPr>
          <a:xfrm>
            <a:off x="1752600" y="3505200"/>
            <a:ext cx="7010400" cy="2246769"/>
          </a:xfrm>
          <a:prstGeom prst="rect">
            <a:avLst/>
          </a:prstGeom>
        </p:spPr>
        <p:txBody>
          <a:bodyPr wrap="square">
            <a:spAutoFit/>
          </a:bodyPr>
          <a:lstStyle/>
          <a:p>
            <a:pPr algn="r"/>
            <a:r>
              <a:rPr lang="en-US" sz="2800" b="1" i="1" dirty="0">
                <a:solidFill>
                  <a:schemeClr val="bg1"/>
                </a:solidFill>
                <a:effectLst>
                  <a:outerShdw blurRad="50800" dist="38100" dir="2700000" algn="tl" rotWithShape="0">
                    <a:prstClr val="black"/>
                  </a:outerShdw>
                </a:effectLst>
                <a:latin typeface="Arial Narrow" panose="020B0606020202030204" pitchFamily="34" charset="0"/>
              </a:rPr>
              <a:t>Ever since the creation of the world, his invisible attributes of eternal power and divinity  have been able to be understood and perceived </a:t>
            </a:r>
          </a:p>
          <a:p>
            <a:pPr algn="r"/>
            <a:r>
              <a:rPr lang="en-US" sz="2800" b="1" i="1" dirty="0">
                <a:solidFill>
                  <a:schemeClr val="bg1"/>
                </a:solidFill>
                <a:effectLst>
                  <a:outerShdw blurRad="50800" dist="38100" dir="2700000" algn="tl" rotWithShape="0">
                    <a:prstClr val="black"/>
                  </a:outerShdw>
                </a:effectLst>
                <a:latin typeface="Arial Narrow" panose="020B0606020202030204" pitchFamily="34" charset="0"/>
              </a:rPr>
              <a:t>in what he has made. </a:t>
            </a:r>
          </a:p>
          <a:p>
            <a:pPr algn="r"/>
            <a:r>
              <a:rPr lang="en-US" sz="2800" dirty="0">
                <a:solidFill>
                  <a:schemeClr val="bg1"/>
                </a:solidFill>
                <a:effectLst>
                  <a:outerShdw blurRad="50800" dist="38100" dir="2700000" algn="tl" rotWithShape="0">
                    <a:prstClr val="black"/>
                  </a:outerShdw>
                </a:effectLst>
                <a:latin typeface="Arial Narrow" panose="020B0606020202030204" pitchFamily="34" charset="0"/>
              </a:rPr>
              <a:t>Romans 1:20</a:t>
            </a:r>
          </a:p>
        </p:txBody>
      </p:sp>
    </p:spTree>
    <p:extLst>
      <p:ext uri="{BB962C8B-B14F-4D97-AF65-F5344CB8AC3E}">
        <p14:creationId xmlns:p14="http://schemas.microsoft.com/office/powerpoint/2010/main" val="3139049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22000">
              <a:schemeClr val="accent5">
                <a:lumMod val="95000"/>
                <a:lumOff val="5000"/>
              </a:schemeClr>
            </a:gs>
            <a:gs pos="83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Pursuit of Happiness</a:t>
            </a:r>
          </a:p>
          <a:p>
            <a:endParaRPr lang="en-US" dirty="0"/>
          </a:p>
        </p:txBody>
      </p:sp>
      <p:sp>
        <p:nvSpPr>
          <p:cNvPr id="5" name="TextBox 4"/>
          <p:cNvSpPr txBox="1"/>
          <p:nvPr/>
        </p:nvSpPr>
        <p:spPr>
          <a:xfrm>
            <a:off x="533400" y="457200"/>
            <a:ext cx="7848600" cy="2800767"/>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Natural Revelation</a:t>
            </a:r>
            <a:r>
              <a:rPr lang="en-US" sz="3200" b="1" dirty="0">
                <a:latin typeface="Arial" panose="020B0604020202020204" pitchFamily="34" charset="0"/>
                <a:cs typeface="Arial" panose="020B0604020202020204" pitchFamily="34" charset="0"/>
              </a:rPr>
              <a:t> The </a:t>
            </a:r>
            <a:r>
              <a:rPr lang="en-US" sz="2800" b="1" dirty="0">
                <a:latin typeface="Arial" panose="020B0604020202020204" pitchFamily="34" charset="0"/>
                <a:cs typeface="Arial" panose="020B0604020202020204" pitchFamily="34" charset="0"/>
              </a:rPr>
              <a:t>knowledge of the existence of God and his basic attributes that can be derived by human reason while</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reflecting on the</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created order.</a:t>
            </a:r>
          </a:p>
          <a:p>
            <a:endParaRPr lang="en-US" sz="2800" b="1" dirty="0">
              <a:latin typeface="Arial" panose="020B0604020202020204" pitchFamily="34" charset="0"/>
              <a:cs typeface="Arial" panose="020B0604020202020204" pitchFamily="34" charset="0"/>
            </a:endParaRPr>
          </a:p>
        </p:txBody>
      </p:sp>
      <p:pic>
        <p:nvPicPr>
          <p:cNvPr id="11266" name="Picture 2" descr="http://www.ismu.org/wp-content/uploads/2013/11/tes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3886200" cy="4057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9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30">
          <a:fgClr>
            <a:srgbClr val="CCCC0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Natural Revelation </a:t>
            </a:r>
          </a:p>
          <a:p>
            <a:endParaRPr lang="en-US" dirty="0"/>
          </a:p>
        </p:txBody>
      </p:sp>
      <p:sp>
        <p:nvSpPr>
          <p:cNvPr id="8" name="TextBox 7"/>
          <p:cNvSpPr txBox="1"/>
          <p:nvPr/>
        </p:nvSpPr>
        <p:spPr>
          <a:xfrm>
            <a:off x="533400" y="304800"/>
            <a:ext cx="8382000" cy="954107"/>
          </a:xfrm>
          <a:prstGeom prst="rect">
            <a:avLst/>
          </a:prstGeom>
          <a:noFill/>
        </p:spPr>
        <p:txBody>
          <a:bodyPr wrap="square" rtlCol="0">
            <a:spAutoFit/>
          </a:bodyPr>
          <a:lstStyle/>
          <a:p>
            <a:pPr algn="ctr">
              <a:buSzPct val="80000"/>
              <a:tabLst>
                <a:tab pos="628650" algn="l"/>
              </a:tabLst>
            </a:pPr>
            <a:r>
              <a:rPr lang="en-US" sz="2800" b="1" dirty="0">
                <a:latin typeface="Arial Narrow" panose="020B0606020202030204" pitchFamily="34" charset="0"/>
              </a:rPr>
              <a:t>Which of these arguments for God’s existence would you offer to a skeptical friend? Why?</a:t>
            </a:r>
            <a:endParaRPr lang="en-US" sz="2800" b="1" dirty="0">
              <a:ln w="3175">
                <a:solidFill>
                  <a:schemeClr val="bg1"/>
                </a:solidFill>
              </a:ln>
              <a:solidFill>
                <a:schemeClr val="accent1">
                  <a:lumMod val="75000"/>
                </a:schemeClr>
              </a:solidFill>
              <a:effectLst>
                <a:outerShdw blurRad="50800" dist="38100" dir="10800000" algn="r" rotWithShape="0">
                  <a:prstClr val="black">
                    <a:alpha val="40000"/>
                  </a:prstClr>
                </a:outerShdw>
              </a:effectLst>
              <a:latin typeface="Arial Narrow" panose="020B0606020202030204" pitchFamily="34" charset="0"/>
              <a:cs typeface="Arial" panose="020B0604020202020204" pitchFamily="34" charset="0"/>
            </a:endParaRPr>
          </a:p>
        </p:txBody>
      </p:sp>
      <p:sp>
        <p:nvSpPr>
          <p:cNvPr id="13" name="Rounded Rectangle 12"/>
          <p:cNvSpPr/>
          <p:nvPr/>
        </p:nvSpPr>
        <p:spPr>
          <a:xfrm>
            <a:off x="3202775" y="1469753"/>
            <a:ext cx="2214563" cy="139485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God is the Grand Designer</a:t>
            </a:r>
          </a:p>
        </p:txBody>
      </p:sp>
      <p:sp>
        <p:nvSpPr>
          <p:cNvPr id="14" name="Rounded Rectangle 13"/>
          <p:cNvSpPr/>
          <p:nvPr/>
        </p:nvSpPr>
        <p:spPr>
          <a:xfrm>
            <a:off x="774279" y="2864613"/>
            <a:ext cx="2382334" cy="1394859"/>
          </a:xfrm>
          <a:prstGeom prst="roundRect">
            <a:avLst/>
          </a:prstGeom>
          <a:gradFill flip="none" rotWithShape="1">
            <a:gsLst>
              <a:gs pos="0">
                <a:srgbClr val="FFCC00">
                  <a:shade val="30000"/>
                  <a:satMod val="115000"/>
                </a:srgbClr>
              </a:gs>
              <a:gs pos="76000">
                <a:srgbClr val="FFCC00">
                  <a:shade val="67500"/>
                  <a:satMod val="115000"/>
                </a:srgbClr>
              </a:gs>
              <a:gs pos="100000">
                <a:srgbClr val="FFCC00">
                  <a:shade val="100000"/>
                  <a:satMod val="115000"/>
                </a:srgbClr>
              </a:gs>
            </a:gsLst>
            <a:lin ang="8100000" scaled="1"/>
            <a:tileRect/>
          </a:gra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God is the Unmoved Mover</a:t>
            </a:r>
          </a:p>
        </p:txBody>
      </p:sp>
      <p:sp>
        <p:nvSpPr>
          <p:cNvPr id="15" name="Rounded Rectangle 14"/>
          <p:cNvSpPr/>
          <p:nvPr/>
        </p:nvSpPr>
        <p:spPr>
          <a:xfrm>
            <a:off x="3533478" y="3012638"/>
            <a:ext cx="2214563" cy="1394859"/>
          </a:xfrm>
          <a:prstGeom prst="roundRect">
            <a:avLst/>
          </a:prstGeom>
          <a:gradFill flip="none" rotWithShape="1">
            <a:gsLst>
              <a:gs pos="0">
                <a:schemeClr val="accent3">
                  <a:shade val="30000"/>
                  <a:satMod val="115000"/>
                </a:schemeClr>
              </a:gs>
              <a:gs pos="74000">
                <a:schemeClr val="accent3">
                  <a:shade val="67500"/>
                  <a:satMod val="115000"/>
                </a:schemeClr>
              </a:gs>
              <a:gs pos="100000">
                <a:schemeClr val="accent3">
                  <a:shade val="100000"/>
                  <a:satMod val="115000"/>
                </a:schemeClr>
              </a:gs>
            </a:gsLst>
            <a:lin ang="13500000" scaled="1"/>
            <a:tileRect/>
          </a:gra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God is the Supreme Model</a:t>
            </a:r>
          </a:p>
        </p:txBody>
      </p:sp>
      <p:sp>
        <p:nvSpPr>
          <p:cNvPr id="16" name="Rounded Rectangle 15"/>
          <p:cNvSpPr/>
          <p:nvPr/>
        </p:nvSpPr>
        <p:spPr>
          <a:xfrm>
            <a:off x="5860305" y="4365821"/>
            <a:ext cx="3091489" cy="1450684"/>
          </a:xfrm>
          <a:prstGeom prst="roundRect">
            <a:avLst/>
          </a:prstGeom>
          <a:gradFill flip="none" rotWithShape="1">
            <a:gsLst>
              <a:gs pos="0">
                <a:srgbClr val="969696">
                  <a:shade val="30000"/>
                  <a:satMod val="115000"/>
                </a:srgbClr>
              </a:gs>
              <a:gs pos="50000">
                <a:srgbClr val="969696">
                  <a:shade val="67500"/>
                  <a:satMod val="115000"/>
                </a:srgbClr>
              </a:gs>
              <a:gs pos="100000">
                <a:srgbClr val="969696">
                  <a:shade val="100000"/>
                  <a:satMod val="115000"/>
                </a:srgbClr>
              </a:gs>
            </a:gsLst>
            <a:lin ang="8100000" scaled="1"/>
            <a:tileRect/>
          </a:gra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Everything comes from something and God is the Something</a:t>
            </a:r>
          </a:p>
        </p:txBody>
      </p:sp>
      <p:sp>
        <p:nvSpPr>
          <p:cNvPr id="17" name="Rounded Rectangle 16"/>
          <p:cNvSpPr/>
          <p:nvPr/>
        </p:nvSpPr>
        <p:spPr>
          <a:xfrm>
            <a:off x="312739" y="4587844"/>
            <a:ext cx="2382334" cy="1394859"/>
          </a:xfrm>
          <a:prstGeom prst="roundRect">
            <a:avLst/>
          </a:prstGeom>
          <a:gradFill flip="none" rotWithShape="1">
            <a:gsLst>
              <a:gs pos="0">
                <a:srgbClr val="CC3399">
                  <a:shade val="30000"/>
                  <a:satMod val="115000"/>
                </a:srgbClr>
              </a:gs>
              <a:gs pos="50000">
                <a:srgbClr val="CC3399">
                  <a:shade val="67500"/>
                  <a:satMod val="115000"/>
                </a:srgbClr>
              </a:gs>
              <a:gs pos="100000">
                <a:srgbClr val="CC3399">
                  <a:shade val="100000"/>
                  <a:satMod val="115000"/>
                </a:srgbClr>
              </a:gs>
            </a:gsLst>
            <a:lin ang="16200000" scaled="1"/>
            <a:tileRect/>
          </a:gra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God is the </a:t>
            </a:r>
            <a:br>
              <a:rPr lang="en-US" sz="2400" b="1" dirty="0">
                <a:solidFill>
                  <a:schemeClr val="tx1"/>
                </a:solidFill>
                <a:latin typeface="Arial Narrow" panose="020B0606020202030204" pitchFamily="34" charset="0"/>
              </a:rPr>
            </a:br>
            <a:r>
              <a:rPr lang="en-US" sz="2400" b="1" dirty="0">
                <a:solidFill>
                  <a:schemeClr val="tx1"/>
                </a:solidFill>
                <a:latin typeface="Arial Narrow" panose="020B0606020202030204" pitchFamily="34" charset="0"/>
              </a:rPr>
              <a:t>First Cause</a:t>
            </a:r>
          </a:p>
        </p:txBody>
      </p:sp>
      <p:sp>
        <p:nvSpPr>
          <p:cNvPr id="18" name="Oval 17"/>
          <p:cNvSpPr/>
          <p:nvPr/>
        </p:nvSpPr>
        <p:spPr>
          <a:xfrm>
            <a:off x="3036891" y="4714041"/>
            <a:ext cx="2454005" cy="1419939"/>
          </a:xfrm>
          <a:prstGeom prst="ellipse">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Beauty and truth</a:t>
            </a:r>
          </a:p>
        </p:txBody>
      </p:sp>
      <p:sp>
        <p:nvSpPr>
          <p:cNvPr id="19" name="Oval 18"/>
          <p:cNvSpPr/>
          <p:nvPr/>
        </p:nvSpPr>
        <p:spPr>
          <a:xfrm>
            <a:off x="5748041" y="1808184"/>
            <a:ext cx="3203753" cy="1795820"/>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Moral </a:t>
            </a:r>
            <a:br>
              <a:rPr lang="en-US" sz="2400" b="1" dirty="0">
                <a:solidFill>
                  <a:schemeClr val="tx1"/>
                </a:solidFill>
                <a:latin typeface="Arial Narrow" panose="020B0606020202030204" pitchFamily="34" charset="0"/>
              </a:rPr>
            </a:br>
            <a:r>
              <a:rPr lang="en-US" sz="2400" b="1" dirty="0">
                <a:solidFill>
                  <a:schemeClr val="tx1"/>
                </a:solidFill>
                <a:latin typeface="Arial Narrow" panose="020B0606020202030204" pitchFamily="34" charset="0"/>
              </a:rPr>
              <a:t>goodness, voice of conscience, and freedom</a:t>
            </a:r>
          </a:p>
        </p:txBody>
      </p:sp>
      <p:sp>
        <p:nvSpPr>
          <p:cNvPr id="20" name="Oval 19"/>
          <p:cNvSpPr/>
          <p:nvPr/>
        </p:nvSpPr>
        <p:spPr>
          <a:xfrm>
            <a:off x="276904" y="1179267"/>
            <a:ext cx="2454005" cy="1419939"/>
          </a:xfrm>
          <a:prstGeom prst="ellipse">
            <a:avLst/>
          </a:prstGeom>
          <a:gradFill flip="none" rotWithShape="1">
            <a:gsLst>
              <a:gs pos="0">
                <a:srgbClr val="00FF00">
                  <a:shade val="30000"/>
                  <a:satMod val="115000"/>
                </a:srgbClr>
              </a:gs>
              <a:gs pos="70000">
                <a:srgbClr val="00FF00">
                  <a:shade val="67500"/>
                  <a:satMod val="115000"/>
                </a:srgbClr>
              </a:gs>
              <a:gs pos="100000">
                <a:srgbClr val="00FF0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Love and intelligence </a:t>
            </a:r>
          </a:p>
        </p:txBody>
      </p:sp>
    </p:spTree>
    <p:extLst>
      <p:ext uri="{BB962C8B-B14F-4D97-AF65-F5344CB8AC3E}">
        <p14:creationId xmlns:p14="http://schemas.microsoft.com/office/powerpoint/2010/main" val="32918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eknowyourdreams.com/images/bible/bible-0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40"/>
          <a:stretch/>
        </p:blipFill>
        <p:spPr bwMode="auto">
          <a:xfrm>
            <a:off x="0" y="1"/>
            <a:ext cx="9135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Pursuit of Happiness</a:t>
            </a:r>
          </a:p>
          <a:p>
            <a:endParaRPr lang="en-US" dirty="0"/>
          </a:p>
        </p:txBody>
      </p:sp>
      <p:sp>
        <p:nvSpPr>
          <p:cNvPr id="5" name="TextBox 4"/>
          <p:cNvSpPr txBox="1"/>
          <p:nvPr/>
        </p:nvSpPr>
        <p:spPr>
          <a:xfrm>
            <a:off x="2743200" y="304800"/>
            <a:ext cx="5943600" cy="3600986"/>
          </a:xfrm>
          <a:prstGeom prst="rect">
            <a:avLst/>
          </a:prstGeom>
          <a:noFill/>
        </p:spPr>
        <p:txBody>
          <a:bodyPr wrap="square" rtlCol="0">
            <a:spAutoFit/>
            <a:scene3d>
              <a:camera prst="orthographicFront"/>
              <a:lightRig rig="threePt" dir="t"/>
            </a:scene3d>
            <a:sp3d extrusionH="57150">
              <a:bevelT w="38100" h="38100"/>
            </a:sp3d>
          </a:bodyPr>
          <a:lstStyle/>
          <a:p>
            <a:pPr algn="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Divine Revelation</a:t>
            </a:r>
            <a:r>
              <a:rPr lang="en-US" sz="3200" b="1" dirty="0">
                <a:latin typeface="Arial" panose="020B0604020202020204" pitchFamily="34" charset="0"/>
                <a:cs typeface="Arial" panose="020B0604020202020204" pitchFamily="34" charset="0"/>
              </a:rPr>
              <a:t> </a:t>
            </a:r>
            <a:r>
              <a:rPr lang="en-US" sz="3600" b="1" dirty="0">
                <a:solidFill>
                  <a:schemeClr val="bg1"/>
                </a:solidFill>
                <a:latin typeface="Arial Narrow" panose="020B0606020202030204" pitchFamily="34" charset="0"/>
                <a:cs typeface="Arial" panose="020B0604020202020204" pitchFamily="34" charset="0"/>
              </a:rPr>
              <a:t>is the </a:t>
            </a:r>
            <a:r>
              <a:rPr lang="en-US" sz="3200" b="1" dirty="0">
                <a:solidFill>
                  <a:schemeClr val="bg1"/>
                </a:solidFill>
                <a:latin typeface="Arial Narrow" panose="020B0606020202030204" pitchFamily="34" charset="0"/>
                <a:cs typeface="Arial" panose="020B0604020202020204" pitchFamily="34" charset="0"/>
              </a:rPr>
              <a:t>way God communicates knowledge of himself to humankind, a self-communication realized by his actions and words over time, most fully by his sending us his divine Son, Jesus Christ.</a:t>
            </a:r>
          </a:p>
        </p:txBody>
      </p:sp>
    </p:spTree>
    <p:extLst>
      <p:ext uri="{BB962C8B-B14F-4D97-AF65-F5344CB8AC3E}">
        <p14:creationId xmlns:p14="http://schemas.microsoft.com/office/powerpoint/2010/main" val="14629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Divine Revelation </a:t>
            </a:r>
          </a:p>
          <a:p>
            <a:endParaRPr lang="en-US" dirty="0"/>
          </a:p>
        </p:txBody>
      </p:sp>
      <p:pic>
        <p:nvPicPr>
          <p:cNvPr id="4" name="Picture 3"/>
          <p:cNvPicPr>
            <a:picLocks noChangeAspect="1"/>
          </p:cNvPicPr>
          <p:nvPr/>
        </p:nvPicPr>
        <p:blipFill>
          <a:blip r:embed="rId2"/>
          <a:stretch>
            <a:fillRect/>
          </a:stretch>
        </p:blipFill>
        <p:spPr>
          <a:xfrm>
            <a:off x="1371600" y="100864"/>
            <a:ext cx="6324600" cy="6157061"/>
          </a:xfrm>
          <a:prstGeom prst="rect">
            <a:avLst/>
          </a:prstGeom>
        </p:spPr>
      </p:pic>
    </p:spTree>
    <p:extLst>
      <p:ext uri="{BB962C8B-B14F-4D97-AF65-F5344CB8AC3E}">
        <p14:creationId xmlns:p14="http://schemas.microsoft.com/office/powerpoint/2010/main" val="2520244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120848" name="Rectangle 16"/>
          <p:cNvSpPr>
            <a:spLocks noGrp="1" noChangeArrowheads="1"/>
          </p:cNvSpPr>
          <p:nvPr>
            <p:ph type="body" idx="1"/>
          </p:nvPr>
        </p:nvSpPr>
        <p:spPr>
          <a:xfrm rot="18442013">
            <a:off x="-568584" y="2305509"/>
            <a:ext cx="5987640" cy="763587"/>
          </a:xfrm>
          <a:noFill/>
          <a:ln/>
        </p:spPr>
        <p:txBody>
          <a:bodyPr/>
          <a:lstStyle/>
          <a:p>
            <a:pPr algn="ctr">
              <a:buFont typeface="Wingdings" panose="05000000000000000000" pitchFamily="2" charset="2"/>
              <a:buNone/>
            </a:pPr>
            <a:r>
              <a:rPr lang="en-US" altLang="en-US" sz="4400" b="1" dirty="0"/>
              <a:t>The Holy Trinity</a:t>
            </a:r>
            <a:endParaRPr lang="en-US" altLang="en-US" sz="4400" dirty="0"/>
          </a:p>
        </p:txBody>
      </p:sp>
      <p:sp>
        <p:nvSpPr>
          <p:cNvPr id="120849" name="AutoShape 17"/>
          <p:cNvSpPr>
            <a:spLocks noChangeArrowheads="1"/>
          </p:cNvSpPr>
          <p:nvPr/>
        </p:nvSpPr>
        <p:spPr bwMode="auto">
          <a:xfrm>
            <a:off x="990600" y="533400"/>
            <a:ext cx="7086600" cy="4953000"/>
          </a:xfrm>
          <a:prstGeom prst="triangle">
            <a:avLst>
              <a:gd name="adj" fmla="val 50000"/>
            </a:avLst>
          </a:prstGeom>
          <a:solidFill>
            <a:srgbClr val="FFFF37"/>
          </a:solidFill>
          <a:ln w="762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dirty="0">
                <a:solidFill>
                  <a:srgbClr val="000000"/>
                </a:solidFill>
              </a:rPr>
              <a:t>GOD</a:t>
            </a:r>
          </a:p>
        </p:txBody>
      </p:sp>
      <p:sp>
        <p:nvSpPr>
          <p:cNvPr id="120850" name="AutoShape 18"/>
          <p:cNvSpPr>
            <a:spLocks noChangeArrowheads="1"/>
          </p:cNvSpPr>
          <p:nvPr/>
        </p:nvSpPr>
        <p:spPr bwMode="auto">
          <a:xfrm>
            <a:off x="3124200" y="762000"/>
            <a:ext cx="2819400" cy="1981200"/>
          </a:xfrm>
          <a:prstGeom prst="triangle">
            <a:avLst>
              <a:gd name="adj" fmla="val 50000"/>
            </a:avLst>
          </a:prstGeom>
          <a:solidFill>
            <a:srgbClr val="FFFF66"/>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00"/>
                </a:solidFill>
              </a:rPr>
              <a:t>Father</a:t>
            </a:r>
          </a:p>
        </p:txBody>
      </p:sp>
      <p:sp>
        <p:nvSpPr>
          <p:cNvPr id="120851" name="AutoShape 19"/>
          <p:cNvSpPr>
            <a:spLocks noChangeArrowheads="1"/>
          </p:cNvSpPr>
          <p:nvPr/>
        </p:nvSpPr>
        <p:spPr bwMode="auto">
          <a:xfrm>
            <a:off x="4953000" y="3352800"/>
            <a:ext cx="2895600" cy="1981200"/>
          </a:xfrm>
          <a:prstGeom prst="triangle">
            <a:avLst>
              <a:gd name="adj" fmla="val 50000"/>
            </a:avLst>
          </a:prstGeom>
          <a:solidFill>
            <a:srgbClr val="FFFF66"/>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00"/>
                </a:solidFill>
              </a:rPr>
              <a:t>Holy</a:t>
            </a:r>
          </a:p>
          <a:p>
            <a:pPr algn="ctr"/>
            <a:r>
              <a:rPr lang="en-US" altLang="en-US" sz="2800">
                <a:solidFill>
                  <a:srgbClr val="000000"/>
                </a:solidFill>
              </a:rPr>
              <a:t>Spirit</a:t>
            </a:r>
          </a:p>
        </p:txBody>
      </p:sp>
      <p:sp>
        <p:nvSpPr>
          <p:cNvPr id="120852" name="AutoShape 20"/>
          <p:cNvSpPr>
            <a:spLocks noChangeArrowheads="1"/>
          </p:cNvSpPr>
          <p:nvPr/>
        </p:nvSpPr>
        <p:spPr bwMode="auto">
          <a:xfrm>
            <a:off x="1219200" y="3276600"/>
            <a:ext cx="2971800" cy="2057400"/>
          </a:xfrm>
          <a:prstGeom prst="triangle">
            <a:avLst>
              <a:gd name="adj" fmla="val 50000"/>
            </a:avLst>
          </a:prstGeom>
          <a:solidFill>
            <a:srgbClr val="FFFF66"/>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00"/>
                </a:solidFill>
              </a:rPr>
              <a:t>Son</a:t>
            </a:r>
          </a:p>
        </p:txBody>
      </p:sp>
      <p:sp>
        <p:nvSpPr>
          <p:cNvPr id="120853" name="Text Box 21"/>
          <p:cNvSpPr txBox="1">
            <a:spLocks noChangeArrowheads="1"/>
          </p:cNvSpPr>
          <p:nvPr/>
        </p:nvSpPr>
        <p:spPr bwMode="auto">
          <a:xfrm rot="3220179">
            <a:off x="3993357" y="2712243"/>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central mystery of faith</a:t>
            </a:r>
          </a:p>
        </p:txBody>
      </p:sp>
      <p:sp>
        <p:nvSpPr>
          <p:cNvPr id="10" name="TextBox 9"/>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Divine Revelation </a:t>
            </a:r>
          </a:p>
          <a:p>
            <a:endParaRPr lang="en-US" dirty="0"/>
          </a:p>
        </p:txBody>
      </p:sp>
    </p:spTree>
    <p:extLst>
      <p:ext uri="{BB962C8B-B14F-4D97-AF65-F5344CB8AC3E}">
        <p14:creationId xmlns:p14="http://schemas.microsoft.com/office/powerpoint/2010/main" val="55936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500"/>
                                  </p:stCondLst>
                                  <p:childTnLst>
                                    <p:set>
                                      <p:cBhvr>
                                        <p:cTn id="6" dur="1" fill="hold">
                                          <p:stCondLst>
                                            <p:cond delay="0"/>
                                          </p:stCondLst>
                                        </p:cTn>
                                        <p:tgtEl>
                                          <p:spTgt spid="120850"/>
                                        </p:tgtEl>
                                        <p:attrNameLst>
                                          <p:attrName>style.visibility</p:attrName>
                                        </p:attrNameLst>
                                      </p:cBhvr>
                                      <p:to>
                                        <p:strVal val="visible"/>
                                      </p:to>
                                    </p:set>
                                    <p:animEffect transition="in" filter="fade">
                                      <p:cBhvr>
                                        <p:cTn id="7" dur="1000"/>
                                        <p:tgtEl>
                                          <p:spTgt spid="120850"/>
                                        </p:tgtEl>
                                      </p:cBhvr>
                                    </p:animEffect>
                                    <p:anim calcmode="lin" valueType="num">
                                      <p:cBhvr>
                                        <p:cTn id="8" dur="1000" fill="hold"/>
                                        <p:tgtEl>
                                          <p:spTgt spid="120850"/>
                                        </p:tgtEl>
                                        <p:attrNameLst>
                                          <p:attrName>ppt_x</p:attrName>
                                        </p:attrNameLst>
                                      </p:cBhvr>
                                      <p:tavLst>
                                        <p:tav tm="0">
                                          <p:val>
                                            <p:strVal val="#ppt_x"/>
                                          </p:val>
                                        </p:tav>
                                        <p:tav tm="100000">
                                          <p:val>
                                            <p:strVal val="#ppt_x"/>
                                          </p:val>
                                        </p:tav>
                                      </p:tavLst>
                                    </p:anim>
                                    <p:anim calcmode="lin" valueType="num">
                                      <p:cBhvr>
                                        <p:cTn id="9" dur="1000" fill="hold"/>
                                        <p:tgtEl>
                                          <p:spTgt spid="120850"/>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2500"/>
                            </p:stCondLst>
                            <p:childTnLst>
                              <p:par>
                                <p:cTn id="11" presetID="47" presetClass="entr" presetSubtype="0" fill="hold" grpId="0" nodeType="afterEffect">
                                  <p:stCondLst>
                                    <p:cond delay="1000"/>
                                  </p:stCondLst>
                                  <p:childTnLst>
                                    <p:set>
                                      <p:cBhvr>
                                        <p:cTn id="12" dur="1" fill="hold">
                                          <p:stCondLst>
                                            <p:cond delay="0"/>
                                          </p:stCondLst>
                                        </p:cTn>
                                        <p:tgtEl>
                                          <p:spTgt spid="120852"/>
                                        </p:tgtEl>
                                        <p:attrNameLst>
                                          <p:attrName>style.visibility</p:attrName>
                                        </p:attrNameLst>
                                      </p:cBhvr>
                                      <p:to>
                                        <p:strVal val="visible"/>
                                      </p:to>
                                    </p:set>
                                    <p:animEffect transition="in" filter="fade">
                                      <p:cBhvr>
                                        <p:cTn id="13" dur="1000"/>
                                        <p:tgtEl>
                                          <p:spTgt spid="120852"/>
                                        </p:tgtEl>
                                      </p:cBhvr>
                                    </p:animEffect>
                                    <p:anim calcmode="lin" valueType="num">
                                      <p:cBhvr>
                                        <p:cTn id="14" dur="1000" fill="hold"/>
                                        <p:tgtEl>
                                          <p:spTgt spid="120852"/>
                                        </p:tgtEl>
                                        <p:attrNameLst>
                                          <p:attrName>ppt_x</p:attrName>
                                        </p:attrNameLst>
                                      </p:cBhvr>
                                      <p:tavLst>
                                        <p:tav tm="0">
                                          <p:val>
                                            <p:strVal val="#ppt_x"/>
                                          </p:val>
                                        </p:tav>
                                        <p:tav tm="100000">
                                          <p:val>
                                            <p:strVal val="#ppt_x"/>
                                          </p:val>
                                        </p:tav>
                                      </p:tavLst>
                                    </p:anim>
                                    <p:anim calcmode="lin" valueType="num">
                                      <p:cBhvr>
                                        <p:cTn id="15" dur="1000" fill="hold"/>
                                        <p:tgtEl>
                                          <p:spTgt spid="120852"/>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4500"/>
                            </p:stCondLst>
                            <p:childTnLst>
                              <p:par>
                                <p:cTn id="17" presetID="47" presetClass="entr" presetSubtype="0" fill="hold" grpId="0" nodeType="afterEffect">
                                  <p:stCondLst>
                                    <p:cond delay="1000"/>
                                  </p:stCondLst>
                                  <p:childTnLst>
                                    <p:set>
                                      <p:cBhvr>
                                        <p:cTn id="18" dur="1" fill="hold">
                                          <p:stCondLst>
                                            <p:cond delay="0"/>
                                          </p:stCondLst>
                                        </p:cTn>
                                        <p:tgtEl>
                                          <p:spTgt spid="120851"/>
                                        </p:tgtEl>
                                        <p:attrNameLst>
                                          <p:attrName>style.visibility</p:attrName>
                                        </p:attrNameLst>
                                      </p:cBhvr>
                                      <p:to>
                                        <p:strVal val="visible"/>
                                      </p:to>
                                    </p:set>
                                    <p:animEffect transition="in" filter="fade">
                                      <p:cBhvr>
                                        <p:cTn id="19" dur="1000"/>
                                        <p:tgtEl>
                                          <p:spTgt spid="120851"/>
                                        </p:tgtEl>
                                      </p:cBhvr>
                                    </p:animEffect>
                                    <p:anim calcmode="lin" valueType="num">
                                      <p:cBhvr>
                                        <p:cTn id="20" dur="1000" fill="hold"/>
                                        <p:tgtEl>
                                          <p:spTgt spid="120851"/>
                                        </p:tgtEl>
                                        <p:attrNameLst>
                                          <p:attrName>ppt_x</p:attrName>
                                        </p:attrNameLst>
                                      </p:cBhvr>
                                      <p:tavLst>
                                        <p:tav tm="0">
                                          <p:val>
                                            <p:strVal val="#ppt_x"/>
                                          </p:val>
                                        </p:tav>
                                        <p:tav tm="100000">
                                          <p:val>
                                            <p:strVal val="#ppt_x"/>
                                          </p:val>
                                        </p:tav>
                                      </p:tavLst>
                                    </p:anim>
                                    <p:anim calcmode="lin" valueType="num">
                                      <p:cBhvr>
                                        <p:cTn id="21" dur="1000" fill="hold"/>
                                        <p:tgtEl>
                                          <p:spTgt spid="1208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0" grpId="0" animBg="1"/>
      <p:bldP spid="120851" grpId="0" animBg="1"/>
      <p:bldP spid="1208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Divine Revelation </a:t>
            </a:r>
          </a:p>
          <a:p>
            <a:endParaRPr lang="en-US" dirty="0"/>
          </a:p>
        </p:txBody>
      </p:sp>
      <p:sp>
        <p:nvSpPr>
          <p:cNvPr id="3" name="Rectangle 2"/>
          <p:cNvSpPr/>
          <p:nvPr/>
        </p:nvSpPr>
        <p:spPr>
          <a:xfrm>
            <a:off x="381000" y="389301"/>
            <a:ext cx="8305800" cy="1815882"/>
          </a:xfrm>
          <a:prstGeom prst="rect">
            <a:avLst/>
          </a:prstGeom>
        </p:spPr>
        <p:txBody>
          <a:bodyPr wrap="square">
            <a:spAutoFit/>
          </a:bodyPr>
          <a:lstStyle/>
          <a:p>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last and greatest prophet was Jesus’ cousin, John the Baptist. Through his preaching and baptizing of many, and later through his martyrdom, John paved the way for Jesus’ own ministry. </a:t>
            </a:r>
          </a:p>
        </p:txBody>
      </p:sp>
      <p:pic>
        <p:nvPicPr>
          <p:cNvPr id="19458" name="Picture 2" descr="http://3.bp.blogspot.com/-tPllznOWJXw/TauocsHvJpI/AAAAAAAAAe4/BNh_jNP3Xp4/s1600/Grunewald_Isenheim1%2Bcrucifixion%2B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12539"/>
            <a:ext cx="5029200" cy="4421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420" y="3374410"/>
            <a:ext cx="3632580" cy="2492990"/>
          </a:xfrm>
          <a:prstGeom prst="rect">
            <a:avLst/>
          </a:prstGeom>
          <a:noFill/>
        </p:spPr>
        <p:txBody>
          <a:bodyPr wrap="square" rtlCol="0">
            <a:spAutoFit/>
          </a:bodyPr>
          <a:lstStyle/>
          <a:p>
            <a:pPr algn="r"/>
            <a:r>
              <a:rPr lang="en-US" sz="2600" i="1" dirty="0">
                <a:solidFill>
                  <a:schemeClr val="bg1"/>
                </a:solidFill>
                <a:effectLst>
                  <a:outerShdw blurRad="50800" dist="38100" dir="2700000" algn="tl" rotWithShape="0">
                    <a:prstClr val="black"/>
                  </a:outerShdw>
                </a:effectLst>
                <a:latin typeface="Arial Narrow" panose="020B0606020202030204" pitchFamily="34" charset="0"/>
              </a:rPr>
              <a:t>This altarpiece positions St. John the Baptist on Christ’s left side. How does the artist reflect John’s importance in salvation history through the use of symbolism?</a:t>
            </a:r>
          </a:p>
        </p:txBody>
      </p:sp>
    </p:spTree>
    <p:extLst>
      <p:ext uri="{BB962C8B-B14F-4D97-AF65-F5344CB8AC3E}">
        <p14:creationId xmlns:p14="http://schemas.microsoft.com/office/powerpoint/2010/main" val="79628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50" name="Picture 2" descr="http://disjointedthinking.jeffhughes.ca/wp-content/uploads/2011/06/hypostatic_un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2438400"/>
            <a:ext cx="4933950" cy="3552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57200"/>
            <a:ext cx="8001000" cy="2800767"/>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Incarnation</a:t>
            </a:r>
            <a:r>
              <a:rPr lang="en-US" sz="3200" b="1" dirty="0">
                <a:latin typeface="Arial" panose="020B0604020202020204" pitchFamily="34" charset="0"/>
                <a:cs typeface="Arial" panose="020B0604020202020204" pitchFamily="34" charset="0"/>
              </a:rPr>
              <a:t> is the </a:t>
            </a:r>
            <a:r>
              <a:rPr lang="en-US" sz="2800" b="1" dirty="0">
                <a:latin typeface="Arial" panose="020B0604020202020204" pitchFamily="34" charset="0"/>
                <a:cs typeface="Arial" panose="020B0604020202020204" pitchFamily="34" charset="0"/>
              </a:rPr>
              <a:t>assumption of a human nature by Jesus Christ, God’s eternal Son, who became man in order to save humankind from sin. The term literally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means “being made flesh.”</a:t>
            </a:r>
          </a:p>
          <a:p>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Divine Revelation </a:t>
            </a:r>
          </a:p>
          <a:p>
            <a:endParaRPr lang="en-US" dirty="0"/>
          </a:p>
        </p:txBody>
      </p:sp>
      <p:pic>
        <p:nvPicPr>
          <p:cNvPr id="2052" name="Picture 4" descr="https://upload.wikimedia.org/wikipedia/commons/4/4a/Spas_vsederzhitel_sin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819400"/>
            <a:ext cx="1789003" cy="3459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18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342" r="864"/>
          <a:stretch/>
        </p:blipFill>
        <p:spPr>
          <a:xfrm>
            <a:off x="1828801" y="-1"/>
            <a:ext cx="5410199" cy="6858001"/>
          </a:xfrm>
          <a:prstGeom prst="rect">
            <a:avLst/>
          </a:prstGeom>
          <a:ln>
            <a:noFill/>
          </a:ln>
          <a:effectLst>
            <a:softEdge rad="112500"/>
          </a:effectLst>
        </p:spPr>
      </p:pic>
    </p:spTree>
    <p:extLst>
      <p:ext uri="{BB962C8B-B14F-4D97-AF65-F5344CB8AC3E}">
        <p14:creationId xmlns:p14="http://schemas.microsoft.com/office/powerpoint/2010/main" val="1960587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Divine Revelation </a:t>
            </a:r>
          </a:p>
          <a:p>
            <a:endParaRPr lang="en-US" dirty="0"/>
          </a:p>
        </p:txBody>
      </p:sp>
      <p:sp>
        <p:nvSpPr>
          <p:cNvPr id="6" name="TextBox 5"/>
          <p:cNvSpPr txBox="1"/>
          <p:nvPr/>
        </p:nvSpPr>
        <p:spPr>
          <a:xfrm>
            <a:off x="228600" y="457200"/>
            <a:ext cx="8534400" cy="523220"/>
          </a:xfrm>
          <a:prstGeom prst="rect">
            <a:avLst/>
          </a:prstGeom>
          <a:noFill/>
        </p:spPr>
        <p:txBody>
          <a:bodyPr wrap="square" rtlCol="0">
            <a:spAutoFit/>
          </a:bodyPr>
          <a:lstStyle/>
          <a:p>
            <a:pPr algn="ctr"/>
            <a:r>
              <a:rPr lang="en-US" sz="2800" b="1" spc="300" dirty="0">
                <a:latin typeface="Arial Narrow" panose="020B0606020202030204" pitchFamily="34" charset="0"/>
              </a:rPr>
              <a:t>Prayer to the Blessed Trinity</a:t>
            </a:r>
          </a:p>
        </p:txBody>
      </p:sp>
      <p:sp>
        <p:nvSpPr>
          <p:cNvPr id="7" name="TextBox 6"/>
          <p:cNvSpPr txBox="1"/>
          <p:nvPr/>
        </p:nvSpPr>
        <p:spPr>
          <a:xfrm>
            <a:off x="228600" y="1076980"/>
            <a:ext cx="8534400" cy="4216539"/>
          </a:xfrm>
          <a:prstGeom prst="rect">
            <a:avLst/>
          </a:prstGeom>
          <a:noFill/>
        </p:spPr>
        <p:txBody>
          <a:bodyPr wrap="square" rtlCol="0">
            <a:spAutoFit/>
          </a:bodyPr>
          <a:lstStyle/>
          <a:p>
            <a:r>
              <a:rPr lang="en-US" sz="2400" b="1" dirty="0">
                <a:latin typeface="Arial Narrow" panose="020B0606020202030204" pitchFamily="34" charset="0"/>
              </a:rPr>
              <a:t>Glory be to God the Father</a:t>
            </a:r>
          </a:p>
          <a:p>
            <a:r>
              <a:rPr lang="en-US" sz="2200" b="1" dirty="0">
                <a:latin typeface="Arial Narrow" panose="020B0606020202030204" pitchFamily="34" charset="0"/>
              </a:rPr>
              <a:t>	Who by His almighty power and love created me, </a:t>
            </a:r>
          </a:p>
          <a:p>
            <a:r>
              <a:rPr lang="en-US" sz="2200" b="1" dirty="0">
                <a:latin typeface="Arial Narrow" panose="020B0606020202030204" pitchFamily="34" charset="0"/>
              </a:rPr>
              <a:t>	making me in His own image and likeness.</a:t>
            </a:r>
          </a:p>
          <a:p>
            <a:r>
              <a:rPr lang="en-US" sz="2400" b="1" dirty="0">
                <a:latin typeface="Arial Narrow" panose="020B0606020202030204" pitchFamily="34" charset="0"/>
              </a:rPr>
              <a:t>Glory be to God the Son</a:t>
            </a:r>
          </a:p>
          <a:p>
            <a:r>
              <a:rPr lang="en-US" sz="2200" b="1" dirty="0">
                <a:latin typeface="Arial Narrow" panose="020B0606020202030204" pitchFamily="34" charset="0"/>
              </a:rPr>
              <a:t>	Who by His Precious Blood delivered me from hell, and opened for me the gates of heaven.</a:t>
            </a:r>
          </a:p>
          <a:p>
            <a:r>
              <a:rPr lang="en-US" sz="2400" b="1" dirty="0">
                <a:latin typeface="Arial Narrow" panose="020B0606020202030204" pitchFamily="34" charset="0"/>
              </a:rPr>
              <a:t>Glory be to God the Holy Spirit</a:t>
            </a:r>
          </a:p>
          <a:p>
            <a:r>
              <a:rPr lang="en-US" sz="2200" b="1" dirty="0">
                <a:latin typeface="Arial Narrow" panose="020B0606020202030204" pitchFamily="34" charset="0"/>
              </a:rPr>
              <a:t>	Who has sanctified me in the Sacrament of Baptism, </a:t>
            </a:r>
          </a:p>
          <a:p>
            <a:r>
              <a:rPr lang="en-US" sz="2200" b="1" dirty="0">
                <a:latin typeface="Arial Narrow" panose="020B0606020202030204" pitchFamily="34" charset="0"/>
              </a:rPr>
              <a:t>	and continues to sanctify me by the graces I receive daily from His Bounty. </a:t>
            </a:r>
          </a:p>
          <a:p>
            <a:r>
              <a:rPr lang="en-US" sz="2200" b="1" dirty="0">
                <a:latin typeface="Arial Narrow" panose="020B0606020202030204" pitchFamily="34" charset="0"/>
              </a:rPr>
              <a:t>Glory be to the three adorable Persons of the Holy Trinity, now and forever. Amen. </a:t>
            </a:r>
          </a:p>
        </p:txBody>
      </p:sp>
    </p:spTree>
    <p:extLst>
      <p:ext uri="{BB962C8B-B14F-4D97-AF65-F5344CB8AC3E}">
        <p14:creationId xmlns:p14="http://schemas.microsoft.com/office/powerpoint/2010/main" val="1436136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bg1">
                <a:lumMod val="65000"/>
              </a:schemeClr>
            </a:gs>
            <a:gs pos="100000">
              <a:schemeClr val="accent2">
                <a:lumMod val="97000"/>
                <a:lumOff val="3000"/>
              </a:schemeClr>
            </a:gs>
            <a:gs pos="78000">
              <a:srgbClr val="C0000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descr="http://www.catholicnewsagency.com/images/ech/58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386" y="0"/>
            <a:ext cx="46526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6133981"/>
            <a:ext cx="7239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Knowing God Through Divine Revelation </a:t>
            </a:r>
          </a:p>
          <a:p>
            <a:endParaRPr lang="en-US" dirty="0"/>
          </a:p>
        </p:txBody>
      </p:sp>
      <p:sp>
        <p:nvSpPr>
          <p:cNvPr id="8" name="Rectangle 7"/>
          <p:cNvSpPr/>
          <p:nvPr/>
        </p:nvSpPr>
        <p:spPr>
          <a:xfrm>
            <a:off x="76200" y="76200"/>
            <a:ext cx="4495800" cy="6289286"/>
          </a:xfrm>
          <a:prstGeom prst="rect">
            <a:avLst/>
          </a:prstGeom>
        </p:spPr>
        <p:txBody>
          <a:bodyPr wrap="square">
            <a:spAutoFit/>
          </a:bodyPr>
          <a:lstStyle/>
          <a:p>
            <a:pPr>
              <a:lnSpc>
                <a:spcPts val="2700"/>
              </a:lnSpc>
            </a:pPr>
            <a:r>
              <a:rPr lang="en-US" sz="2400" b="1" dirty="0">
                <a:solidFill>
                  <a:schemeClr val="bg1"/>
                </a:solidFill>
                <a:effectLst>
                  <a:outerShdw blurRad="50800" dist="38100" dir="2700000" algn="tl" rotWithShape="0">
                    <a:prstClr val="black"/>
                  </a:outerShdw>
                </a:effectLst>
                <a:latin typeface="Arial Narrow" panose="020B0606020202030204" pitchFamily="34" charset="0"/>
              </a:rPr>
              <a:t>Consecration to the Holy Trinity</a:t>
            </a:r>
          </a:p>
          <a:p>
            <a:pPr>
              <a:lnSpc>
                <a:spcPts val="2700"/>
              </a:lnSpc>
            </a:pPr>
            <a:r>
              <a:rPr lang="en-US" b="1" dirty="0">
                <a:solidFill>
                  <a:schemeClr val="bg1"/>
                </a:solidFill>
                <a:effectLst>
                  <a:outerShdw blurRad="50800" dist="38100" dir="2700000" algn="tl" rotWithShape="0">
                    <a:prstClr val="black"/>
                  </a:outerShdw>
                </a:effectLst>
                <a:latin typeface="Arial Narrow" panose="020B0606020202030204" pitchFamily="34" charset="0"/>
              </a:rPr>
              <a:t>O everlasting and Triune God,</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I consecrate myself wholly to you today.</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Let all my days offer you ceaseless praise,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hands move to the rhythm of your impulses,</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feet be swift in your service,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voice sing constantly of you,</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lips proclaim your message,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eyes perceive you everywhere,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And my ears be attuned to your inspirations.</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May my intellect be filled with your wisdom,</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will be moved by your beauty,</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My heart be enraptured with your love,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And my soul be flooded with your grace.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Grant that every action of mine be done</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For your greater glory</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And the advancement of my salvation.</a:t>
            </a:r>
            <a:br>
              <a:rPr lang="en-US" b="1" dirty="0">
                <a:solidFill>
                  <a:schemeClr val="bg1"/>
                </a:solidFill>
                <a:effectLst>
                  <a:outerShdw blurRad="50800" dist="38100" dir="2700000" algn="tl" rotWithShape="0">
                    <a:prstClr val="black"/>
                  </a:outerShdw>
                </a:effectLst>
                <a:latin typeface="Arial Narrow" panose="020B0606020202030204" pitchFamily="34" charset="0"/>
              </a:rPr>
            </a:br>
            <a:r>
              <a:rPr lang="en-US" b="1" dirty="0">
                <a:solidFill>
                  <a:schemeClr val="bg1"/>
                </a:solidFill>
                <a:effectLst>
                  <a:outerShdw blurRad="50800" dist="38100" dir="2700000" algn="tl" rotWithShape="0">
                    <a:prstClr val="black"/>
                  </a:outerShdw>
                </a:effectLst>
                <a:latin typeface="Arial Narrow" panose="020B0606020202030204" pitchFamily="34" charset="0"/>
              </a:rPr>
              <a:t>Amen.</a:t>
            </a:r>
            <a:endParaRPr lang="en-US" b="1" i="0" dirty="0">
              <a:solidFill>
                <a:schemeClr val="bg1"/>
              </a:solidFill>
              <a:effectLst>
                <a:outerShdw blurRad="50800" dist="38100" dir="2700000" algn="t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2176392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Handing Down Divine Revelation</a:t>
            </a:r>
          </a:p>
          <a:p>
            <a:endParaRPr lang="en-US" dirty="0"/>
          </a:p>
        </p:txBody>
      </p:sp>
      <p:pic>
        <p:nvPicPr>
          <p:cNvPr id="3" name="Picture 2"/>
          <p:cNvPicPr>
            <a:picLocks noChangeAspect="1"/>
          </p:cNvPicPr>
          <p:nvPr/>
        </p:nvPicPr>
        <p:blipFill>
          <a:blip r:embed="rId2"/>
          <a:stretch>
            <a:fillRect/>
          </a:stretch>
        </p:blipFill>
        <p:spPr>
          <a:xfrm>
            <a:off x="1416187" y="762000"/>
            <a:ext cx="6692626" cy="4307726"/>
          </a:xfrm>
          <a:prstGeom prst="rect">
            <a:avLst/>
          </a:prstGeom>
        </p:spPr>
      </p:pic>
    </p:spTree>
    <p:extLst>
      <p:ext uri="{BB962C8B-B14F-4D97-AF65-F5344CB8AC3E}">
        <p14:creationId xmlns:p14="http://schemas.microsoft.com/office/powerpoint/2010/main" val="4000063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10">
          <a:fgClr>
            <a:srgbClr val="C00000"/>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69004" y="1371600"/>
            <a:ext cx="5786991" cy="4419600"/>
          </a:xfrm>
          <a:prstGeom prst="rect">
            <a:avLst/>
          </a:prstGeom>
          <a:ln w="38100">
            <a:solidFill>
              <a:srgbClr val="A80000"/>
            </a:solidFill>
          </a:ln>
          <a:effectLst>
            <a:outerShdw blurRad="50800" dist="38100" dir="8100000" algn="tr" rotWithShape="0">
              <a:prstClr val="black">
                <a:alpha val="40000"/>
              </a:prstClr>
            </a:outerShdw>
            <a:softEdge rad="112500"/>
          </a:effectLst>
          <a:scene3d>
            <a:camera prst="orthographicFront"/>
            <a:lightRig rig="threePt" dir="t"/>
          </a:scene3d>
          <a:sp3d>
            <a:bevelT w="139700" prst="cross"/>
          </a:sp3d>
        </p:spPr>
      </p:pic>
      <p:sp>
        <p:nvSpPr>
          <p:cNvPr id="5" name="TextBox 4"/>
          <p:cNvSpPr txBox="1"/>
          <p:nvPr/>
        </p:nvSpPr>
        <p:spPr>
          <a:xfrm>
            <a:off x="533399" y="457200"/>
            <a:ext cx="8305801"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Deposit of </a:t>
            </a: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Faith</a:t>
            </a:r>
            <a:endParaRPr lang="en-US" sz="2600" b="1" dirty="0">
              <a:latin typeface="Arial" panose="020B0604020202020204" pitchFamily="34" charset="0"/>
              <a:cs typeface="Arial" panose="020B0604020202020204" pitchFamily="34" charset="0"/>
            </a:endParaRPr>
          </a:p>
        </p:txBody>
      </p:sp>
      <p:sp>
        <p:nvSpPr>
          <p:cNvPr id="7" name="TextBox 6"/>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Handing Down Divine Revelation</a:t>
            </a:r>
          </a:p>
          <a:p>
            <a:endParaRPr lang="en-US" dirty="0"/>
          </a:p>
        </p:txBody>
      </p:sp>
    </p:spTree>
    <p:extLst>
      <p:ext uri="{BB962C8B-B14F-4D97-AF65-F5344CB8AC3E}">
        <p14:creationId xmlns:p14="http://schemas.microsoft.com/office/powerpoint/2010/main" val="1483762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rgbClr val="CC3399"/>
          </a:fgClr>
          <a:bgClr>
            <a:schemeClr val="bg1"/>
          </a:bgClr>
        </a:pattFill>
        <a:effectLst/>
      </p:bgPr>
    </p:bg>
    <p:spTree>
      <p:nvGrpSpPr>
        <p:cNvPr id="1" name=""/>
        <p:cNvGrpSpPr/>
        <p:nvPr/>
      </p:nvGrpSpPr>
      <p:grpSpPr>
        <a:xfrm>
          <a:off x="0" y="0"/>
          <a:ext cx="0" cy="0"/>
          <a:chOff x="0" y="0"/>
          <a:chExt cx="0" cy="0"/>
        </a:xfrm>
      </p:grpSpPr>
      <p:sp>
        <p:nvSpPr>
          <p:cNvPr id="12" name="Isosceles Triangle 11"/>
          <p:cNvSpPr/>
          <p:nvPr/>
        </p:nvSpPr>
        <p:spPr>
          <a:xfrm>
            <a:off x="76200" y="1089025"/>
            <a:ext cx="8001000" cy="1436687"/>
          </a:xfrm>
          <a:prstGeom prst="triangle">
            <a:avLst>
              <a:gd name="adj" fmla="val 100000"/>
            </a:avLst>
          </a:prstGeom>
          <a:gradFill flip="none" rotWithShape="1">
            <a:gsLst>
              <a:gs pos="0">
                <a:srgbClr val="CC6600">
                  <a:tint val="66000"/>
                  <a:satMod val="160000"/>
                </a:srgbClr>
              </a:gs>
              <a:gs pos="50000">
                <a:srgbClr val="CC6600">
                  <a:tint val="44500"/>
                  <a:satMod val="160000"/>
                </a:srgbClr>
              </a:gs>
              <a:gs pos="100000">
                <a:srgbClr val="CC6600">
                  <a:tint val="23500"/>
                  <a:satMod val="160000"/>
                </a:srgbClr>
              </a:gs>
            </a:gsLst>
            <a:path path="shape">
              <a:fillToRect l="50000" t="50000" r="50000" b="50000"/>
            </a:path>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6" name="TextBox 2"/>
          <p:cNvSpPr txBox="1">
            <a:spLocks noChangeArrowheads="1"/>
          </p:cNvSpPr>
          <p:nvPr/>
        </p:nvSpPr>
        <p:spPr bwMode="auto">
          <a:xfrm>
            <a:off x="381000" y="533400"/>
            <a:ext cx="7391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a:latin typeface="Arial" charset="0"/>
                <a:cs typeface="Arial" charset="0"/>
              </a:rPr>
              <a:t>The History of Salvation: God’s </a:t>
            </a:r>
            <a:br>
              <a:rPr lang="en-US" altLang="en-US" b="1" dirty="0">
                <a:latin typeface="Arial" charset="0"/>
                <a:cs typeface="Arial" charset="0"/>
              </a:rPr>
            </a:br>
            <a:r>
              <a:rPr lang="en-US" altLang="en-US" b="1" dirty="0">
                <a:latin typeface="Arial" charset="0"/>
                <a:cs typeface="Arial" charset="0"/>
              </a:rPr>
              <a:t>Plan for His People</a:t>
            </a:r>
          </a:p>
        </p:txBody>
      </p:sp>
      <p:pic>
        <p:nvPicPr>
          <p:cNvPr id="9220" name="Picture 4" descr="http://www.programva.com/_files/crosses/cross_39_cross_clipart_2.gif"/>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2400" y="1047755"/>
            <a:ext cx="838200" cy="15446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385729296"/>
              </p:ext>
            </p:extLst>
          </p:nvPr>
        </p:nvGraphicFramePr>
        <p:xfrm>
          <a:off x="76200" y="2525712"/>
          <a:ext cx="8534403" cy="2667000"/>
        </p:xfrm>
        <a:graphic>
          <a:graphicData uri="http://schemas.openxmlformats.org/drawingml/2006/table">
            <a:tbl>
              <a:tblPr firstRow="1" bandRow="1">
                <a:tableStyleId>{5C22544A-7EE6-4342-B048-85BDC9FD1C3A}</a:tableStyleId>
              </a:tblPr>
              <a:tblGrid>
                <a:gridCol w="1371603">
                  <a:extLst>
                    <a:ext uri="{9D8B030D-6E8A-4147-A177-3AD203B41FA5}">
                      <a16:colId xmlns:a16="http://schemas.microsoft.com/office/drawing/2014/main" xmlns="" val="20000"/>
                    </a:ext>
                  </a:extLst>
                </a:gridCol>
                <a:gridCol w="1088569">
                  <a:extLst>
                    <a:ext uri="{9D8B030D-6E8A-4147-A177-3AD203B41FA5}">
                      <a16:colId xmlns:a16="http://schemas.microsoft.com/office/drawing/2014/main" xmlns="" val="20001"/>
                    </a:ext>
                  </a:extLst>
                </a:gridCol>
                <a:gridCol w="1230086">
                  <a:extLst>
                    <a:ext uri="{9D8B030D-6E8A-4147-A177-3AD203B41FA5}">
                      <a16:colId xmlns:a16="http://schemas.microsoft.com/office/drawing/2014/main" xmlns="" val="20002"/>
                    </a:ext>
                  </a:extLst>
                </a:gridCol>
                <a:gridCol w="1230086">
                  <a:extLst>
                    <a:ext uri="{9D8B030D-6E8A-4147-A177-3AD203B41FA5}">
                      <a16:colId xmlns:a16="http://schemas.microsoft.com/office/drawing/2014/main" xmlns="" val="20003"/>
                    </a:ext>
                  </a:extLst>
                </a:gridCol>
                <a:gridCol w="1230086">
                  <a:extLst>
                    <a:ext uri="{9D8B030D-6E8A-4147-A177-3AD203B41FA5}">
                      <a16:colId xmlns:a16="http://schemas.microsoft.com/office/drawing/2014/main" xmlns="" val="20004"/>
                    </a:ext>
                  </a:extLst>
                </a:gridCol>
                <a:gridCol w="1230086">
                  <a:extLst>
                    <a:ext uri="{9D8B030D-6E8A-4147-A177-3AD203B41FA5}">
                      <a16:colId xmlns:a16="http://schemas.microsoft.com/office/drawing/2014/main" xmlns="" val="20005"/>
                    </a:ext>
                  </a:extLst>
                </a:gridCol>
                <a:gridCol w="1153887">
                  <a:extLst>
                    <a:ext uri="{9D8B030D-6E8A-4147-A177-3AD203B41FA5}">
                      <a16:colId xmlns:a16="http://schemas.microsoft.com/office/drawing/2014/main" xmlns="" val="20006"/>
                    </a:ext>
                  </a:extLst>
                </a:gridCol>
              </a:tblGrid>
              <a:tr h="838200">
                <a:tc>
                  <a:txBody>
                    <a:bodyPr/>
                    <a:lstStyle/>
                    <a:p>
                      <a:pPr algn="ctr"/>
                      <a:r>
                        <a:rPr lang="en-US" sz="2000" b="1" dirty="0">
                          <a:latin typeface="Arial" panose="020B0604020202020204" pitchFamily="34" charset="0"/>
                          <a:cs typeface="Arial" panose="020B0604020202020204" pitchFamily="34" charset="0"/>
                        </a:rPr>
                        <a:t>Covenant Mediator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25B00"/>
                    </a:solidFill>
                  </a:tcPr>
                </a:tc>
                <a:tc>
                  <a:txBody>
                    <a:bodyPr/>
                    <a:lstStyle/>
                    <a:p>
                      <a:pPr algn="ctr"/>
                      <a:r>
                        <a:rPr lang="en-US" sz="2000" dirty="0">
                          <a:latin typeface="Arial" panose="020B0604020202020204" pitchFamily="34" charset="0"/>
                          <a:cs typeface="Arial" panose="020B0604020202020204" pitchFamily="34" charset="0"/>
                        </a:rPr>
                        <a:t>Adam</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Noah</a:t>
                      </a:r>
                    </a:p>
                  </a:txBody>
                  <a:tcPr>
                    <a:lnT w="12700" cap="flat" cmpd="sng" algn="ctr">
                      <a:solidFill>
                        <a:schemeClr val="tx1"/>
                      </a:solidFill>
                      <a:prstDash val="solid"/>
                      <a:round/>
                      <a:headEnd type="none" w="med" len="med"/>
                      <a:tailEnd type="none" w="med" len="med"/>
                    </a:lnT>
                  </a:tcPr>
                </a:tc>
                <a:tc>
                  <a:txBody>
                    <a:bodyPr/>
                    <a:lstStyle/>
                    <a:p>
                      <a:pPr algn="ctr"/>
                      <a:r>
                        <a:rPr lang="en-US" sz="1800" dirty="0">
                          <a:latin typeface="Arial" panose="020B0604020202020204" pitchFamily="34" charset="0"/>
                          <a:cs typeface="Arial" panose="020B0604020202020204" pitchFamily="34" charset="0"/>
                        </a:rPr>
                        <a:t>Abraham</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Moses</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David</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Jesus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914400">
                <a:tc>
                  <a:txBody>
                    <a:bodyPr/>
                    <a:lstStyle/>
                    <a:p>
                      <a:pPr algn="ctr"/>
                      <a:r>
                        <a:rPr lang="en-US" b="1" dirty="0">
                          <a:latin typeface="Arial" panose="020B0604020202020204" pitchFamily="34" charset="0"/>
                          <a:cs typeface="Arial" panose="020B0604020202020204" pitchFamily="34" charset="0"/>
                        </a:rPr>
                        <a:t>Covenant Form</a:t>
                      </a:r>
                    </a:p>
                  </a:txBody>
                  <a:tcPr>
                    <a:lnL w="12700" cap="flat" cmpd="sng" algn="ctr">
                      <a:solidFill>
                        <a:schemeClr val="tx1"/>
                      </a:solidFill>
                      <a:prstDash val="solid"/>
                      <a:round/>
                      <a:headEnd type="none" w="med" len="med"/>
                      <a:tailEnd type="none" w="med" len="med"/>
                    </a:lnL>
                    <a:solidFill>
                      <a:srgbClr val="E25B00"/>
                    </a:solidFill>
                  </a:tcPr>
                </a:tc>
                <a:tc>
                  <a:txBody>
                    <a:bodyPr/>
                    <a:lstStyle/>
                    <a:p>
                      <a:pPr algn="ctr"/>
                      <a:r>
                        <a:rPr lang="en-US" sz="2000" b="1" dirty="0">
                          <a:latin typeface="Arial Narrow" panose="020B0606020202030204" pitchFamily="34" charset="0"/>
                        </a:rPr>
                        <a:t>Marriage</a:t>
                      </a:r>
                    </a:p>
                  </a:txBody>
                  <a:tcPr/>
                </a:tc>
                <a:tc>
                  <a:txBody>
                    <a:bodyPr/>
                    <a:lstStyle/>
                    <a:p>
                      <a:pPr algn="ctr"/>
                      <a:r>
                        <a:rPr lang="en-US" sz="1900" b="1" dirty="0">
                          <a:latin typeface="Arial Narrow" panose="020B0606020202030204" pitchFamily="34" charset="0"/>
                        </a:rPr>
                        <a:t>Household</a:t>
                      </a:r>
                    </a:p>
                  </a:txBody>
                  <a:tcPr/>
                </a:tc>
                <a:tc>
                  <a:txBody>
                    <a:bodyPr/>
                    <a:lstStyle/>
                    <a:p>
                      <a:pPr algn="ctr"/>
                      <a:r>
                        <a:rPr lang="en-US" sz="2000" b="1" dirty="0">
                          <a:latin typeface="Arial Narrow" panose="020B0606020202030204" pitchFamily="34" charset="0"/>
                        </a:rPr>
                        <a:t>Tribe</a:t>
                      </a:r>
                    </a:p>
                  </a:txBody>
                  <a:tcPr/>
                </a:tc>
                <a:tc>
                  <a:txBody>
                    <a:bodyPr/>
                    <a:lstStyle/>
                    <a:p>
                      <a:pPr algn="ctr"/>
                      <a:r>
                        <a:rPr lang="en-US" sz="2000" b="1" dirty="0">
                          <a:latin typeface="Arial Narrow" panose="020B0606020202030204" pitchFamily="34" charset="0"/>
                        </a:rPr>
                        <a:t>Nation</a:t>
                      </a:r>
                    </a:p>
                  </a:txBody>
                  <a:tcPr/>
                </a:tc>
                <a:tc>
                  <a:txBody>
                    <a:bodyPr/>
                    <a:lstStyle/>
                    <a:p>
                      <a:pPr algn="ctr"/>
                      <a:r>
                        <a:rPr lang="en-US" sz="2000" b="1" dirty="0">
                          <a:latin typeface="Arial Narrow" panose="020B0606020202030204" pitchFamily="34" charset="0"/>
                        </a:rPr>
                        <a:t>Kingdom</a:t>
                      </a:r>
                    </a:p>
                  </a:txBody>
                  <a:tcPr/>
                </a:tc>
                <a:tc>
                  <a:txBody>
                    <a:bodyPr/>
                    <a:lstStyle/>
                    <a:p>
                      <a:pPr algn="ctr"/>
                      <a:r>
                        <a:rPr lang="en-US" sz="2000" b="1" dirty="0">
                          <a:latin typeface="Arial Narrow" panose="020B0606020202030204" pitchFamily="34" charset="0"/>
                        </a:rPr>
                        <a:t>Church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914400">
                <a:tc>
                  <a:txBody>
                    <a:bodyPr/>
                    <a:lstStyle/>
                    <a:p>
                      <a:pPr algn="ctr"/>
                      <a:r>
                        <a:rPr lang="en-US" b="1" dirty="0">
                          <a:latin typeface="Arial" panose="020B0604020202020204" pitchFamily="34" charset="0"/>
                          <a:cs typeface="Arial" panose="020B0604020202020204" pitchFamily="34" charset="0"/>
                        </a:rPr>
                        <a:t>Covenant</a:t>
                      </a:r>
                      <a:r>
                        <a:rPr lang="en-US" b="1" baseline="0" dirty="0">
                          <a:latin typeface="Arial" panose="020B0604020202020204" pitchFamily="34" charset="0"/>
                          <a:cs typeface="Arial" panose="020B0604020202020204" pitchFamily="34" charset="0"/>
                        </a:rPr>
                        <a:t> Sign</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25B00"/>
                    </a:solidFill>
                  </a:tcPr>
                </a:tc>
                <a:tc>
                  <a:txBody>
                    <a:bodyPr/>
                    <a:lstStyle/>
                    <a:p>
                      <a:pPr algn="ctr"/>
                      <a:r>
                        <a:rPr lang="en-US" sz="2000" b="1" dirty="0">
                          <a:latin typeface="Arial Narrow" panose="020B0606020202030204" pitchFamily="34" charset="0"/>
                        </a:rPr>
                        <a:t>Sabbath</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Rainbow</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err="1">
                          <a:latin typeface="Arial Narrow" panose="020B0606020202030204" pitchFamily="34" charset="0"/>
                        </a:rPr>
                        <a:t>Circum-cision</a:t>
                      </a:r>
                      <a:endParaRPr lang="en-US" sz="2000" b="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Passover</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Temple &amp; Throne</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Eucharist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cxnSp>
        <p:nvCxnSpPr>
          <p:cNvPr id="9" name="Straight Arrow Connector 8"/>
          <p:cNvCxnSpPr/>
          <p:nvPr/>
        </p:nvCxnSpPr>
        <p:spPr>
          <a:xfrm>
            <a:off x="76200" y="2535237"/>
            <a:ext cx="8915400" cy="33338"/>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Sun 10"/>
          <p:cNvSpPr/>
          <p:nvPr/>
        </p:nvSpPr>
        <p:spPr>
          <a:xfrm>
            <a:off x="1905000" y="2449512"/>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3" name="Sun 12"/>
          <p:cNvSpPr/>
          <p:nvPr/>
        </p:nvSpPr>
        <p:spPr>
          <a:xfrm>
            <a:off x="8077200" y="2449512"/>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4" name="Sun 13"/>
          <p:cNvSpPr/>
          <p:nvPr/>
        </p:nvSpPr>
        <p:spPr>
          <a:xfrm>
            <a:off x="6781800" y="2459037"/>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5" name="Sun 14"/>
          <p:cNvSpPr/>
          <p:nvPr/>
        </p:nvSpPr>
        <p:spPr>
          <a:xfrm>
            <a:off x="3048000" y="2449512"/>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6" name="Sun 15"/>
          <p:cNvSpPr/>
          <p:nvPr/>
        </p:nvSpPr>
        <p:spPr>
          <a:xfrm>
            <a:off x="4343400" y="2449512"/>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7" name="Sun 16"/>
          <p:cNvSpPr/>
          <p:nvPr/>
        </p:nvSpPr>
        <p:spPr>
          <a:xfrm>
            <a:off x="5486400" y="2439987"/>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9" name="TextBox 18"/>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Handing Down Divine Revelation</a:t>
            </a:r>
          </a:p>
          <a:p>
            <a:endParaRPr lang="en-US" dirty="0"/>
          </a:p>
        </p:txBody>
      </p:sp>
    </p:spTree>
    <p:extLst>
      <p:ext uri="{BB962C8B-B14F-4D97-AF65-F5344CB8AC3E}">
        <p14:creationId xmlns:p14="http://schemas.microsoft.com/office/powerpoint/2010/main" val="1214372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extBox 6"/>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Handing Down Divine Revelation</a:t>
            </a:r>
          </a:p>
          <a:p>
            <a:endParaRPr lang="en-US" dirty="0"/>
          </a:p>
        </p:txBody>
      </p:sp>
      <p:pic>
        <p:nvPicPr>
          <p:cNvPr id="1026" name="Picture 2" descr="http://www.clker.com/cliparts/0/3/b/4/12205472552013509836AJ_bishop.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252" y="2667000"/>
            <a:ext cx="2308048" cy="3343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399" y="457200"/>
            <a:ext cx="8153401" cy="3046988"/>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Magisterium</a:t>
            </a:r>
            <a:r>
              <a:rPr lang="en-US" sz="3200" b="1"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“The heritage of faith contained in Sacred Scripture and Sacred Tradition, handed down in the Church from the time of the Apostles, from which the Magisterium draws all that it proposes for belief as being divinely revealed” </a:t>
            </a:r>
          </a:p>
          <a:p>
            <a:r>
              <a:rPr lang="en-US" sz="2600" dirty="0">
                <a:latin typeface="Arial" panose="020B0604020202020204" pitchFamily="34" charset="0"/>
                <a:cs typeface="Arial" panose="020B0604020202020204" pitchFamily="34" charset="0"/>
              </a:rPr>
              <a:t>(Catechism of the Catholic Church,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Glossary).</a:t>
            </a:r>
          </a:p>
        </p:txBody>
      </p:sp>
    </p:spTree>
    <p:extLst>
      <p:ext uri="{BB962C8B-B14F-4D97-AF65-F5344CB8AC3E}">
        <p14:creationId xmlns:p14="http://schemas.microsoft.com/office/powerpoint/2010/main" val="1474319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Handing Down Divine Revelation</a:t>
            </a:r>
          </a:p>
          <a:p>
            <a:endParaRPr lang="en-US" dirty="0"/>
          </a:p>
        </p:txBody>
      </p:sp>
      <p:pic>
        <p:nvPicPr>
          <p:cNvPr id="5" name="Picture 4"/>
          <p:cNvPicPr>
            <a:picLocks noChangeAspect="1"/>
          </p:cNvPicPr>
          <p:nvPr/>
        </p:nvPicPr>
        <p:blipFill rotWithShape="1">
          <a:blip r:embed="rId2"/>
          <a:srcRect b="1733"/>
          <a:stretch/>
        </p:blipFill>
        <p:spPr>
          <a:xfrm>
            <a:off x="838200" y="152399"/>
            <a:ext cx="7391400" cy="6054657"/>
          </a:xfrm>
          <a:prstGeom prst="rect">
            <a:avLst/>
          </a:prstGeom>
        </p:spPr>
      </p:pic>
    </p:spTree>
    <p:extLst>
      <p:ext uri="{BB962C8B-B14F-4D97-AF65-F5344CB8AC3E}">
        <p14:creationId xmlns:p14="http://schemas.microsoft.com/office/powerpoint/2010/main" val="3719730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15000">
              <a:schemeClr val="accent5">
                <a:lumMod val="89000"/>
              </a:schemeClr>
            </a:gs>
            <a:gs pos="25000">
              <a:schemeClr val="accent5">
                <a:lumMod val="75000"/>
              </a:schemeClr>
            </a:gs>
            <a:gs pos="100000">
              <a:schemeClr val="accent5">
                <a:lumMod val="70000"/>
              </a:schemeClr>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Faith: Your Response to Divine Revelation</a:t>
            </a:r>
          </a:p>
          <a:p>
            <a:endParaRPr lang="en-US" dirty="0"/>
          </a:p>
        </p:txBody>
      </p:sp>
      <p:pic>
        <p:nvPicPr>
          <p:cNvPr id="4" name="Picture 4" descr="http://skinnerlayne.com/wp-content/uploads/2015/12/leap-of-faith_724_482_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95400"/>
            <a:ext cx="6585293" cy="4384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558225"/>
            <a:ext cx="8915400" cy="584775"/>
          </a:xfrm>
          <a:prstGeom prst="rect">
            <a:avLst/>
          </a:prstGeom>
        </p:spPr>
        <p:txBody>
          <a:bodyPr wrap="square">
            <a:spAutoFit/>
          </a:bodyPr>
          <a:lstStyle/>
          <a:p>
            <a:r>
              <a:rPr lang="en-US" sz="3200" b="1" dirty="0">
                <a:latin typeface="AR CHRISTY" panose="02000000000000000000" pitchFamily="2" charset="0"/>
              </a:rPr>
              <a:t>To have faith means that you take a leap of sorts. </a:t>
            </a:r>
          </a:p>
        </p:txBody>
      </p:sp>
    </p:spTree>
    <p:extLst>
      <p:ext uri="{BB962C8B-B14F-4D97-AF65-F5344CB8AC3E}">
        <p14:creationId xmlns:p14="http://schemas.microsoft.com/office/powerpoint/2010/main" val="1795539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910433" y="1748633"/>
            <a:ext cx="6088066" cy="2743199"/>
          </a:xfrm>
          <a:prstGeom prst="rect">
            <a:avLst/>
          </a:prstGeom>
        </p:spPr>
      </p:pic>
      <p:pic>
        <p:nvPicPr>
          <p:cNvPr id="3" name="Picture 2"/>
          <p:cNvPicPr>
            <a:picLocks noChangeAspect="1"/>
          </p:cNvPicPr>
          <p:nvPr/>
        </p:nvPicPr>
        <p:blipFill>
          <a:blip r:embed="rId3"/>
          <a:stretch>
            <a:fillRect/>
          </a:stretch>
        </p:blipFill>
        <p:spPr>
          <a:xfrm>
            <a:off x="3505200" y="0"/>
            <a:ext cx="4648200" cy="6313028"/>
          </a:xfrm>
          <a:prstGeom prst="rect">
            <a:avLst/>
          </a:prstGeom>
        </p:spPr>
      </p:pic>
      <p:sp>
        <p:nvSpPr>
          <p:cNvPr id="2" name="TextBox 1"/>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Faith: Your Response to Divine Revelation</a:t>
            </a:r>
          </a:p>
          <a:p>
            <a:endParaRPr lang="en-US" dirty="0"/>
          </a:p>
        </p:txBody>
      </p:sp>
    </p:spTree>
    <p:extLst>
      <p:ext uri="{BB962C8B-B14F-4D97-AF65-F5344CB8AC3E}">
        <p14:creationId xmlns:p14="http://schemas.microsoft.com/office/powerpoint/2010/main" val="1665824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275" y="1219200"/>
            <a:ext cx="8553450" cy="3638550"/>
          </a:xfrm>
          <a:prstGeom prst="rect">
            <a:avLst/>
          </a:prstGeom>
        </p:spPr>
      </p:pic>
      <p:sp>
        <p:nvSpPr>
          <p:cNvPr id="4" name="TextBox 3"/>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Faith: Your Response to Divine Revelation</a:t>
            </a:r>
          </a:p>
          <a:p>
            <a:endParaRPr lang="en-US" dirty="0"/>
          </a:p>
        </p:txBody>
      </p:sp>
    </p:spTree>
    <p:extLst>
      <p:ext uri="{BB962C8B-B14F-4D97-AF65-F5344CB8AC3E}">
        <p14:creationId xmlns:p14="http://schemas.microsoft.com/office/powerpoint/2010/main" val="1085453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77" y="1295400"/>
            <a:ext cx="8994245" cy="3505200"/>
          </a:xfrm>
          <a:prstGeom prst="rect">
            <a:avLst/>
          </a:prstGeom>
        </p:spPr>
      </p:pic>
      <p:sp>
        <p:nvSpPr>
          <p:cNvPr id="5" name="TextBox 4"/>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Pursuit of Happiness</a:t>
            </a:r>
          </a:p>
          <a:p>
            <a:endParaRPr lang="en-US" dirty="0"/>
          </a:p>
        </p:txBody>
      </p:sp>
    </p:spTree>
    <p:extLst>
      <p:ext uri="{BB962C8B-B14F-4D97-AF65-F5344CB8AC3E}">
        <p14:creationId xmlns:p14="http://schemas.microsoft.com/office/powerpoint/2010/main" val="2344671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Oval 1"/>
          <p:cNvSpPr/>
          <p:nvPr/>
        </p:nvSpPr>
        <p:spPr>
          <a:xfrm>
            <a:off x="5486400" y="3314990"/>
            <a:ext cx="16764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Faith: Your Response to Divine Revelation</a:t>
            </a:r>
          </a:p>
          <a:p>
            <a:endParaRPr lang="en-US" dirty="0"/>
          </a:p>
        </p:txBody>
      </p:sp>
      <p:sp>
        <p:nvSpPr>
          <p:cNvPr id="5" name="Rectangle 4"/>
          <p:cNvSpPr/>
          <p:nvPr/>
        </p:nvSpPr>
        <p:spPr>
          <a:xfrm>
            <a:off x="381000" y="304800"/>
            <a:ext cx="8610600" cy="2298065"/>
          </a:xfrm>
          <a:prstGeom prst="rect">
            <a:avLst/>
          </a:prstGeom>
        </p:spPr>
        <p:txBody>
          <a:bodyPr wrap="square">
            <a:spAutoFit/>
          </a:bodyPr>
          <a:lstStyle/>
          <a:p>
            <a:pPr>
              <a:lnSpc>
                <a:spcPts val="4300"/>
              </a:lnSpc>
            </a:pPr>
            <a:r>
              <a:rPr lang="en-US" sz="3200" b="1" dirty="0">
                <a:ln w="9525">
                  <a:solidFill>
                    <a:schemeClr val="tx1"/>
                  </a:solidFill>
                  <a:prstDash val="solid"/>
                </a:ln>
                <a:solidFill>
                  <a:srgbClr val="00CC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Sacred Scripture, Sacred Tradition, and the Church’s Magisterium support one another. With the help of the Holy Spirit, they provide what you need to gain eternal life.</a:t>
            </a:r>
          </a:p>
        </p:txBody>
      </p:sp>
      <p:sp>
        <p:nvSpPr>
          <p:cNvPr id="13" name="Rectangle 12"/>
          <p:cNvSpPr/>
          <p:nvPr/>
        </p:nvSpPr>
        <p:spPr>
          <a:xfrm rot="1299280">
            <a:off x="5620299" y="3517230"/>
            <a:ext cx="76581" cy="176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4" name="Rectangle 13"/>
          <p:cNvSpPr/>
          <p:nvPr/>
        </p:nvSpPr>
        <p:spPr>
          <a:xfrm>
            <a:off x="6324600" y="3314990"/>
            <a:ext cx="152399" cy="176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Rectangle 14"/>
          <p:cNvSpPr/>
          <p:nvPr/>
        </p:nvSpPr>
        <p:spPr>
          <a:xfrm rot="20448360">
            <a:off x="6991475" y="3595790"/>
            <a:ext cx="152399" cy="176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4" name="Picture 2" descr="http://www.youngandcatholicng.com/wp-content/uploads/2015/10/catholicauthority.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639" t="23613" r="29223" b="10503"/>
          <a:stretch/>
        </p:blipFill>
        <p:spPr bwMode="auto">
          <a:xfrm>
            <a:off x="5181600" y="3200400"/>
            <a:ext cx="2362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rot="17325622">
            <a:off x="4074518" y="4663179"/>
            <a:ext cx="2590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a:solidFill>
                  <a:schemeClr val="tx1"/>
                </a:solidFill>
                <a:latin typeface="Arial Narrow" panose="020B0606020202030204" pitchFamily="34" charset="0"/>
              </a:rPr>
              <a:t>Sacred Scripture</a:t>
            </a:r>
          </a:p>
        </p:txBody>
      </p:sp>
      <p:sp>
        <p:nvSpPr>
          <p:cNvPr id="18" name="Rectangle 17"/>
          <p:cNvSpPr/>
          <p:nvPr/>
        </p:nvSpPr>
        <p:spPr>
          <a:xfrm rot="4380421">
            <a:off x="5898673" y="4673436"/>
            <a:ext cx="2876798" cy="190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a:solidFill>
                  <a:schemeClr val="tx1"/>
                </a:solidFill>
                <a:latin typeface="Arial Narrow" panose="020B0606020202030204" pitchFamily="34" charset="0"/>
              </a:rPr>
              <a:t>Sacred Tradition</a:t>
            </a:r>
          </a:p>
        </p:txBody>
      </p:sp>
      <p:sp>
        <p:nvSpPr>
          <p:cNvPr id="19" name="Rectangle 18"/>
          <p:cNvSpPr/>
          <p:nvPr/>
        </p:nvSpPr>
        <p:spPr>
          <a:xfrm>
            <a:off x="6000750" y="5576699"/>
            <a:ext cx="704849" cy="204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6200000">
            <a:off x="4876551" y="4615183"/>
            <a:ext cx="2590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600" dirty="0">
                <a:solidFill>
                  <a:schemeClr val="tx1"/>
                </a:solidFill>
                <a:latin typeface="Arial Narrow" panose="020B0606020202030204" pitchFamily="34" charset="0"/>
              </a:rPr>
              <a:t>Magisterium</a:t>
            </a:r>
          </a:p>
        </p:txBody>
      </p:sp>
      <p:sp>
        <p:nvSpPr>
          <p:cNvPr id="20" name="TextBox 19"/>
          <p:cNvSpPr txBox="1"/>
          <p:nvPr/>
        </p:nvSpPr>
        <p:spPr>
          <a:xfrm>
            <a:off x="1784172" y="3209417"/>
            <a:ext cx="3352800" cy="2123658"/>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Catholic Church </a:t>
            </a:r>
          </a:p>
        </p:txBody>
      </p:sp>
    </p:spTree>
    <p:extLst>
      <p:ext uri="{BB962C8B-B14F-4D97-AF65-F5344CB8AC3E}">
        <p14:creationId xmlns:p14="http://schemas.microsoft.com/office/powerpoint/2010/main" val="2893862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10">
          <a:fgClr>
            <a:srgbClr val="FFCC00"/>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685800" y="6133981"/>
            <a:ext cx="8153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Faith: Your Response to Divine Revelation</a:t>
            </a:r>
          </a:p>
          <a:p>
            <a:endParaRPr lang="en-US" dirty="0"/>
          </a:p>
        </p:txBody>
      </p:sp>
      <p:pic>
        <p:nvPicPr>
          <p:cNvPr id="7170" name="Picture 2" descr="http://beforeitsnews.com/mediadrop/uploads/2014/29/aff53d136fb5623b87d9c6919b8b2c552b45c4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304800"/>
            <a:ext cx="5724525"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0920" y="1524000"/>
            <a:ext cx="2644680" cy="3046988"/>
          </a:xfrm>
          <a:prstGeom prst="rect">
            <a:avLst/>
          </a:prstGeom>
          <a:noFill/>
        </p:spPr>
        <p:txBody>
          <a:bodyPr wrap="square" rtlCol="0">
            <a:spAutoFit/>
          </a:bodyPr>
          <a:lstStyle/>
          <a:p>
            <a:pPr algn="r"/>
            <a:r>
              <a:rPr lang="en-US" sz="2800" b="1" dirty="0">
                <a:latin typeface="Arial Narrow" panose="020B0606020202030204" pitchFamily="34" charset="0"/>
              </a:rPr>
              <a:t>How is the </a:t>
            </a:r>
            <a:r>
              <a:rPr lang="en-US" sz="2800" b="1" i="1" dirty="0" err="1">
                <a:latin typeface="Arial Narrow" panose="020B0606020202030204" pitchFamily="34" charset="0"/>
              </a:rPr>
              <a:t>sensus</a:t>
            </a:r>
            <a:r>
              <a:rPr lang="en-US" sz="2800" b="1" i="1" dirty="0">
                <a:latin typeface="Arial Narrow" panose="020B0606020202030204" pitchFamily="34" charset="0"/>
              </a:rPr>
              <a:t> </a:t>
            </a:r>
            <a:r>
              <a:rPr lang="en-US" sz="2800" b="1" i="1" dirty="0" err="1">
                <a:latin typeface="Arial Narrow" panose="020B0606020202030204" pitchFamily="34" charset="0"/>
              </a:rPr>
              <a:t>fidei</a:t>
            </a:r>
            <a:r>
              <a:rPr lang="en-US" sz="2800" b="1" i="1" dirty="0">
                <a:latin typeface="Arial Narrow" panose="020B0606020202030204" pitchFamily="34" charset="0"/>
              </a:rPr>
              <a:t> </a:t>
            </a:r>
            <a:r>
              <a:rPr lang="en-US" sz="2800" b="1" dirty="0">
                <a:latin typeface="Arial Narrow" panose="020B0606020202030204" pitchFamily="34" charset="0"/>
              </a:rPr>
              <a:t>in the life of the Church reflected in this icon?</a:t>
            </a:r>
          </a:p>
          <a:p>
            <a:pPr algn="r"/>
            <a:r>
              <a:rPr lang="en-US" sz="2800" dirty="0">
                <a:latin typeface="Arial Narrow" panose="020B0606020202030204" pitchFamily="34" charset="0"/>
              </a:rPr>
              <a:t>(</a:t>
            </a:r>
            <a:r>
              <a:rPr lang="en-US" sz="2800" dirty="0" err="1">
                <a:latin typeface="Arial Narrow" panose="020B0606020202030204" pitchFamily="34" charset="0"/>
              </a:rPr>
              <a:t>cf</a:t>
            </a:r>
            <a:r>
              <a:rPr lang="en-US" sz="2800" dirty="0">
                <a:latin typeface="Arial Narrow" panose="020B0606020202030204" pitchFamily="34" charset="0"/>
              </a:rPr>
              <a:t>, p. 26) </a:t>
            </a:r>
          </a:p>
          <a:p>
            <a:endParaRPr lang="en-US" sz="2400" b="1" dirty="0">
              <a:latin typeface="Arial Narrow" panose="020B0606020202030204" pitchFamily="34" charset="0"/>
            </a:endParaRPr>
          </a:p>
        </p:txBody>
      </p:sp>
    </p:spTree>
    <p:extLst>
      <p:ext uri="{BB962C8B-B14F-4D97-AF65-F5344CB8AC3E}">
        <p14:creationId xmlns:p14="http://schemas.microsoft.com/office/powerpoint/2010/main" val="3395296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2862322"/>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p:txBody>
      </p:sp>
    </p:spTree>
    <p:extLst>
      <p:ext uri="{BB962C8B-B14F-4D97-AF65-F5344CB8AC3E}">
        <p14:creationId xmlns:p14="http://schemas.microsoft.com/office/powerpoint/2010/main" val="230793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381000"/>
            <a:ext cx="6324600" cy="5669928"/>
          </a:xfrm>
          <a:prstGeom prst="rect">
            <a:avLst/>
          </a:prstGeom>
        </p:spPr>
      </p:pic>
      <p:sp>
        <p:nvSpPr>
          <p:cNvPr id="3" name="TextBox 2"/>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Pursuit of Happiness</a:t>
            </a:r>
          </a:p>
          <a:p>
            <a:endParaRPr lang="en-US" dirty="0"/>
          </a:p>
        </p:txBody>
      </p:sp>
    </p:spTree>
    <p:extLst>
      <p:ext uri="{BB962C8B-B14F-4D97-AF65-F5344CB8AC3E}">
        <p14:creationId xmlns:p14="http://schemas.microsoft.com/office/powerpoint/2010/main" val="193666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Pursuit of Happiness</a:t>
            </a:r>
          </a:p>
          <a:p>
            <a:endParaRPr lang="en-US" dirty="0"/>
          </a:p>
        </p:txBody>
      </p:sp>
      <p:sp>
        <p:nvSpPr>
          <p:cNvPr id="5" name="TextBox 4"/>
          <p:cNvSpPr txBox="1"/>
          <p:nvPr/>
        </p:nvSpPr>
        <p:spPr>
          <a:xfrm>
            <a:off x="533400" y="533400"/>
            <a:ext cx="7848600" cy="2554545"/>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Secularism</a:t>
            </a:r>
            <a:r>
              <a:rPr lang="en-US" sz="3200" b="1" dirty="0">
                <a:latin typeface="Arial" panose="020B0604020202020204" pitchFamily="34" charset="0"/>
                <a:cs typeface="Arial" panose="020B0604020202020204" pitchFamily="34" charset="0"/>
              </a:rPr>
              <a:t> is an indifference to religion and a belief that religion should be excluded from civil affairs and public education. </a:t>
            </a:r>
          </a:p>
          <a:p>
            <a:endParaRPr lang="en-US" sz="2800" b="1" dirty="0">
              <a:latin typeface="Arial" panose="020B0604020202020204" pitchFamily="34" charset="0"/>
              <a:cs typeface="Arial" panose="020B0604020202020204" pitchFamily="34" charset="0"/>
            </a:endParaRPr>
          </a:p>
        </p:txBody>
      </p:sp>
      <p:pic>
        <p:nvPicPr>
          <p:cNvPr id="1026" name="Picture 2" descr="http://www.eurekastreet.com.au/uploads/image/11/27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169704"/>
            <a:ext cx="3124200" cy="3124201"/>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a:extLst/>
        </p:spPr>
      </p:pic>
    </p:spTree>
    <p:extLst>
      <p:ext uri="{BB962C8B-B14F-4D97-AF65-F5344CB8AC3E}">
        <p14:creationId xmlns:p14="http://schemas.microsoft.com/office/powerpoint/2010/main" val="619900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Why People Desire God</a:t>
            </a:r>
          </a:p>
          <a:p>
            <a:endParaRPr lang="en-US" dirty="0"/>
          </a:p>
        </p:txBody>
      </p:sp>
      <p:pic>
        <p:nvPicPr>
          <p:cNvPr id="4" name="Picture 3"/>
          <p:cNvPicPr>
            <a:picLocks noChangeAspect="1"/>
          </p:cNvPicPr>
          <p:nvPr/>
        </p:nvPicPr>
        <p:blipFill>
          <a:blip r:embed="rId2"/>
          <a:stretch>
            <a:fillRect/>
          </a:stretch>
        </p:blipFill>
        <p:spPr>
          <a:xfrm>
            <a:off x="272271" y="438123"/>
            <a:ext cx="8566929" cy="5010177"/>
          </a:xfrm>
          <a:prstGeom prst="rect">
            <a:avLst/>
          </a:prstGeom>
        </p:spPr>
      </p:pic>
    </p:spTree>
    <p:extLst>
      <p:ext uri="{BB962C8B-B14F-4D97-AF65-F5344CB8AC3E}">
        <p14:creationId xmlns:p14="http://schemas.microsoft.com/office/powerpoint/2010/main" val="389636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jonathandodson.org/wp-content/uploads/2010/04/desiringgod-738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16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Why People Desire God</a:t>
            </a:r>
          </a:p>
          <a:p>
            <a:endParaRPr lang="en-US" dirty="0"/>
          </a:p>
        </p:txBody>
      </p:sp>
      <p:sp>
        <p:nvSpPr>
          <p:cNvPr id="2" name="Rectangle 1"/>
          <p:cNvSpPr/>
          <p:nvPr/>
        </p:nvSpPr>
        <p:spPr>
          <a:xfrm>
            <a:off x="457200" y="533400"/>
            <a:ext cx="8382000" cy="1384995"/>
          </a:xfrm>
          <a:prstGeom prst="rect">
            <a:avLst/>
          </a:prstGeom>
        </p:spPr>
        <p:txBody>
          <a:bodyPr wrap="square">
            <a:spAutoFit/>
          </a:bodyPr>
          <a:lstStyle/>
          <a:p>
            <a:pPr algn="ctr"/>
            <a:r>
              <a:rPr lang="en-US" sz="2800" b="1" dirty="0">
                <a:solidFill>
                  <a:schemeClr val="bg1"/>
                </a:solidFill>
                <a:effectLst>
                  <a:outerShdw blurRad="50800" dist="38100" dir="2700000" algn="tl" rotWithShape="0">
                    <a:prstClr val="black"/>
                  </a:outerShdw>
                </a:effectLst>
                <a:latin typeface="Century" panose="02040604050505020304" pitchFamily="18" charset="0"/>
              </a:rPr>
              <a:t>The desire for God is written in the human heart, because man is created by God and for God. </a:t>
            </a:r>
            <a:br>
              <a:rPr lang="en-US" sz="2800" b="1" dirty="0">
                <a:solidFill>
                  <a:schemeClr val="bg1"/>
                </a:solidFill>
                <a:effectLst>
                  <a:outerShdw blurRad="50800" dist="38100" dir="2700000" algn="tl" rotWithShape="0">
                    <a:prstClr val="black"/>
                  </a:outerShdw>
                </a:effectLst>
                <a:latin typeface="Century" panose="02040604050505020304" pitchFamily="18" charset="0"/>
              </a:rPr>
            </a:br>
            <a:r>
              <a:rPr lang="en-US" sz="2800" i="1" dirty="0">
                <a:solidFill>
                  <a:schemeClr val="bg1"/>
                </a:solidFill>
                <a:effectLst>
                  <a:outerShdw blurRad="50800" dist="38100" dir="2700000" algn="tl" rotWithShape="0">
                    <a:prstClr val="black"/>
                  </a:outerShdw>
                </a:effectLst>
                <a:latin typeface="Century" panose="02040604050505020304" pitchFamily="18" charset="0"/>
              </a:rPr>
              <a:t>CCC</a:t>
            </a:r>
            <a:r>
              <a:rPr lang="en-US" sz="2800" dirty="0">
                <a:solidFill>
                  <a:schemeClr val="bg1"/>
                </a:solidFill>
                <a:effectLst>
                  <a:outerShdw blurRad="50800" dist="38100" dir="2700000" algn="tl" rotWithShape="0">
                    <a:prstClr val="black"/>
                  </a:outerShdw>
                </a:effectLst>
                <a:latin typeface="Century" panose="02040604050505020304" pitchFamily="18" charset="0"/>
              </a:rPr>
              <a:t>, 27</a:t>
            </a:r>
          </a:p>
        </p:txBody>
      </p:sp>
    </p:spTree>
    <p:extLst>
      <p:ext uri="{BB962C8B-B14F-4D97-AF65-F5344CB8AC3E}">
        <p14:creationId xmlns:p14="http://schemas.microsoft.com/office/powerpoint/2010/main" val="866679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rgbClr val="969696"/>
          </a:fgClr>
          <a:bgClr>
            <a:schemeClr val="bg1"/>
          </a:bgClr>
        </a:pattFill>
        <a:effectLst/>
      </p:bgPr>
    </p:bg>
    <p:spTree>
      <p:nvGrpSpPr>
        <p:cNvPr id="1" name=""/>
        <p:cNvGrpSpPr/>
        <p:nvPr/>
      </p:nvGrpSpPr>
      <p:grpSpPr>
        <a:xfrm>
          <a:off x="0" y="0"/>
          <a:ext cx="0" cy="0"/>
          <a:chOff x="0" y="0"/>
          <a:chExt cx="0" cy="0"/>
        </a:xfrm>
      </p:grpSpPr>
      <p:pic>
        <p:nvPicPr>
          <p:cNvPr id="5126" name="Picture 6" descr="http://unboxedwriters.com/wp-content/uploads/2011/04/iam.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1752600"/>
            <a:ext cx="4738427" cy="3506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Why People Desire God</a:t>
            </a:r>
          </a:p>
          <a:p>
            <a:endParaRPr lang="en-US" dirty="0"/>
          </a:p>
        </p:txBody>
      </p:sp>
      <p:sp>
        <p:nvSpPr>
          <p:cNvPr id="2" name="Rectangle 1"/>
          <p:cNvSpPr/>
          <p:nvPr/>
        </p:nvSpPr>
        <p:spPr>
          <a:xfrm>
            <a:off x="381000" y="228600"/>
            <a:ext cx="8305800" cy="6345327"/>
          </a:xfrm>
          <a:prstGeom prst="rect">
            <a:avLst/>
          </a:prstGeom>
        </p:spPr>
        <p:txBody>
          <a:bodyPr wrap="square">
            <a:spAutoFit/>
          </a:bodyPr>
          <a:lstStyle/>
          <a:p>
            <a:pPr algn="ctr"/>
            <a:r>
              <a:rPr lang="en-US" sz="3200" b="1" i="1" dirty="0">
                <a:latin typeface="Book Antiqua" panose="02040602050305030304" pitchFamily="18" charset="0"/>
              </a:rPr>
              <a:t>I am the way and the truth and the life. No one comes to the Father except through me.</a:t>
            </a:r>
            <a:r>
              <a:rPr lang="en-US" sz="2400" b="1" i="1" dirty="0">
                <a:latin typeface="Book Antiqua" panose="02040602050305030304" pitchFamily="18" charset="0"/>
              </a:rPr>
              <a:t/>
            </a:r>
            <a:br>
              <a:rPr lang="en-US" sz="2400" b="1" i="1" dirty="0">
                <a:latin typeface="Book Antiqua" panose="02040602050305030304" pitchFamily="18" charset="0"/>
              </a:rPr>
            </a:br>
            <a:endParaRPr lang="en-US" sz="900" b="1" dirty="0">
              <a:latin typeface="Book Antiqua" panose="02040602050305030304" pitchFamily="18" charset="0"/>
            </a:endParaRP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WAY (Jn. 14:6)</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TRUTH (Jn. 14:6)</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LIFE (Jn. 14:6)</a:t>
            </a:r>
          </a:p>
          <a:p>
            <a:pPr marL="285750" indent="-285750">
              <a:lnSpc>
                <a:spcPts val="4000"/>
              </a:lnSpc>
              <a:buClr>
                <a:schemeClr val="accent2"/>
              </a:buClr>
              <a:buSzPct val="130000"/>
              <a:buFont typeface="Calibri" panose="020F0502020204030204" pitchFamily="34" charset="0"/>
              <a:buChar char="†"/>
            </a:pPr>
            <a:r>
              <a:rPr lang="en-US" sz="2400" b="1" dirty="0" smtClean="0">
                <a:latin typeface="Arial Narrow" panose="020B0606020202030204" pitchFamily="34" charset="0"/>
              </a:rPr>
              <a:t>RESURRECTION </a:t>
            </a:r>
            <a:r>
              <a:rPr lang="en-US" sz="2400" b="1" dirty="0">
                <a:latin typeface="Arial Narrow" panose="020B0606020202030204" pitchFamily="34" charset="0"/>
              </a:rPr>
              <a:t>(Jn. 11:5</a:t>
            </a:r>
            <a:r>
              <a:rPr lang="en-US" sz="2400" b="1" dirty="0" smtClean="0">
                <a:latin typeface="Arial Narrow" panose="020B0606020202030204" pitchFamily="34" charset="0"/>
              </a:rPr>
              <a:t>)</a:t>
            </a:r>
            <a:endParaRPr lang="en-US" sz="2400" b="1" dirty="0">
              <a:latin typeface="Arial Narrow" panose="020B0606020202030204" pitchFamily="34" charset="0"/>
            </a:endParaRP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BREAD OF LIFE (Jn. 6:35)</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TRUE VINE (Jn. 15:1)</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GOOD SHEPHERD (Jn. 10:11)</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LIGHT OF THE WORLD (Jn. 8:12)</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DOOR OF THE SHEEP (Jn. 10:7)</a:t>
            </a:r>
          </a:p>
          <a:p>
            <a:pPr marL="285750" indent="-285750">
              <a:lnSpc>
                <a:spcPts val="4000"/>
              </a:lnSpc>
              <a:buClr>
                <a:schemeClr val="accent2"/>
              </a:buClr>
              <a:buSzPct val="130000"/>
              <a:buFont typeface="Calibri" panose="020F0502020204030204" pitchFamily="34" charset="0"/>
              <a:buChar char="†"/>
            </a:pPr>
            <a:r>
              <a:rPr lang="en-US" sz="2400" b="1" dirty="0">
                <a:latin typeface="Arial Narrow" panose="020B0606020202030204" pitchFamily="34" charset="0"/>
              </a:rPr>
              <a:t>FIRST AND THE LAST (Rev. 1:17)</a:t>
            </a:r>
          </a:p>
        </p:txBody>
      </p:sp>
    </p:spTree>
    <p:extLst>
      <p:ext uri="{BB962C8B-B14F-4D97-AF65-F5344CB8AC3E}">
        <p14:creationId xmlns:p14="http://schemas.microsoft.com/office/powerpoint/2010/main" val="343028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55000">
              <a:schemeClr val="accent2">
                <a:lumMod val="97000"/>
                <a:lumOff val="3000"/>
              </a:schemeClr>
            </a:gs>
            <a:gs pos="100000">
              <a:schemeClr val="accent2">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2362200" y="6133981"/>
            <a:ext cx="6477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Why People Desire God</a:t>
            </a:r>
          </a:p>
          <a:p>
            <a:endParaRPr lang="en-US" dirty="0"/>
          </a:p>
        </p:txBody>
      </p:sp>
      <p:pic>
        <p:nvPicPr>
          <p:cNvPr id="2050" name="Picture 2" descr="https://images.rapgenius.com/d93b6e5260257f18173561ef98379561.424x577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38200"/>
            <a:ext cx="3535889" cy="4811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48983" y="1155680"/>
            <a:ext cx="4808817" cy="4247317"/>
          </a:xfrm>
          <a:prstGeom prst="rect">
            <a:avLst/>
          </a:prstGeom>
        </p:spPr>
        <p:txBody>
          <a:bodyPr wrap="none">
            <a:spAutoFit/>
          </a:bodyPr>
          <a:lstStyle/>
          <a:p>
            <a:pPr algn="ctr">
              <a:lnSpc>
                <a:spcPct val="150000"/>
              </a:lnSpc>
            </a:pPr>
            <a:r>
              <a:rPr lang="en-US" sz="3600" b="1" dirty="0">
                <a:ln w="22225">
                  <a:solidFill>
                    <a:schemeClr val="tx1"/>
                  </a:solidFill>
                  <a:prstDash val="solid"/>
                </a:ln>
                <a:solidFill>
                  <a:srgbClr val="A80000"/>
                </a:solidFill>
                <a:latin typeface="Constantia" panose="02030602050306030303" pitchFamily="18" charset="0"/>
              </a:rPr>
              <a:t>“Our heart is restless </a:t>
            </a:r>
          </a:p>
          <a:p>
            <a:pPr algn="ctr">
              <a:lnSpc>
                <a:spcPct val="150000"/>
              </a:lnSpc>
            </a:pPr>
            <a:r>
              <a:rPr lang="en-US" sz="3600" b="1" dirty="0">
                <a:ln w="22225">
                  <a:solidFill>
                    <a:schemeClr val="tx1"/>
                  </a:solidFill>
                  <a:prstDash val="solid"/>
                </a:ln>
                <a:solidFill>
                  <a:srgbClr val="A80000"/>
                </a:solidFill>
                <a:latin typeface="Constantia" panose="02030602050306030303" pitchFamily="18" charset="0"/>
              </a:rPr>
              <a:t>until it rests in you.”</a:t>
            </a:r>
            <a:r>
              <a:rPr lang="en-US" sz="3600" dirty="0">
                <a:latin typeface="Constantia" panose="02030602050306030303" pitchFamily="18" charset="0"/>
              </a:rPr>
              <a:t/>
            </a:r>
            <a:br>
              <a:rPr lang="en-US" sz="3600" dirty="0">
                <a:latin typeface="Constantia" panose="02030602050306030303" pitchFamily="18" charset="0"/>
              </a:rPr>
            </a:br>
            <a:endParaRPr lang="en-US" sz="3600" dirty="0">
              <a:latin typeface="Constantia" panose="02030602050306030303" pitchFamily="18" charset="0"/>
            </a:endParaRPr>
          </a:p>
          <a:p>
            <a:pPr algn="ctr"/>
            <a:r>
              <a:rPr lang="en-US" sz="3600" dirty="0">
                <a:latin typeface="Constantia" panose="02030602050306030303" pitchFamily="18" charset="0"/>
              </a:rPr>
              <a:t>St. Augustine</a:t>
            </a:r>
          </a:p>
          <a:p>
            <a:pPr algn="ctr"/>
            <a:r>
              <a:rPr lang="en-US" sz="3600" i="1" dirty="0">
                <a:latin typeface="Constantia" panose="02030602050306030303" pitchFamily="18" charset="0"/>
              </a:rPr>
              <a:t>Confessions</a:t>
            </a:r>
          </a:p>
          <a:p>
            <a:pPr algn="ctr"/>
            <a:r>
              <a:rPr lang="en-US" sz="3600" dirty="0">
                <a:latin typeface="Constantia" panose="02030602050306030303" pitchFamily="18" charset="0"/>
              </a:rPr>
              <a:t>Book 1 </a:t>
            </a:r>
          </a:p>
        </p:txBody>
      </p:sp>
    </p:spTree>
    <p:extLst>
      <p:ext uri="{BB962C8B-B14F-4D97-AF65-F5344CB8AC3E}">
        <p14:creationId xmlns:p14="http://schemas.microsoft.com/office/powerpoint/2010/main" val="295695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2291</TotalTime>
  <Words>580</Words>
  <Application>Microsoft Office PowerPoint</Application>
  <PresentationFormat>On-screen Show (4:3)</PresentationFormat>
  <Paragraphs>135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299</cp:revision>
  <dcterms:created xsi:type="dcterms:W3CDTF">2014-06-10T22:18:06Z</dcterms:created>
  <dcterms:modified xsi:type="dcterms:W3CDTF">2017-09-19T17:30:59Z</dcterms:modified>
</cp:coreProperties>
</file>