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24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11041B-FDE7-467E-92B2-87F366406692}">
  <a:tblStyle styleId="{6A11041B-FDE7-467E-92B2-87F36640669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717" autoAdjust="0"/>
  </p:normalViewPr>
  <p:slideViewPr>
    <p:cSldViewPr snapToGrid="0">
      <p:cViewPr varScale="1">
        <p:scale>
          <a:sx n="86" d="100"/>
          <a:sy n="86" d="100"/>
        </p:scale>
        <p:origin x="2334" y="78"/>
      </p:cViewPr>
      <p:guideLst>
        <p:guide orient="horz" pos="1620"/>
        <p:guide pos="2880"/>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User:Jonathunder"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gnu.org/licenses/old-licenses/fdl-1.2.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youtu.be/hdChDkT_Pv0" TargetMode="External"/><Relationship Id="rId4" Type="http://schemas.openxmlformats.org/officeDocument/2006/relationships/hyperlink" Target="https://www.youtube.com/watch?v=N-87dq2q7Wc"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atholic365.com/article/30321/confirmation-confronting-smaug.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youtu.be/Z7bjqldlHl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NROL-47_Knight.png"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youtu.be/-fU-nAULL8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oNNZO9i1Gjc"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1_l8vGBboV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Vatican_City" TargetMode="External"/><Relationship Id="rId3" Type="http://schemas.openxmlformats.org/officeDocument/2006/relationships/hyperlink" Target="https://en.wikipedia.org/wiki/Gian_Lorenzo_Bernini" TargetMode="External"/><Relationship Id="rId7" Type="http://schemas.openxmlformats.org/officeDocument/2006/relationships/hyperlink" Target="https://en.wikipedia.org/wiki/Saint_Peter%27s_Basilica"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Chair_of_Saint_Peter" TargetMode="External"/><Relationship Id="rId11" Type="http://schemas.openxmlformats.org/officeDocument/2006/relationships/hyperlink" Target="https://youtu.be/Lu3MoT_egFI" TargetMode="External"/><Relationship Id="rId5" Type="http://schemas.openxmlformats.org/officeDocument/2006/relationships/hyperlink" Target="https://en.wikipedia.org/wiki/stained_glass" TargetMode="External"/><Relationship Id="rId10" Type="http://schemas.openxmlformats.org/officeDocument/2006/relationships/hyperlink" Target="https://creativecommons.org/licenses/by-sa/3.0/at/deed.en" TargetMode="External"/><Relationship Id="rId4" Type="http://schemas.openxmlformats.org/officeDocument/2006/relationships/hyperlink" Target="https://en.wikipedia.org/wiki/alabaster" TargetMode="External"/><Relationship Id="rId9" Type="http://schemas.openxmlformats.org/officeDocument/2006/relationships/hyperlink" Target="https://commons.wikimedia.org/wiki/User:Dnalor_01"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User:Stebunik"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youtu.be/Yp7h4wRV2Mo" TargetMode="External"/><Relationship Id="rId4" Type="http://schemas.openxmlformats.org/officeDocument/2006/relationships/hyperlink" Target="https://creativecommons.org/licenses/by-sa/4.0"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User:Feldbrahi"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youtu.be/zUn4e4xmo1k" TargetMode="External"/><Relationship Id="rId4" Type="http://schemas.openxmlformats.org/officeDocument/2006/relationships/hyperlink" Target="https://creativecommons.org/licenses/by-sa/4.0"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txKGwEYA-1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US" b="1" dirty="0">
                <a:solidFill>
                  <a:schemeClr val="dk1"/>
                </a:solidFill>
              </a:rPr>
              <a:t>Photo Credit: </a:t>
            </a:r>
            <a:r>
              <a:rPr lang="en-US" b="0" i="1" dirty="0">
                <a:solidFill>
                  <a:schemeClr val="dk1"/>
                </a:solidFill>
              </a:rPr>
              <a:t>The Seven Sacraments, Confirmation</a:t>
            </a:r>
            <a:r>
              <a:rPr lang="en-US" b="0" i="0" dirty="0">
                <a:solidFill>
                  <a:schemeClr val="dk1"/>
                </a:solidFill>
              </a:rPr>
              <a:t> (Second Series), Nicholas Poussin, 1644–1648 (public domain)</a:t>
            </a:r>
            <a:endParaRPr lang="en-US" b="1"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US" b="1" dirty="0">
                <a:solidFill>
                  <a:schemeClr val="dk1"/>
                </a:solidFill>
              </a:rPr>
              <a:t>Suggestions for taking notes on the slides</a:t>
            </a:r>
            <a:r>
              <a:rPr lang="en-US" dirty="0">
                <a:solidFill>
                  <a:schemeClr val="dk1"/>
                </a:solidFill>
              </a:rPr>
              <a:t>: </a:t>
            </a:r>
          </a:p>
          <a:p>
            <a:pPr marL="184150" indent="-171450">
              <a:lnSpc>
                <a:spcPct val="115000"/>
              </a:lnSpc>
              <a:buClr>
                <a:schemeClr val="dk1"/>
              </a:buClr>
            </a:pPr>
            <a:r>
              <a:rPr lang="en-US" i="1" dirty="0">
                <a:solidFill>
                  <a:schemeClr val="dk1"/>
                </a:solidFill>
              </a:rPr>
              <a:t>Require students to use a three ring binder (1/2-1 inches) full of loose leaf paper (college or wide ruled).</a:t>
            </a:r>
          </a:p>
          <a:p>
            <a:pPr marL="184150" indent="-171450">
              <a:lnSpc>
                <a:spcPct val="115000"/>
              </a:lnSpc>
              <a:buClr>
                <a:schemeClr val="dk1"/>
              </a:buClr>
            </a:pPr>
            <a:r>
              <a:rPr lang="en-US" i="1" dirty="0">
                <a:solidFill>
                  <a:schemeClr val="dk1"/>
                </a:solidFill>
              </a:rPr>
              <a:t>Notes must be taken in pen only and handwritten.</a:t>
            </a:r>
          </a:p>
          <a:p>
            <a:pPr marL="184150" indent="-171450">
              <a:lnSpc>
                <a:spcPct val="115000"/>
              </a:lnSpc>
              <a:buClr>
                <a:schemeClr val="dk1"/>
              </a:buClr>
            </a:pPr>
            <a:r>
              <a:rPr lang="en-US" i="1" dirty="0">
                <a:solidFill>
                  <a:schemeClr val="dk1"/>
                </a:solidFill>
              </a:rPr>
              <a:t>Notebook binders should contain information and notes for religion class only. </a:t>
            </a:r>
          </a:p>
          <a:p>
            <a:pPr marL="184150" indent="-171450">
              <a:lnSpc>
                <a:spcPct val="115000"/>
              </a:lnSpc>
              <a:buClr>
                <a:schemeClr val="dk1"/>
              </a:buClr>
            </a:pPr>
            <a:r>
              <a:rPr lang="en-US" i="1" dirty="0">
                <a:solidFill>
                  <a:schemeClr val="dk1"/>
                </a:solidFill>
              </a:rPr>
              <a:t>Notebook binders must have a table of contents with topics of notes, dates, and page numbers.</a:t>
            </a:r>
          </a:p>
          <a:p>
            <a:pPr marL="184150" indent="-171450">
              <a:lnSpc>
                <a:spcPct val="115000"/>
              </a:lnSpc>
              <a:buClr>
                <a:schemeClr val="dk1"/>
              </a:buClr>
            </a:pPr>
            <a:r>
              <a:rPr lang="en-US" i="1" dirty="0">
                <a:solidFill>
                  <a:schemeClr val="dk1"/>
                </a:solidFill>
              </a:rPr>
              <a:t>All notes must have a topic and page number. </a:t>
            </a:r>
          </a:p>
          <a:p>
            <a:pPr marL="184150" indent="-171450">
              <a:lnSpc>
                <a:spcPct val="115000"/>
              </a:lnSpc>
              <a:buClr>
                <a:schemeClr val="dk1"/>
              </a:buClr>
            </a:pPr>
            <a:r>
              <a:rPr lang="en-US" i="1" dirty="0">
                <a:solidFill>
                  <a:schemeClr val="dk1"/>
                </a:solidFill>
              </a:rPr>
              <a:t>Students will be required to copy each slide unless the teacher directs students to skip certain slides or parts of slides. Binder notebooks will be graded based on neatness, completeness and organization. </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e92303694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e92303694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rgbClr val="202020"/>
                </a:solidFill>
              </a:rPr>
              <a:t> </a:t>
            </a:r>
            <a:r>
              <a:rPr lang="en" dirty="0">
                <a:solidFill>
                  <a:schemeClr val="dk1"/>
                </a:solidFill>
              </a:rPr>
              <a:t>"OleaSancta.JPG,” Jonathunder, </a:t>
            </a:r>
            <a:r>
              <a:rPr lang="en-US" dirty="0">
                <a:solidFill>
                  <a:schemeClr val="dk1"/>
                </a:solidFill>
              </a:rPr>
              <a:t>https://commons.wikimedia.org/wiki/File:OleaSancta.JPG. </a:t>
            </a:r>
            <a:r>
              <a:rPr lang="en" dirty="0">
                <a:solidFill>
                  <a:schemeClr val="dk1"/>
                </a:solidFill>
              </a:rPr>
              <a:t>A jar of consecrated oil for ritual purposes displayed at the Roman Catholic Cathedral of the Sacred Heart in Winona, Minnesota. Etched into the glass are the letters "OS" for Oleum Sanctum, Latin for holy oil.</a:t>
            </a:r>
            <a:r>
              <a:rPr lang="en" dirty="0">
                <a:solidFill>
                  <a:schemeClr val="dk1"/>
                </a:solidFill>
                <a:uFill>
                  <a:noFill/>
                </a:uFill>
                <a:hlinkClick r:id="rId3">
                  <a:extLst>
                    <a:ext uri="{A12FA001-AC4F-418D-AE19-62706E023703}">
                      <ahyp:hlinkClr xmlns:ahyp="http://schemas.microsoft.com/office/drawing/2018/hyperlinkcolor" val="tx"/>
                    </a:ext>
                  </a:extLst>
                </a:hlinkClick>
              </a:rPr>
              <a:t>Jonathunder</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3.0</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lang="en"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License: </a:t>
            </a:r>
            <a:r>
              <a:rPr lang="en-US" dirty="0">
                <a:solidFill>
                  <a:schemeClr val="dk1"/>
                </a:solidFill>
              </a:rPr>
              <a:t>https://creativecommons.org/licenses/by-sa/3.0/deed.en, https://commons.wikimedia.org/wiki/Commons:GNU_Free_Documentation_License,_version_1.2</a:t>
            </a:r>
            <a:endParaRPr dirty="0">
              <a:solidFill>
                <a:srgbClr val="202020"/>
              </a:solidFill>
            </a:endParaRPr>
          </a:p>
          <a:p>
            <a:pPr marL="0" lvl="0" indent="0" algn="l" rtl="0">
              <a:spcBef>
                <a:spcPts val="0"/>
              </a:spcBef>
              <a:spcAft>
                <a:spcPts val="0"/>
              </a:spcAft>
              <a:buClr>
                <a:schemeClr val="dk1"/>
              </a:buClr>
              <a:buSzPts val="1100"/>
              <a:buFont typeface="Arial"/>
              <a:buNone/>
            </a:pPr>
            <a:endParaRPr dirty="0">
              <a:solidFill>
                <a:srgbClr val="202020"/>
              </a:solidFill>
            </a:endParaRPr>
          </a:p>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Directions:</a:t>
            </a:r>
            <a:r>
              <a:rPr lang="en" dirty="0">
                <a:solidFill>
                  <a:schemeClr val="dk1"/>
                </a:solidFill>
              </a:rPr>
              <a:t> </a:t>
            </a:r>
            <a:r>
              <a:rPr lang="en-US" dirty="0">
                <a:solidFill>
                  <a:schemeClr val="dk1"/>
                </a:solidFill>
              </a:rPr>
              <a:t>Have students copy the information from this slide into their notes.</a:t>
            </a: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t>Teaching Points</a:t>
            </a:r>
            <a:r>
              <a:rPr lang="en" dirty="0"/>
              <a:t>:</a:t>
            </a:r>
          </a:p>
          <a:p>
            <a:pPr marL="171450" indent="-171450"/>
            <a:r>
              <a:rPr lang="en" dirty="0"/>
              <a:t>Very early in the development of the Sacrament of Confirmation, an anointing with sacred chrism was added to the laying on of hands. Chrism is a mixture of olive oil (which by its rich and abundant nature symbolizes the Holy Spirit’s overflowing outpouring of grace) and balsam (a fragrant perfume—sometimes referred to as “the balm of Gilead”—used in healing and preservation from corruption). </a:t>
            </a:r>
            <a:endParaRPr dirty="0"/>
          </a:p>
          <a:p>
            <a:pPr marL="171450" indent="-171450"/>
            <a:r>
              <a:rPr lang="en" dirty="0"/>
              <a:t>Oil is a sign of abundance; it cleanses and limbers; it is a sign of healing; and it suffuses those who are anointed with beauty, health, and strength (</a:t>
            </a:r>
            <a:r>
              <a:rPr lang="en" i="1" dirty="0"/>
              <a:t>CCC</a:t>
            </a:r>
            <a:r>
              <a:rPr lang="en" dirty="0"/>
              <a:t>, 1293). The balsam symbolizes the sweet “odor” of Christianity, found in virtuous living and imitation of Christ (2 Cor 2:15). </a:t>
            </a:r>
            <a:endParaRPr dirty="0"/>
          </a:p>
          <a:p>
            <a:pPr marL="171450" indent="-171450"/>
            <a:r>
              <a:rPr lang="en" dirty="0"/>
              <a:t>Those who are anointed with sacred chrism have a new identity—that of Christians, who share in Christ’s mission and have the special duty of proclaiming his Gospel to the world.</a:t>
            </a:r>
            <a:endParaRPr dirty="0"/>
          </a:p>
          <a:p>
            <a:pPr marL="171450" indent="-171450"/>
            <a:r>
              <a:rPr lang="en" dirty="0"/>
              <a:t>Anointing with sacred chrism has been part of the Rite of Confirmation since the early Church in both the East and West.</a:t>
            </a:r>
            <a:endParaRPr dirty="0"/>
          </a:p>
          <a:p>
            <a:pPr marL="0" lvl="0" indent="0" algn="l" rtl="0">
              <a:spcBef>
                <a:spcPts val="0"/>
              </a:spcBef>
              <a:spcAft>
                <a:spcPts val="0"/>
              </a:spcAft>
              <a:buNone/>
            </a:pPr>
            <a:endParaRPr b="1" dirty="0"/>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cf00156827_1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cf00156827_1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t> “3HolyOils.jpg,” Jonathunder, </a:t>
            </a:r>
            <a:r>
              <a:rPr lang="en-US" dirty="0"/>
              <a:t>https://commons.wikimedia.org/wiki/File:3HolyOils.jpg. </a:t>
            </a:r>
            <a:r>
              <a:rPr lang="en" dirty="0">
                <a:solidFill>
                  <a:schemeClr val="dk1"/>
                </a:solidFill>
              </a:rPr>
              <a:t>Three sacramental oils which were blessed by the bishop at the Chrism mass stored in glass bottles in on a wall of the ambry near the baptistery in the Roman Catholic Church of St. John the Evangelist in Rochester, Minnesota, United States.</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uFill>
                  <a:noFill/>
                </a:uFill>
                <a:hlinkClick r:id="rId3">
                  <a:extLst>
                    <a:ext uri="{A12FA001-AC4F-418D-AE19-62706E023703}">
                      <ahyp:hlinkClr xmlns:ahyp="http://schemas.microsoft.com/office/drawing/2018/hyperlinkcolor" val="tx"/>
                    </a:ext>
                  </a:extLst>
                </a:hlinkClick>
              </a:rPr>
              <a:t>GNU Free Documentation License 1.2</a:t>
            </a:r>
            <a:r>
              <a:rPr lang="en" dirty="0">
                <a:solidFill>
                  <a:schemeClr val="dk1"/>
                </a:solidFill>
              </a:rPr>
              <a:t>. </a:t>
            </a: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License: </a:t>
            </a:r>
            <a:r>
              <a:rPr lang="en-US" dirty="0">
                <a:solidFill>
                  <a:schemeClr val="dk1"/>
                </a:solidFill>
              </a:rPr>
              <a:t>https://commons.wikimedia.org/wiki/Commons:GNU_Free_Documentation_License,_version_1.2</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t>Have students write down the term and definition as part of a Key Vocab section in their notes.</a:t>
            </a:r>
          </a:p>
          <a:p>
            <a:pPr marL="0" lvl="0" indent="0" algn="l" rtl="0">
              <a:spcBef>
                <a:spcPts val="0"/>
              </a:spcBef>
              <a:spcAft>
                <a:spcPts val="0"/>
              </a:spcAft>
              <a:buClr>
                <a:schemeClr val="dk1"/>
              </a:buClr>
              <a:buSzPts val="1100"/>
              <a:buFont typeface="Arial"/>
              <a:buNone/>
            </a:pPr>
            <a:endParaRPr dirty="0">
              <a:solidFill>
                <a:schemeClr val="dk1"/>
              </a:solidFill>
              <a:uFill>
                <a:noFill/>
              </a:uFill>
              <a:hlinkClick r:id="rId4">
                <a:extLst>
                  <a:ext uri="{A12FA001-AC4F-418D-AE19-62706E023703}">
                    <ahyp:hlinkClr xmlns:ahyp="http://schemas.microsoft.com/office/drawing/2018/hyperlinkcolor" val="tx"/>
                  </a:ext>
                </a:extLst>
              </a:hlinkClick>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Have students view video, </a:t>
            </a:r>
            <a:r>
              <a:rPr lang="en" i="1" dirty="0">
                <a:solidFill>
                  <a:schemeClr val="dk1"/>
                </a:solidFill>
              </a:rPr>
              <a:t>What is the Chrism Mass? </a:t>
            </a:r>
            <a:r>
              <a:rPr lang="en" dirty="0">
                <a:solidFill>
                  <a:schemeClr val="dk1"/>
                </a:solidFill>
              </a:rPr>
              <a:t>URL here: </a:t>
            </a:r>
            <a:r>
              <a:rPr lang="en" u="sng" dirty="0">
                <a:solidFill>
                  <a:schemeClr val="hlink"/>
                </a:solidFill>
                <a:hlinkClick r:id="rId5"/>
              </a:rPr>
              <a:t>https://youtu.be/hdChDkT_Pv0</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14990b1a6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g3514990b1a6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sz="1000" b="1" dirty="0"/>
              <a:t>Photo Credit:</a:t>
            </a:r>
            <a:r>
              <a:rPr lang="en" sz="1000" dirty="0"/>
              <a:t>  “</a:t>
            </a:r>
            <a:r>
              <a:rPr lang="en-US" sz="1000" dirty="0"/>
              <a:t>Happiness is wellness.jpg</a:t>
            </a:r>
            <a:r>
              <a:rPr lang="en" sz="1000" dirty="0"/>
              <a:t>” (cropped and reflected vertically), GiftedLydia, </a:t>
            </a:r>
            <a:r>
              <a:rPr lang="en-US" sz="1000" dirty="0"/>
              <a:t>https://commons.wikimedia.org/wiki/File:Happiness_is_wellness.jpg</a:t>
            </a:r>
            <a:r>
              <a:rPr lang="en" sz="1000" dirty="0"/>
              <a:t>.</a:t>
            </a:r>
          </a:p>
          <a:p>
            <a:pPr marL="0" lvl="0" indent="0" algn="l" rtl="0">
              <a:lnSpc>
                <a:spcPct val="115000"/>
              </a:lnSpc>
              <a:spcBef>
                <a:spcPts val="500"/>
              </a:spcBef>
              <a:spcAft>
                <a:spcPts val="0"/>
              </a:spcAft>
              <a:buClr>
                <a:schemeClr val="dk1"/>
              </a:buClr>
              <a:buSzPts val="1100"/>
              <a:buFont typeface="Arial"/>
              <a:buNone/>
            </a:pPr>
            <a:r>
              <a:rPr lang="en" sz="1000" dirty="0"/>
              <a:t>Creative Commons Attribution-Share Alike 4.0.</a:t>
            </a:r>
          </a:p>
          <a:p>
            <a:pPr marL="0" lvl="0" indent="0" algn="l" rtl="0">
              <a:lnSpc>
                <a:spcPct val="115000"/>
              </a:lnSpc>
              <a:spcBef>
                <a:spcPts val="500"/>
              </a:spcBef>
              <a:spcAft>
                <a:spcPts val="0"/>
              </a:spcAft>
              <a:buClr>
                <a:schemeClr val="dk1"/>
              </a:buClr>
              <a:buSzPts val="1100"/>
              <a:buFont typeface="Arial"/>
              <a:buNone/>
            </a:pPr>
            <a:endParaRPr lang="en" sz="1000" dirty="0"/>
          </a:p>
          <a:p>
            <a:pPr marL="0" lvl="0" indent="0" algn="l" rtl="0">
              <a:lnSpc>
                <a:spcPct val="115000"/>
              </a:lnSpc>
              <a:spcBef>
                <a:spcPts val="500"/>
              </a:spcBef>
              <a:spcAft>
                <a:spcPts val="0"/>
              </a:spcAft>
              <a:buClr>
                <a:schemeClr val="dk1"/>
              </a:buClr>
              <a:buSzPts val="1100"/>
              <a:buFont typeface="Arial"/>
              <a:buNone/>
            </a:pPr>
            <a:r>
              <a:rPr lang="en" sz="1000" dirty="0"/>
              <a:t>License: </a:t>
            </a:r>
            <a:r>
              <a:rPr lang="en-US" sz="1000" dirty="0"/>
              <a:t>https://creativecommons.org/licenses/by-sa/4.0/deed.en</a:t>
            </a:r>
            <a:endParaRPr lang="en" sz="1000" dirty="0"/>
          </a:p>
          <a:p>
            <a:pPr marL="0" lvl="0" indent="0" algn="l" rtl="0">
              <a:lnSpc>
                <a:spcPct val="115000"/>
              </a:lnSpc>
              <a:spcBef>
                <a:spcPts val="500"/>
              </a:spcBef>
              <a:spcAft>
                <a:spcPts val="0"/>
              </a:spcAft>
              <a:buClr>
                <a:schemeClr val="dk1"/>
              </a:buClr>
              <a:buSzPts val="1100"/>
              <a:buFont typeface="Arial"/>
              <a:buNone/>
            </a:pPr>
            <a:endParaRPr sz="1000" dirty="0"/>
          </a:p>
          <a:p>
            <a:pPr marL="0" lvl="0" indent="0" algn="l" rtl="0">
              <a:lnSpc>
                <a:spcPct val="115000"/>
              </a:lnSpc>
              <a:spcBef>
                <a:spcPts val="500"/>
              </a:spcBef>
              <a:spcAft>
                <a:spcPts val="0"/>
              </a:spcAft>
              <a:buClr>
                <a:schemeClr val="dk1"/>
              </a:buClr>
              <a:buSzPts val="1100"/>
              <a:buFont typeface="Arial"/>
              <a:buNone/>
            </a:pPr>
            <a:r>
              <a:rPr lang="en" sz="1000" b="1" dirty="0">
                <a:solidFill>
                  <a:schemeClr val="dk1"/>
                </a:solidFill>
              </a:rPr>
              <a:t>Directions: </a:t>
            </a:r>
            <a:r>
              <a:rPr lang="en" sz="1000" dirty="0">
                <a:solidFill>
                  <a:schemeClr val="dk1"/>
                </a:solidFill>
              </a:rPr>
              <a:t> Have students copy information from the slide into their notes.</a:t>
            </a:r>
            <a:endParaRPr sz="1000" dirty="0">
              <a:solidFill>
                <a:schemeClr val="dk1"/>
              </a:solidFill>
            </a:endParaRPr>
          </a:p>
          <a:p>
            <a:pPr marL="0" lvl="0" indent="0" algn="l" rtl="0">
              <a:lnSpc>
                <a:spcPct val="100000"/>
              </a:lnSpc>
              <a:spcBef>
                <a:spcPts val="0"/>
              </a:spcBef>
              <a:spcAft>
                <a:spcPts val="0"/>
              </a:spcAft>
              <a:buSzPts val="1100"/>
              <a:buNone/>
            </a:pPr>
            <a:endParaRPr sz="1000" b="1" dirty="0">
              <a:solidFill>
                <a:schemeClr val="dk1"/>
              </a:solidFill>
            </a:endParaRPr>
          </a:p>
          <a:p>
            <a:pPr marL="0" lvl="0" indent="0" algn="l" rtl="0">
              <a:lnSpc>
                <a:spcPct val="100000"/>
              </a:lnSpc>
              <a:spcBef>
                <a:spcPts val="0"/>
              </a:spcBef>
              <a:spcAft>
                <a:spcPts val="0"/>
              </a:spcAft>
              <a:buSzPts val="1100"/>
              <a:buNone/>
            </a:pPr>
            <a:r>
              <a:rPr lang="en" sz="1000" b="1" dirty="0">
                <a:solidFill>
                  <a:schemeClr val="dk1"/>
                </a:solidFill>
              </a:rPr>
              <a:t>Teaching Points</a:t>
            </a:r>
            <a:r>
              <a:rPr lang="en" sz="1000" dirty="0"/>
              <a:t>:</a:t>
            </a:r>
          </a:p>
          <a:p>
            <a:pPr marL="171450" indent="-171450"/>
            <a:r>
              <a:rPr lang="en" sz="1000" dirty="0"/>
              <a:t>Some of the spiritual effects of Confirmation include:</a:t>
            </a:r>
          </a:p>
          <a:p>
            <a:pPr marL="342900" indent="-171450">
              <a:buFont typeface="Courier New" panose="02070309020205020404" pitchFamily="49" charset="0"/>
              <a:buChar char="o"/>
            </a:pPr>
            <a:r>
              <a:rPr lang="en" sz="1000" i="1" dirty="0"/>
              <a:t>Confirmation “unites us more firmly to Christ” (</a:t>
            </a:r>
            <a:r>
              <a:rPr lang="en" sz="1000" dirty="0"/>
              <a:t>CCC</a:t>
            </a:r>
            <a:r>
              <a:rPr lang="en" sz="1000" i="1" dirty="0"/>
              <a:t>, 1303). </a:t>
            </a:r>
            <a:r>
              <a:rPr lang="en" sz="1000" dirty="0"/>
              <a:t>It helps us to “more perfectly become the image” of Christ and be attentive to and discerning of God’s call. At Confirmation, the Holy Spirit comes to us and teaches us to pray more consistently as our relationship with Christ is renewed and deepened throughout our life. St. Paul explained that “the Spirit too comes to the aid of our weakness; for we do not know how to pray as we ought, but the Spirit itself intercedes with inexpressible groanings” (Rom 8:26). This effect also helps us remain faithful to Christ when our faith is inevitably challenged or threatened.</a:t>
            </a:r>
            <a:endParaRPr sz="1000" dirty="0"/>
          </a:p>
          <a:p>
            <a:pPr marL="342900" indent="-171450">
              <a:buFont typeface="Courier New" panose="02070309020205020404" pitchFamily="49" charset="0"/>
              <a:buChar char="o"/>
            </a:pPr>
            <a:endParaRPr sz="1000" dirty="0"/>
          </a:p>
          <a:p>
            <a:pPr marL="342900" indent="-171450">
              <a:buFont typeface="Courier New" panose="02070309020205020404" pitchFamily="49" charset="0"/>
              <a:buChar char="o"/>
            </a:pPr>
            <a:r>
              <a:rPr lang="en" sz="1000" i="1" dirty="0"/>
              <a:t>We receive the gifts of the Holy Spirit. </a:t>
            </a:r>
            <a:r>
              <a:rPr lang="en" sz="1000" dirty="0"/>
              <a:t>Confirmation “increases the gifts of the Holy Spirit in us” (</a:t>
            </a:r>
            <a:r>
              <a:rPr lang="en" sz="1000" i="1" dirty="0"/>
              <a:t>CCC</a:t>
            </a:r>
            <a:r>
              <a:rPr lang="en" sz="1000" dirty="0"/>
              <a:t>, 1303). The Church has traditionally defined these seven gifts as wisdom, understanding, counsel, fortitude, knowledge, piety, and fear of the Lord. The scriptural source of these gifts of the Holy Spirit is Isaiah 11:2–3. The seven gifts of the Holy Spirit work within us and help us grow in holiness, faith, and union with the Blessed Trinity. They help us listen more closely to God’s Word and act on that Word in daily life. Consider the benefits and graces of each gift.</a:t>
            </a:r>
          </a:p>
          <a:p>
            <a:pPr marL="171450" indent="0">
              <a:buNone/>
            </a:pPr>
            <a:endParaRPr sz="1000" dirty="0"/>
          </a:p>
          <a:p>
            <a:pPr marL="342900" indent="-171450">
              <a:buFont typeface="Courier New" panose="02070309020205020404" pitchFamily="49" charset="0"/>
              <a:buChar char="o"/>
            </a:pPr>
            <a:r>
              <a:rPr lang="en" sz="1000" i="1" dirty="0"/>
              <a:t>The Sacrament of Confirmation strengthens our bond with the Church. </a:t>
            </a:r>
            <a:r>
              <a:rPr lang="en" sz="1000" dirty="0"/>
              <a:t>The </a:t>
            </a:r>
            <a:r>
              <a:rPr lang="en" sz="1000" i="1" dirty="0"/>
              <a:t>Catechism of the Catholic Church </a:t>
            </a:r>
            <a:r>
              <a:rPr lang="en" sz="1000" i="0" dirty="0"/>
              <a:t>teaches</a:t>
            </a:r>
            <a:r>
              <a:rPr lang="en" sz="1000" dirty="0"/>
              <a:t>: “by the sacrament of Confirmation, [the baptized] are more perfectly bound to the Church and are enriched with a special strength of the Holy Spirit. Hence they are, as true witnesses of Christ, more strictly obliged to spead and defend the faith by word and deed” (</a:t>
            </a:r>
            <a:r>
              <a:rPr lang="en" sz="1000" i="1" dirty="0"/>
              <a:t>CCC, </a:t>
            </a:r>
            <a:r>
              <a:rPr lang="en" sz="1000" i="0" dirty="0"/>
              <a:t>1285). Because</a:t>
            </a:r>
            <a:r>
              <a:rPr lang="en" sz="1000" dirty="0"/>
              <a:t> of the Holy Spirit’s presence, when we receive this sacrament we are confirmed as a member of the People of God, of the Church. </a:t>
            </a:r>
            <a:endParaRPr sz="1000" dirty="0"/>
          </a:p>
          <a:p>
            <a:pPr marL="342900" indent="-171450">
              <a:buFont typeface="Courier New" panose="02070309020205020404" pitchFamily="49" charset="0"/>
              <a:buChar char="o"/>
            </a:pPr>
            <a:endParaRPr sz="1000" dirty="0"/>
          </a:p>
          <a:p>
            <a:pPr marL="342900" indent="-171450">
              <a:buFont typeface="Courier New" panose="02070309020205020404" pitchFamily="49" charset="0"/>
              <a:buChar char="o"/>
            </a:pPr>
            <a:r>
              <a:rPr lang="en" sz="1000" i="1" dirty="0"/>
              <a:t>We receive a new spiritual character. </a:t>
            </a:r>
            <a:r>
              <a:rPr lang="en" sz="1000" dirty="0"/>
              <a:t>The spiritual character or mark we receive at Confirmation is a different one than we receive at Baptism.  It is this indelible character that helps us to spread and defend the faith as a witness of Christ and to never be ashamed of the cross. Those who receive this spiritual character share more completely in the mission of Christ to spread the Gospel message.  </a:t>
            </a:r>
            <a:endParaRPr sz="1000" dirty="0"/>
          </a:p>
          <a:p>
            <a:pPr marL="0" lvl="0" indent="0" algn="l" rtl="0">
              <a:lnSpc>
                <a:spcPct val="100000"/>
              </a:lnSpc>
              <a:spcBef>
                <a:spcPts val="0"/>
              </a:spcBef>
              <a:spcAft>
                <a:spcPts val="0"/>
              </a:spcAft>
              <a:buSzPts val="1100"/>
              <a:buNone/>
            </a:pPr>
            <a:endParaRPr sz="1000" dirty="0"/>
          </a:p>
          <a:p>
            <a:pPr marL="0" lvl="0" indent="0" algn="l" rtl="0">
              <a:lnSpc>
                <a:spcPct val="100000"/>
              </a:lnSpc>
              <a:spcBef>
                <a:spcPts val="0"/>
              </a:spcBef>
              <a:spcAft>
                <a:spcPts val="0"/>
              </a:spcAft>
              <a:buSzPts val="1100"/>
              <a:buNone/>
            </a:pPr>
            <a:r>
              <a:rPr lang="en" sz="1000" b="1" dirty="0">
                <a:solidFill>
                  <a:schemeClr val="dk1"/>
                </a:solidFill>
              </a:rPr>
              <a:t>Online Resources:</a:t>
            </a:r>
            <a:r>
              <a:rPr lang="en" sz="1000" dirty="0">
                <a:solidFill>
                  <a:schemeClr val="dk1"/>
                </a:solidFill>
              </a:rPr>
              <a:t> Assign article, </a:t>
            </a:r>
            <a:r>
              <a:rPr lang="en-US" sz="1000" i="1" dirty="0">
                <a:solidFill>
                  <a:schemeClr val="dk1"/>
                </a:solidFill>
              </a:rPr>
              <a:t>Confirmation: How to Confront and Smite Smaug</a:t>
            </a:r>
            <a:r>
              <a:rPr lang="en" sz="1000" dirty="0">
                <a:solidFill>
                  <a:schemeClr val="dk1"/>
                </a:solidFill>
              </a:rPr>
              <a:t>. URL here: </a:t>
            </a:r>
            <a:r>
              <a:rPr lang="en" sz="1000" u="sng" dirty="0">
                <a:solidFill>
                  <a:schemeClr val="hlink"/>
                </a:solidFill>
                <a:hlinkClick r:id="rId3"/>
              </a:rPr>
              <a:t>https://www.catholic365.com/article/30321/confirmation-confronting-smaug.html</a:t>
            </a:r>
            <a:r>
              <a:rPr lang="en" sz="1000" dirty="0">
                <a:solidFill>
                  <a:schemeClr val="dk1"/>
                </a:solidFill>
              </a:rPr>
              <a:t> </a:t>
            </a:r>
            <a:endParaRPr sz="1000"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e9b95a0a1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e9b95a0a1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sz="1000" b="1" dirty="0">
                <a:solidFill>
                  <a:schemeClr val="dk1"/>
                </a:solidFill>
              </a:rPr>
              <a:t>Photo Credit: </a:t>
            </a:r>
            <a:r>
              <a:rPr lang="en-US" sz="1000" i="0" dirty="0">
                <a:solidFill>
                  <a:schemeClr val="dk1"/>
                </a:solidFill>
                <a:uFill>
                  <a:noFill/>
                </a:uFill>
              </a:rPr>
              <a:t>Fra Angelico, </a:t>
            </a:r>
            <a:r>
              <a:rPr lang="en-US" sz="1000" i="1" dirty="0">
                <a:solidFill>
                  <a:schemeClr val="dk1"/>
                </a:solidFill>
                <a:uFill>
                  <a:noFill/>
                </a:uFill>
              </a:rPr>
              <a:t>The Forerunners of Christ with Saints and Martyrs</a:t>
            </a:r>
            <a:r>
              <a:rPr lang="en-US" sz="1000" i="0" dirty="0">
                <a:solidFill>
                  <a:schemeClr val="dk1"/>
                </a:solidFill>
                <a:uFill>
                  <a:noFill/>
                </a:uFill>
              </a:rPr>
              <a:t>, “</a:t>
            </a:r>
            <a:r>
              <a:rPr lang="it-IT" sz="1400" b="0" i="0" dirty="0">
                <a:solidFill>
                  <a:srgbClr val="101418"/>
                </a:solidFill>
                <a:effectLst/>
                <a:latin typeface="Linux Libertine"/>
              </a:rPr>
              <a:t>Beato angelico, cristo glorificato nella corte del paradiso, 1423-24, da s. domenico, fiesole 05.jpg," Sailko, https://commons.wikimedia.org/wiki/File:Beato_angelico,_cristo_glorificato_nella_corte_del_paradiso,_1423-24,_da_s._domenico,_fiesole_05.jpg.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it-IT" sz="1400" b="0" i="0" dirty="0">
              <a:solidFill>
                <a:srgbClr val="101418"/>
              </a:solidFill>
              <a:effectLst/>
              <a:latin typeface="Linux Libertine"/>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it-IT" sz="1400" b="0" i="0" dirty="0">
                <a:solidFill>
                  <a:srgbClr val="101418"/>
                </a:solidFill>
                <a:effectLst/>
                <a:latin typeface="Linux Libertine"/>
              </a:rPr>
              <a:t>License: https://creativecommons.org/licenses/by/3.0/deed.en</a:t>
            </a:r>
            <a:endParaRPr sz="1000" i="1" dirty="0">
              <a:solidFill>
                <a:schemeClr val="dk1"/>
              </a:solidFill>
            </a:endParaRPr>
          </a:p>
          <a:p>
            <a:pPr marL="0" lvl="0" indent="0" algn="l" rtl="0">
              <a:spcBef>
                <a:spcPts val="0"/>
              </a:spcBef>
              <a:spcAft>
                <a:spcPts val="0"/>
              </a:spcAft>
              <a:buClr>
                <a:schemeClr val="dk1"/>
              </a:buClr>
              <a:buSzPts val="1100"/>
              <a:buFont typeface="Arial"/>
              <a:buNone/>
            </a:pPr>
            <a:endParaRPr sz="1000" i="1" dirty="0">
              <a:solidFill>
                <a:schemeClr val="dk1"/>
              </a:solidFill>
            </a:endParaRPr>
          </a:p>
          <a:p>
            <a:pPr marL="0" lvl="0" indent="0" algn="l" rtl="0">
              <a:spcBef>
                <a:spcPts val="0"/>
              </a:spcBef>
              <a:spcAft>
                <a:spcPts val="0"/>
              </a:spcAft>
              <a:buClr>
                <a:schemeClr val="dk1"/>
              </a:buClr>
              <a:buSzPts val="1100"/>
              <a:buFont typeface="Arial"/>
              <a:buNone/>
            </a:pPr>
            <a:r>
              <a:rPr lang="en" sz="1000" b="1" dirty="0">
                <a:solidFill>
                  <a:schemeClr val="dk1"/>
                </a:solidFill>
              </a:rPr>
              <a:t>Directions:</a:t>
            </a:r>
            <a:r>
              <a:rPr lang="en" sz="1000" dirty="0">
                <a:solidFill>
                  <a:schemeClr val="dk1"/>
                </a:solidFill>
              </a:rPr>
              <a:t> Have a students copy down information from the slide into their notes. </a:t>
            </a:r>
            <a:endParaRPr sz="1000" dirty="0">
              <a:solidFill>
                <a:schemeClr val="dk1"/>
              </a:solidFill>
            </a:endParaRPr>
          </a:p>
          <a:p>
            <a:pPr marL="0" lvl="0" indent="0" algn="l" rtl="0">
              <a:spcBef>
                <a:spcPts val="0"/>
              </a:spcBef>
              <a:spcAft>
                <a:spcPts val="0"/>
              </a:spcAft>
              <a:buNone/>
            </a:pPr>
            <a:endParaRPr sz="1000" b="1" dirty="0"/>
          </a:p>
          <a:p>
            <a:pPr marL="0" lvl="0" indent="0" algn="l" rtl="0">
              <a:spcBef>
                <a:spcPts val="0"/>
              </a:spcBef>
              <a:spcAft>
                <a:spcPts val="0"/>
              </a:spcAft>
              <a:buNone/>
            </a:pPr>
            <a:r>
              <a:rPr lang="en" sz="1000" b="1" dirty="0"/>
              <a:t>Teaching Points:</a:t>
            </a:r>
          </a:p>
          <a:p>
            <a:pPr marL="171450" indent="-171450"/>
            <a:r>
              <a:rPr lang="en" sz="1000" dirty="0"/>
              <a:t>The Sacrament of Confirmation in Catholicism strengthens the believer's bond with the Church and, by extension, with the saints, who are also members of the Church. Confirmation is a sacrament that further unites individuals with Christ and the Church, while also pouring out the gifts of the Holy Spirit to empower them to live out their faith. Here's how Confirmation strengthens our bond with the saints:</a:t>
            </a:r>
            <a:endParaRPr sz="1000" dirty="0"/>
          </a:p>
          <a:p>
            <a:pPr marL="0" lvl="0" indent="0" algn="l" rtl="0">
              <a:spcBef>
                <a:spcPts val="0"/>
              </a:spcBef>
              <a:spcAft>
                <a:spcPts val="0"/>
              </a:spcAft>
              <a:buNone/>
            </a:pPr>
            <a:endParaRPr sz="1000" dirty="0"/>
          </a:p>
          <a:p>
            <a:pPr marL="342900" lvl="0" indent="-171450" algn="l" rtl="0">
              <a:spcBef>
                <a:spcPts val="0"/>
              </a:spcBef>
              <a:spcAft>
                <a:spcPts val="0"/>
              </a:spcAft>
              <a:buFont typeface="Courier New" panose="02070309020205020404" pitchFamily="49" charset="0"/>
              <a:buChar char="o"/>
            </a:pPr>
            <a:r>
              <a:rPr lang="en" sz="1000" i="1" dirty="0"/>
              <a:t>Deepens connection to the Church. </a:t>
            </a:r>
            <a:r>
              <a:rPr lang="en" sz="1000" dirty="0"/>
              <a:t>Confirmation renders a believer's bond with the Church, including the communion of saints, more perfect, making them a more active and faithful member of the Body of Christ.</a:t>
            </a:r>
          </a:p>
          <a:p>
            <a:pPr marL="171450" lvl="0" indent="0" algn="l" rtl="0">
              <a:spcBef>
                <a:spcPts val="0"/>
              </a:spcBef>
              <a:spcAft>
                <a:spcPts val="0"/>
              </a:spcAft>
              <a:buNone/>
            </a:pPr>
            <a:r>
              <a:rPr lang="en" sz="1000" dirty="0"/>
              <a:t> </a:t>
            </a:r>
            <a:endParaRPr sz="1000" dirty="0"/>
          </a:p>
          <a:p>
            <a:pPr marL="342900" lvl="0" indent="-171450" algn="l" rtl="0">
              <a:spcBef>
                <a:spcPts val="0"/>
              </a:spcBef>
              <a:spcAft>
                <a:spcPts val="0"/>
              </a:spcAft>
              <a:buFont typeface="Courier New" panose="02070309020205020404" pitchFamily="49" charset="0"/>
              <a:buChar char="o"/>
            </a:pPr>
            <a:r>
              <a:rPr lang="en" sz="1000" i="1" dirty="0"/>
              <a:t>Strengthens faith and witness. </a:t>
            </a:r>
            <a:r>
              <a:rPr lang="en" sz="1000" dirty="0"/>
              <a:t>By receiving the Holy Spirit, those confirmed are empowered to defend and spread their faith, following the example of the saints who lived their lives in service to God. </a:t>
            </a:r>
          </a:p>
          <a:p>
            <a:pPr marL="342900" lvl="0" indent="-171450" algn="l" rtl="0">
              <a:spcBef>
                <a:spcPts val="0"/>
              </a:spcBef>
              <a:spcAft>
                <a:spcPts val="0"/>
              </a:spcAft>
              <a:buFont typeface="Courier New" panose="02070309020205020404" pitchFamily="49" charset="0"/>
              <a:buChar char="o"/>
            </a:pPr>
            <a:endParaRPr sz="1000" dirty="0"/>
          </a:p>
          <a:p>
            <a:pPr marL="342900" lvl="0" indent="-171450" algn="l" rtl="0">
              <a:spcBef>
                <a:spcPts val="0"/>
              </a:spcBef>
              <a:spcAft>
                <a:spcPts val="0"/>
              </a:spcAft>
              <a:buFont typeface="Courier New" panose="02070309020205020404" pitchFamily="49" charset="0"/>
              <a:buChar char="o"/>
            </a:pPr>
            <a:r>
              <a:rPr lang="en" sz="1000" i="1" dirty="0"/>
              <a:t>Encouragement through examples. </a:t>
            </a:r>
            <a:r>
              <a:rPr lang="en" sz="1000" dirty="0"/>
              <a:t>Choosing a Confirmation saint to emulate can provide an example of how to live a holy life and can serve as a source of inspiration and intercession. </a:t>
            </a:r>
          </a:p>
          <a:p>
            <a:pPr marL="171450" lvl="0" indent="0" algn="l" rtl="0">
              <a:spcBef>
                <a:spcPts val="0"/>
              </a:spcBef>
              <a:spcAft>
                <a:spcPts val="0"/>
              </a:spcAft>
              <a:buNone/>
            </a:pPr>
            <a:endParaRPr sz="1000" dirty="0"/>
          </a:p>
          <a:p>
            <a:pPr marL="342900" lvl="0" indent="-171450" algn="l" rtl="0">
              <a:spcBef>
                <a:spcPts val="0"/>
              </a:spcBef>
              <a:spcAft>
                <a:spcPts val="0"/>
              </a:spcAft>
              <a:buFont typeface="Courier New" panose="02070309020205020404" pitchFamily="49" charset="0"/>
              <a:buChar char="o"/>
            </a:pPr>
            <a:r>
              <a:rPr lang="en" sz="1000" i="1" dirty="0"/>
              <a:t>Incorporation into the Body of Christ. </a:t>
            </a:r>
            <a:r>
              <a:rPr lang="en" sz="1000" dirty="0"/>
              <a:t>Confirmation makes believers more perfectly members of the Church, the Body of Christ, which includes the saints, both in heaven and on earth. </a:t>
            </a:r>
          </a:p>
          <a:p>
            <a:pPr marL="171450" lvl="0" indent="0" algn="l" rtl="0">
              <a:spcBef>
                <a:spcPts val="0"/>
              </a:spcBef>
              <a:spcAft>
                <a:spcPts val="0"/>
              </a:spcAft>
              <a:buNone/>
            </a:pPr>
            <a:endParaRPr sz="1000" dirty="0"/>
          </a:p>
          <a:p>
            <a:pPr marL="342900" lvl="0" indent="-171450" algn="l" rtl="0">
              <a:spcBef>
                <a:spcPts val="0"/>
              </a:spcBef>
              <a:spcAft>
                <a:spcPts val="0"/>
              </a:spcAft>
              <a:buFont typeface="Courier New" panose="02070309020205020404" pitchFamily="49" charset="0"/>
              <a:buChar char="o"/>
            </a:pPr>
            <a:r>
              <a:rPr lang="en" sz="1000" i="1" dirty="0"/>
              <a:t>Increased gifts of the Holy Spirit. </a:t>
            </a:r>
            <a:r>
              <a:rPr lang="en" sz="1000" dirty="0"/>
              <a:t>Confirmation bestows the gifts of the Holy Spirit, which can be used to grow in holiness and follow the example of the saints.</a:t>
            </a:r>
            <a:endParaRPr sz="1000" dirty="0"/>
          </a:p>
          <a:p>
            <a:pPr marL="0" lvl="0" indent="0" algn="l" rtl="0">
              <a:spcBef>
                <a:spcPts val="0"/>
              </a:spcBef>
              <a:spcAft>
                <a:spcPts val="0"/>
              </a:spcAft>
              <a:buNone/>
            </a:pPr>
            <a:endParaRPr sz="1000" dirty="0"/>
          </a:p>
          <a:p>
            <a:pPr marL="0" lvl="0" indent="0" algn="l" rtl="0">
              <a:spcBef>
                <a:spcPts val="0"/>
              </a:spcBef>
              <a:spcAft>
                <a:spcPts val="0"/>
              </a:spcAft>
              <a:buNone/>
            </a:pPr>
            <a:r>
              <a:rPr lang="en" sz="1000" b="1" dirty="0"/>
              <a:t>Online Resources:</a:t>
            </a:r>
            <a:r>
              <a:rPr lang="en" sz="1000" dirty="0"/>
              <a:t> Have students view video,</a:t>
            </a:r>
            <a:r>
              <a:rPr lang="en" sz="1000" i="1" dirty="0"/>
              <a:t> </a:t>
            </a:r>
            <a:r>
              <a:rPr lang="en-US" sz="1000" i="1" dirty="0"/>
              <a:t>Bishop Barron on Confirmation Names</a:t>
            </a:r>
            <a:r>
              <a:rPr lang="en" sz="1000" i="1" dirty="0"/>
              <a:t>.</a:t>
            </a:r>
            <a:r>
              <a:rPr lang="en" sz="1000" dirty="0"/>
              <a:t> URL here: </a:t>
            </a:r>
            <a:r>
              <a:rPr lang="en" sz="1000" u="sng" dirty="0">
                <a:solidFill>
                  <a:schemeClr val="hlink"/>
                </a:solidFill>
                <a:hlinkClick r:id="rId3"/>
              </a:rPr>
              <a:t>https://youtu.be/Z7bjqldlHl4</a:t>
            </a:r>
            <a:r>
              <a:rPr lang="en" sz="1000" dirty="0"/>
              <a:t> </a:t>
            </a:r>
            <a:endParaRPr sz="1000" dirty="0"/>
          </a:p>
          <a:p>
            <a:pPr marL="0" lvl="0" indent="0" algn="l" rtl="0">
              <a:spcBef>
                <a:spcPts val="0"/>
              </a:spcBef>
              <a:spcAft>
                <a:spcPts val="0"/>
              </a:spcAft>
              <a:buNone/>
            </a:pPr>
            <a:endParaRPr sz="1000" b="1" dirty="0">
              <a:solidFill>
                <a:schemeClr val="dk1"/>
              </a:solidFill>
            </a:endParaRPr>
          </a:p>
          <a:p>
            <a:pPr marL="0" lvl="0" indent="0" algn="l" rtl="0">
              <a:spcBef>
                <a:spcPts val="0"/>
              </a:spcBef>
              <a:spcAft>
                <a:spcPts val="0"/>
              </a:spcAft>
              <a:buClr>
                <a:schemeClr val="dk1"/>
              </a:buClr>
              <a:buSzPts val="1100"/>
              <a:buFont typeface="Arial"/>
              <a:buNone/>
            </a:pPr>
            <a:r>
              <a:rPr lang="en" sz="1000"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sz="1000" b="1" dirty="0">
              <a:solidFill>
                <a:schemeClr val="dk1"/>
              </a:solidFill>
            </a:endParaRPr>
          </a:p>
          <a:p>
            <a:pPr marL="0" lvl="0" indent="0" algn="l" rtl="0">
              <a:spcBef>
                <a:spcPts val="0"/>
              </a:spcBef>
              <a:spcAft>
                <a:spcPts val="0"/>
              </a:spcAft>
              <a:buNone/>
            </a:pPr>
            <a:endParaRPr sz="1000" dirty="0"/>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c3390527b3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c3390527b3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dirty="0">
                <a:solidFill>
                  <a:schemeClr val="dk1"/>
                </a:solidFill>
              </a:rPr>
              <a:t>Directions:</a:t>
            </a:r>
            <a:r>
              <a:rPr lang="en" sz="1300" dirty="0">
                <a:solidFill>
                  <a:schemeClr val="dk1"/>
                </a:solidFill>
              </a:rPr>
              <a:t> Have students write down their answer and then share their answers with one person close by. Call on volunteers to share with the whole class.</a:t>
            </a:r>
            <a:endParaRPr sz="13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514990b1a6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514990b1a6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rgbClr val="434343"/>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NROL-47 Knight.png</a:t>
            </a:r>
            <a:r>
              <a:rPr lang="en" dirty="0">
                <a:solidFill>
                  <a:schemeClr val="dk1"/>
                </a:solidFill>
              </a:rPr>
              <a:t>. </a:t>
            </a:r>
            <a:r>
              <a:rPr lang="en" dirty="0">
                <a:solidFill>
                  <a:srgbClr val="434343"/>
                </a:solidFill>
              </a:rPr>
              <a:t>A drawing of a knight National Reconnaissance Office</a:t>
            </a:r>
            <a:endParaRPr dirty="0">
              <a:solidFill>
                <a:srgbClr val="434343"/>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Public domain. https://commons.wikimedia.org/</a:t>
            </a:r>
            <a:endParaRPr dirty="0">
              <a:solidFill>
                <a:schemeClr val="dk1"/>
              </a:solidFill>
            </a:endParaRPr>
          </a:p>
          <a:p>
            <a:pPr marL="0" lvl="0" indent="0" algn="l" rtl="0">
              <a:spcBef>
                <a:spcPts val="0"/>
              </a:spcBef>
              <a:spcAft>
                <a:spcPts val="0"/>
              </a:spcAft>
              <a:buClr>
                <a:schemeClr val="dk1"/>
              </a:buClr>
              <a:buSzPts val="1100"/>
              <a:buFont typeface="Arial"/>
              <a:buNone/>
            </a:pPr>
            <a:endParaRPr sz="1000" dirty="0">
              <a:solidFill>
                <a:srgbClr val="202020"/>
              </a:solidFill>
            </a:endParaRPr>
          </a:p>
          <a:p>
            <a:pPr marL="0" lvl="0" indent="0" algn="l" rtl="0">
              <a:spcBef>
                <a:spcPts val="0"/>
              </a:spcBef>
              <a:spcAft>
                <a:spcPts val="0"/>
              </a:spcAft>
              <a:buNone/>
            </a:pPr>
            <a:r>
              <a:rPr lang="en" sz="1000" b="1" dirty="0">
                <a:solidFill>
                  <a:schemeClr val="dk1"/>
                </a:solidFill>
              </a:rPr>
              <a:t>Directions:</a:t>
            </a:r>
            <a:r>
              <a:rPr lang="en" sz="1000" dirty="0">
                <a:solidFill>
                  <a:schemeClr val="dk1"/>
                </a:solidFill>
              </a:rPr>
              <a:t> Have students read aloud the quote from the slide.</a:t>
            </a:r>
            <a:endParaRPr sz="1000" b="1" dirty="0">
              <a:solidFill>
                <a:schemeClr val="dk1"/>
              </a:solidFill>
            </a:endParaRPr>
          </a:p>
          <a:p>
            <a:pPr marL="0" lvl="0" indent="0" algn="l" rtl="0">
              <a:spcBef>
                <a:spcPts val="0"/>
              </a:spcBef>
              <a:spcAft>
                <a:spcPts val="0"/>
              </a:spcAft>
              <a:buNone/>
            </a:pPr>
            <a:endParaRPr sz="1000" dirty="0">
              <a:solidFill>
                <a:schemeClr val="dk1"/>
              </a:solidFill>
            </a:endParaRPr>
          </a:p>
          <a:p>
            <a:pPr marL="0" lvl="0" indent="0" algn="l" rtl="0">
              <a:spcBef>
                <a:spcPts val="0"/>
              </a:spcBef>
              <a:spcAft>
                <a:spcPts val="0"/>
              </a:spcAft>
              <a:buNone/>
            </a:pPr>
            <a:r>
              <a:rPr lang="en" sz="1000" b="1" dirty="0">
                <a:solidFill>
                  <a:schemeClr val="dk1"/>
                </a:solidFill>
              </a:rPr>
              <a:t>Teaching Points:</a:t>
            </a:r>
            <a:endParaRPr sz="1000" b="1" dirty="0">
              <a:solidFill>
                <a:schemeClr val="dk1"/>
              </a:solidFill>
            </a:endParaRPr>
          </a:p>
          <a:p>
            <a:pPr marL="171450" indent="-171450"/>
            <a:r>
              <a:rPr lang="en" sz="1000" dirty="0">
                <a:solidFill>
                  <a:schemeClr val="dk1"/>
                </a:solidFill>
              </a:rPr>
              <a:t>Many Catholics throughout history have witnessed their faith in Christ despite persecution, imprisonment, and ridicule. Some have given their lives for their faith; they died as martyrs. As times changed and the Church saw herself in a more militaristic way—as an army of God fighting heresy, infidelity, and evil—Confirmation came to be viewed in a militaristic way, too. St. Bonaventure, for example, taught that Confirmation strengthens baptized Catholics so that they might become “soldiers for Christ,” defending the faith against the evil of Satan.</a:t>
            </a:r>
            <a:endParaRPr sz="1000" dirty="0">
              <a:solidFill>
                <a:schemeClr val="dk1"/>
              </a:solidFill>
            </a:endParaRPr>
          </a:p>
          <a:p>
            <a:pPr marL="171450" indent="-171450"/>
            <a:endParaRPr sz="1000" dirty="0">
              <a:solidFill>
                <a:schemeClr val="dk1"/>
              </a:solidFill>
            </a:endParaRPr>
          </a:p>
          <a:p>
            <a:pPr marL="171450" indent="-171450"/>
            <a:r>
              <a:rPr lang="en" sz="1000" dirty="0">
                <a:solidFill>
                  <a:schemeClr val="dk1"/>
                </a:solidFill>
              </a:rPr>
              <a:t>The “soldier for Christ” emphasis at Confirmation was prominent in the rite itself in earlier times. After the confirmandi was anointed on the forehead with chrism, the bishop would give the person a slight blow on the cheek—in reality a light slap. This tradition was at one time connected with a blow to the cheek knights were given in knighting ceremonies in the Middle Ages as a sign of being the last blow a knight would receive before always defending his honor from that point forward. There is evidence that a slap was common at Confirmation as early as the thirteenth century, accompanied by the words of the bishop, somewhat oddly on a peripheral level, “Peace be with you.”  The slap on the cheek was also mentioned in the documents of the Council of Trent in the sixteenth century: “</a:t>
            </a:r>
            <a:r>
              <a:rPr lang="en-US" sz="1400" b="0" i="0" dirty="0">
                <a:solidFill>
                  <a:srgbClr val="000000"/>
                </a:solidFill>
                <a:effectLst/>
                <a:latin typeface="Times New Roman" panose="02020603050405020304" pitchFamily="18" charset="0"/>
              </a:rPr>
              <a:t>The person when anointed and confirmed next receives a gentle slap on the cheek from the hand of the Bishop to make him recollect that, as a valiant combatant, he should be prepared to endure with unconquered spirit all adversities for the name of Christ” (</a:t>
            </a:r>
            <a:r>
              <a:rPr lang="en-US" sz="1400" b="0" i="1" dirty="0">
                <a:solidFill>
                  <a:srgbClr val="000000"/>
                </a:solidFill>
                <a:effectLst/>
                <a:latin typeface="Times New Roman" panose="02020603050405020304" pitchFamily="18" charset="0"/>
              </a:rPr>
              <a:t>Catechism of the Council of Trent, The Sacrament of Confirmation</a:t>
            </a:r>
            <a:r>
              <a:rPr lang="en-US" sz="1400" b="0" i="0" dirty="0">
                <a:solidFill>
                  <a:srgbClr val="000000"/>
                </a:solidFill>
                <a:effectLst/>
                <a:latin typeface="Times New Roman" panose="02020603050405020304" pitchFamily="18" charset="0"/>
              </a:rPr>
              <a:t>).</a:t>
            </a:r>
            <a:endParaRPr sz="1000" dirty="0">
              <a:solidFill>
                <a:schemeClr val="dk1"/>
              </a:solidFill>
            </a:endParaRPr>
          </a:p>
          <a:p>
            <a:pPr marL="0" lvl="0" indent="0" algn="l" rtl="0">
              <a:spcBef>
                <a:spcPts val="0"/>
              </a:spcBef>
              <a:spcAft>
                <a:spcPts val="0"/>
              </a:spcAft>
              <a:buNone/>
            </a:pPr>
            <a:endParaRPr sz="1000" dirty="0">
              <a:solidFill>
                <a:schemeClr val="dk1"/>
              </a:solidFill>
            </a:endParaRPr>
          </a:p>
          <a:p>
            <a:pPr marL="0" lvl="0" indent="0" algn="l" rtl="0">
              <a:spcBef>
                <a:spcPts val="0"/>
              </a:spcBef>
              <a:spcAft>
                <a:spcPts val="0"/>
              </a:spcAft>
              <a:buClr>
                <a:schemeClr val="dk1"/>
              </a:buClr>
              <a:buSzPts val="1100"/>
              <a:buFont typeface="Arial"/>
              <a:buNone/>
            </a:pPr>
            <a:r>
              <a:rPr lang="en" sz="1000" b="1" dirty="0">
                <a:solidFill>
                  <a:schemeClr val="dk1"/>
                </a:solidFill>
              </a:rPr>
              <a:t>Online Resources: </a:t>
            </a:r>
            <a:r>
              <a:rPr lang="en" sz="1000" dirty="0">
                <a:solidFill>
                  <a:schemeClr val="dk1"/>
                </a:solidFill>
              </a:rPr>
              <a:t>Have students view video, </a:t>
            </a:r>
            <a:r>
              <a:rPr lang="en-US" sz="1000" i="1" dirty="0">
                <a:solidFill>
                  <a:schemeClr val="dk1"/>
                </a:solidFill>
              </a:rPr>
              <a:t>Why the Devil Wants You to Fail | Into the Breach</a:t>
            </a:r>
            <a:r>
              <a:rPr lang="en" sz="1000" dirty="0">
                <a:solidFill>
                  <a:schemeClr val="dk1"/>
                </a:solidFill>
              </a:rPr>
              <a:t>. URL here: </a:t>
            </a:r>
            <a:r>
              <a:rPr lang="en" sz="1000" u="sng" dirty="0">
                <a:solidFill>
                  <a:schemeClr val="hlink"/>
                </a:solidFill>
                <a:hlinkClick r:id="rId4"/>
              </a:rPr>
              <a:t>https://youtu.be/-fU-nAULL8Y</a:t>
            </a:r>
            <a:r>
              <a:rPr lang="en" sz="1000" dirty="0">
                <a:solidFill>
                  <a:schemeClr val="dk1"/>
                </a:solidFill>
              </a:rPr>
              <a:t> </a:t>
            </a:r>
            <a:endParaRPr sz="1000" dirty="0">
              <a:solidFill>
                <a:schemeClr val="dk1"/>
              </a:solidFill>
            </a:endParaRPr>
          </a:p>
          <a:p>
            <a:pPr marL="0" lvl="0" indent="0" algn="l" rtl="0">
              <a:spcBef>
                <a:spcPts val="0"/>
              </a:spcBef>
              <a:spcAft>
                <a:spcPts val="0"/>
              </a:spcAft>
              <a:buClr>
                <a:schemeClr val="dk1"/>
              </a:buClr>
              <a:buSzPts val="1100"/>
              <a:buFont typeface="Arial"/>
              <a:buNone/>
            </a:pPr>
            <a:endParaRPr sz="1000" dirty="0">
              <a:solidFill>
                <a:schemeClr val="dk1"/>
              </a:solidFill>
            </a:endParaRPr>
          </a:p>
          <a:p>
            <a:pPr marL="0" lvl="0" indent="0" algn="l" rtl="0">
              <a:spcBef>
                <a:spcPts val="0"/>
              </a:spcBef>
              <a:spcAft>
                <a:spcPts val="0"/>
              </a:spcAft>
              <a:buClr>
                <a:schemeClr val="dk1"/>
              </a:buClr>
              <a:buSzPts val="1100"/>
              <a:buFont typeface="Arial"/>
              <a:buNone/>
            </a:pPr>
            <a:r>
              <a:rPr lang="en" sz="1000"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sz="1000"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cf0015682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cf001568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 b="1" dirty="0"/>
              <a:t>Photo Credit: </a:t>
            </a:r>
            <a:r>
              <a:rPr lang="en-US" sz="1100" b="0" i="0" u="none" strike="noStrike" cap="none" dirty="0">
                <a:solidFill>
                  <a:srgbClr val="000000"/>
                </a:solidFill>
                <a:effectLst/>
                <a:latin typeface="Arial"/>
                <a:ea typeface="Arial"/>
                <a:cs typeface="Arial"/>
                <a:sym typeface="Arial"/>
              </a:rPr>
              <a:t>Pietro </a:t>
            </a:r>
            <a:r>
              <a:rPr lang="en-US" sz="1100" b="0" i="0" u="none" strike="noStrike" cap="none" dirty="0" err="1">
                <a:solidFill>
                  <a:srgbClr val="000000"/>
                </a:solidFill>
                <a:effectLst/>
                <a:latin typeface="Arial"/>
                <a:ea typeface="Arial"/>
                <a:cs typeface="Arial"/>
                <a:sym typeface="Arial"/>
              </a:rPr>
              <a:t>Longhi</a:t>
            </a:r>
            <a:r>
              <a:rPr lang="en-US" sz="1100" b="0" i="0" u="none" strike="noStrike" cap="none" dirty="0">
                <a:solidFill>
                  <a:srgbClr val="000000"/>
                </a:solidFill>
                <a:effectLst/>
                <a:latin typeface="Arial"/>
                <a:ea typeface="Arial"/>
                <a:cs typeface="Arial"/>
                <a:sym typeface="Arial"/>
              </a:rPr>
              <a:t>, “</a:t>
            </a:r>
            <a:r>
              <a:rPr lang="en-US" b="0" i="0" dirty="0" err="1">
                <a:solidFill>
                  <a:srgbClr val="202122"/>
                </a:solidFill>
                <a:effectLst/>
                <a:latin typeface="Arial" panose="020B0604020202020204" pitchFamily="34" charset="0"/>
              </a:rPr>
              <a:t>Confirmationis</a:t>
            </a:r>
            <a:r>
              <a:rPr lang="en-US" b="0" i="0" dirty="0">
                <a:solidFill>
                  <a:srgbClr val="202122"/>
                </a:solidFill>
                <a:effectLst/>
                <a:latin typeface="Arial" panose="020B0604020202020204" pitchFamily="34" charset="0"/>
              </a:rPr>
              <a:t> Sacramentum</a:t>
            </a:r>
            <a:r>
              <a:rPr lang="en-US" sz="1100" b="0" i="0" u="none" strike="noStrike" cap="none" dirty="0">
                <a:solidFill>
                  <a:srgbClr val="000000"/>
                </a:solidFill>
                <a:effectLst/>
                <a:latin typeface="Arial"/>
                <a:ea typeface="Arial"/>
                <a:cs typeface="Arial"/>
                <a:sym typeface="Arial"/>
              </a:rPr>
              <a:t>” (public domain), https://commons.wikimedia.org/wiki/File:Pietro_Longhi,_Confirmationis_Sacramentum.png.</a:t>
            </a:r>
            <a:endParaRPr lang="en-US" b="1" dirty="0"/>
          </a:p>
          <a:p>
            <a:pPr marL="0" lvl="0" indent="0" algn="l" rtl="0">
              <a:spcBef>
                <a:spcPts val="0"/>
              </a:spcBef>
              <a:spcAft>
                <a:spcPts val="0"/>
              </a:spcAft>
              <a:buNone/>
            </a:pPr>
            <a:endParaRPr lang="en-US" sz="1000" b="1" dirty="0"/>
          </a:p>
          <a:p>
            <a:pPr marL="0" lvl="0" indent="0" algn="l" rtl="0">
              <a:spcBef>
                <a:spcPts val="0"/>
              </a:spcBef>
              <a:spcAft>
                <a:spcPts val="0"/>
              </a:spcAft>
              <a:buNone/>
            </a:pPr>
            <a:r>
              <a:rPr lang="en-US" sz="1000" b="1" dirty="0"/>
              <a:t>Directions: </a:t>
            </a:r>
            <a:r>
              <a:rPr lang="en-US" sz="1000" dirty="0"/>
              <a:t>Ask students to define the word “confirm.” Then reveal the two definitions and explain how they relate to the sacrament of Confirmation. Next, r</a:t>
            </a:r>
            <a:r>
              <a:rPr lang="en-US" sz="1000" b="0" dirty="0"/>
              <a:t>ead aloud Luke 3:21-22 (the Baptism of Jesus). </a:t>
            </a:r>
          </a:p>
          <a:p>
            <a:pPr marL="0" lvl="0" indent="0" algn="l" rtl="0">
              <a:spcBef>
                <a:spcPts val="0"/>
              </a:spcBef>
              <a:spcAft>
                <a:spcPts val="0"/>
              </a:spcAft>
              <a:buClr>
                <a:schemeClr val="dk1"/>
              </a:buClr>
              <a:buSzPts val="1100"/>
              <a:buFont typeface="Arial"/>
              <a:buNone/>
            </a:pPr>
            <a:endParaRPr lang="en" sz="1000" b="1" dirty="0"/>
          </a:p>
          <a:p>
            <a:pPr marL="0" lvl="0" indent="0" algn="l" rtl="0">
              <a:spcBef>
                <a:spcPts val="0"/>
              </a:spcBef>
              <a:spcAft>
                <a:spcPts val="0"/>
              </a:spcAft>
              <a:buClr>
                <a:schemeClr val="dk1"/>
              </a:buClr>
              <a:buSzPts val="1100"/>
              <a:buFont typeface="Arial"/>
              <a:buNone/>
            </a:pPr>
            <a:r>
              <a:rPr lang="en" sz="1000" b="1" dirty="0"/>
              <a:t>Teaching Points:</a:t>
            </a:r>
          </a:p>
          <a:p>
            <a:pPr marL="171450" indent="-171450">
              <a:buClr>
                <a:schemeClr val="dk1"/>
              </a:buClr>
            </a:pPr>
            <a:r>
              <a:rPr lang="en" sz="1000" dirty="0"/>
              <a:t>Perhaps no sacrament is more misunderstood than Confirmation. To begin with, What does the verb </a:t>
            </a:r>
            <a:r>
              <a:rPr lang="en" sz="1000" i="1" dirty="0"/>
              <a:t>confirm</a:t>
            </a:r>
            <a:r>
              <a:rPr lang="en" sz="1000" dirty="0"/>
              <a:t> even mean? It turns out that there are two definitions. One is that confirm means to verify something as being true. For example, to confirm the story that the defendant is telling. Ex. “Can you confirm that this is true?” The next definition is to make something strong, to edify or to make firm. To confirm is to strengthen. </a:t>
            </a:r>
            <a:r>
              <a:rPr lang="en-US" sz="1000" dirty="0"/>
              <a:t>E</a:t>
            </a:r>
            <a:r>
              <a:rPr lang="en" sz="1000" dirty="0"/>
              <a:t>x. “Working on the campaign confirmed my desire to enter politics.” Therefore, the verb confirm means both to strengthen and to verify.</a:t>
            </a:r>
          </a:p>
          <a:p>
            <a:pPr marL="0" indent="0">
              <a:buClr>
                <a:schemeClr val="dk1"/>
              </a:buClr>
              <a:buNone/>
            </a:pPr>
            <a:endParaRPr lang="en" sz="1000" dirty="0"/>
          </a:p>
          <a:p>
            <a:pPr marL="171450" indent="-171450">
              <a:buClr>
                <a:schemeClr val="dk1"/>
              </a:buClr>
            </a:pPr>
            <a:r>
              <a:rPr lang="en" sz="1000" dirty="0"/>
              <a:t>The second meaning of the verb confirm is to strengthen and fortify. This strengthening, this confirmation, also happened when the Holy Spirit, in the form of a dove, descended on Jesus. In Luke’s account, immediately after the Baptism, the Holy Spirit leads Jesus into the harsh solitude of the desert for forty days of fasting to finally confront the Enemy. The Spirit would not lead Jesus into a hostile situation without confirming (strengthening, fortifying and equipping) him for the test. The Holy Spirit never left Jesus. This is why Jesus, later in his ministry said, "The Spirit of the Lord is upon me . . .” (Lk 4:18). Though Jesus didn’t need to be baptized or confirmed like we do, it was the will of the Father that he demonstrated these great mysteries in his own life, as the one without sin, who identifies with our sin and our desire for holiness. </a:t>
            </a:r>
            <a:endParaRPr sz="1000"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endParaRPr sz="1000"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514990b1a6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514990b1a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 dirty="0">
                <a:solidFill>
                  <a:schemeClr val="dk1"/>
                </a:solidFill>
              </a:rPr>
              <a:t>Piero Della Francesca, </a:t>
            </a:r>
            <a:r>
              <a:rPr lang="en" b="1" dirty="0">
                <a:solidFill>
                  <a:schemeClr val="dk1"/>
                </a:solidFill>
              </a:rPr>
              <a:t>“</a:t>
            </a:r>
            <a:r>
              <a:rPr lang="en" dirty="0">
                <a:solidFill>
                  <a:schemeClr val="dk1"/>
                </a:solidFill>
              </a:rPr>
              <a:t>Baptism of Jesus” (public domain), https://commons.wikimedia.org.</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copy the information from this slide in their notebooks</a:t>
            </a:r>
            <a:r>
              <a:rPr lang="en" b="1" dirty="0">
                <a:solidFill>
                  <a:schemeClr val="dk1"/>
                </a:solidFill>
              </a:rPr>
              <a:t>. </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sz="1000" b="1" dirty="0"/>
              <a:t>Teaching Points: </a:t>
            </a:r>
            <a:endParaRPr sz="1000" b="1" dirty="0"/>
          </a:p>
          <a:p>
            <a:pPr marL="171450" indent="-171450"/>
            <a:r>
              <a:rPr lang="en" sz="1000" dirty="0"/>
              <a:t>The Spirit that descended upon Jesus at his own Baptism was communicated to all who heard and accepted his message. This fulfilled the words of the prophet Ezekiel: “I will give you a new heart, </a:t>
            </a:r>
            <a:r>
              <a:rPr lang="en" sz="1000" i="0" dirty="0"/>
              <a:t>and a new spirit I will put within you</a:t>
            </a:r>
            <a:r>
              <a:rPr lang="en" sz="1000" dirty="0"/>
              <a:t>. I will remove the heart of stone from your flesh and give you a heart of flesh” (Ez 36:26).</a:t>
            </a:r>
          </a:p>
          <a:p>
            <a:pPr marL="0" indent="0">
              <a:buNone/>
            </a:pPr>
            <a:endParaRPr sz="1000" dirty="0"/>
          </a:p>
          <a:p>
            <a:pPr marL="171450" indent="-171450">
              <a:buClr>
                <a:schemeClr val="dk1"/>
              </a:buClr>
            </a:pPr>
            <a:r>
              <a:rPr lang="en" sz="1000" dirty="0"/>
              <a:t>Throughout his public ministry, Jesus promised his followers the outpouring of the Holy Spirit:</a:t>
            </a:r>
            <a:endParaRPr sz="1000" dirty="0"/>
          </a:p>
          <a:p>
            <a:pPr marL="342900" lvl="0" indent="-171450" algn="l" rtl="0">
              <a:spcBef>
                <a:spcPts val="0"/>
              </a:spcBef>
              <a:spcAft>
                <a:spcPts val="0"/>
              </a:spcAft>
              <a:buClr>
                <a:schemeClr val="dk1"/>
              </a:buClr>
              <a:buSzPts val="1100"/>
              <a:buFont typeface="Courier New" panose="02070309020205020404" pitchFamily="49" charset="0"/>
              <a:buChar char="o"/>
            </a:pPr>
            <a:r>
              <a:rPr lang="en" sz="1000" dirty="0"/>
              <a:t>While preaching to his disciples about their facing persecution, he said: “When they take you before synagogues and before rulers and authorities, do not worry about how or what your defense will be or about what you are to say. For the holy Spirit will teach you at that moment what you should say” (Lk 12:11–12).</a:t>
            </a:r>
            <a:endParaRPr sz="1000" dirty="0"/>
          </a:p>
          <a:p>
            <a:pPr marL="342900" lvl="0" indent="-171450" algn="l" rtl="0">
              <a:spcBef>
                <a:spcPts val="0"/>
              </a:spcBef>
              <a:spcAft>
                <a:spcPts val="0"/>
              </a:spcAft>
              <a:buClr>
                <a:schemeClr val="dk1"/>
              </a:buClr>
              <a:buSzPts val="1100"/>
              <a:buFont typeface="Courier New" panose="02070309020205020404" pitchFamily="49" charset="0"/>
              <a:buChar char="o"/>
            </a:pPr>
            <a:r>
              <a:rPr lang="en" sz="1000" dirty="0"/>
              <a:t>In answering the question of the Pharisee Nicodemus about how a person who is grown can be “born again,” Jesus said: “The wind blows where it wills, and you can hear the sound it makes, but you do not know where it comes from or where it goes; so it is with everyone who is born of the Spirit” (Jn 3:8).</a:t>
            </a:r>
            <a:endParaRPr sz="1000" dirty="0"/>
          </a:p>
          <a:p>
            <a:pPr marL="342900" lvl="0" indent="-171450" algn="l" rtl="0">
              <a:spcBef>
                <a:spcPts val="0"/>
              </a:spcBef>
              <a:spcAft>
                <a:spcPts val="0"/>
              </a:spcAft>
              <a:buClr>
                <a:schemeClr val="dk1"/>
              </a:buClr>
              <a:buSzPts val="1100"/>
              <a:buFont typeface="Courier New" panose="02070309020205020404" pitchFamily="49" charset="0"/>
              <a:buChar char="o"/>
            </a:pPr>
            <a:r>
              <a:rPr lang="en" sz="1000" dirty="0"/>
              <a:t>At the Last Supper, Jesus promised that after he returned to the Father he would send the Advocate: “For if I do not go, the Advocate will not come to you. But if I go, I will send him to you” (Jn 16:7).</a:t>
            </a:r>
            <a:endParaRPr sz="10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000" b="1" dirty="0"/>
          </a:p>
          <a:p>
            <a:pPr marL="0" lvl="0" indent="0" algn="l" rtl="0">
              <a:spcBef>
                <a:spcPts val="0"/>
              </a:spcBef>
              <a:spcAft>
                <a:spcPts val="0"/>
              </a:spcAft>
              <a:buNone/>
            </a:pPr>
            <a:r>
              <a:rPr lang="en" sz="1000" b="1" dirty="0"/>
              <a:t>Online Resources:</a:t>
            </a:r>
            <a:r>
              <a:rPr lang="en" sz="1000" dirty="0"/>
              <a:t> </a:t>
            </a:r>
            <a:r>
              <a:rPr lang="en" sz="1000" i="1" dirty="0"/>
              <a:t> </a:t>
            </a:r>
            <a:r>
              <a:rPr lang="en" sz="1000" dirty="0"/>
              <a:t>Have students view the video,</a:t>
            </a:r>
            <a:r>
              <a:rPr lang="en" sz="1000" i="1" dirty="0"/>
              <a:t> Understand How the Holy Spirit Works in the Bible. </a:t>
            </a:r>
            <a:r>
              <a:rPr lang="en" sz="1000" dirty="0"/>
              <a:t>URL here: </a:t>
            </a:r>
            <a:r>
              <a:rPr lang="en" sz="1000" u="sng" dirty="0">
                <a:solidFill>
                  <a:schemeClr val="hlink"/>
                </a:solidFill>
                <a:hlinkClick r:id="rId3"/>
              </a:rPr>
              <a:t>https://youtu.be/oNNZO9i1Gjc</a:t>
            </a:r>
            <a:r>
              <a:rPr lang="en" sz="1000" dirty="0"/>
              <a:t> </a:t>
            </a:r>
            <a:endParaRPr sz="1000" dirty="0"/>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r>
              <a:rPr lang="en" sz="1000"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sz="1000" b="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514990b1a6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3514990b1a6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 b="0" dirty="0">
                <a:solidFill>
                  <a:schemeClr val="dk1"/>
                </a:solidFill>
              </a:rPr>
              <a:t>Ad Meskens, “</a:t>
            </a:r>
            <a:r>
              <a:rPr lang="en" dirty="0"/>
              <a:t>Mechelen St - Jan Lucas Franchoys Descent of the Holy Spirit 02,” </a:t>
            </a:r>
            <a:r>
              <a:rPr lang="en-US" dirty="0"/>
              <a:t>https://commons.wikimedia.org/wiki/File:Mechelen_St_-_Jan_Lucas_Franchoys_Descent_of_the_Holy_Spirit_02.jpg.</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copy the slide information in their notebooks</a:t>
            </a:r>
            <a:r>
              <a:rPr lang="en" b="1" dirty="0">
                <a:solidFill>
                  <a:schemeClr val="dk1"/>
                </a:solidFill>
              </a:rPr>
              <a:t>. </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b="1" dirty="0"/>
              <a:t>Teaching Points:</a:t>
            </a:r>
          </a:p>
          <a:p>
            <a:pPr marL="171450" indent="-171450"/>
            <a:r>
              <a:rPr lang="en" dirty="0"/>
              <a:t>The Holy Spirit helped the Apostles bear true witness to Jesus, just as he had assured them before his Ascension: “. . . you will receive power when the holy Spirit comes upon you, and you will be my witnesses in Jerusalem, throughout Judea and Samaria, and to the ends of the earth” (Acts 1:8). Today, the Holy Spirit continues to perfect the mission of disciples of Christ—intimately united with him through Baptism—to share the Good News of Christ with all.</a:t>
            </a:r>
          </a:p>
          <a:p>
            <a:pPr marL="0" indent="0">
              <a:buNone/>
            </a:pPr>
            <a:endParaRPr dirty="0"/>
          </a:p>
          <a:p>
            <a:pPr marL="171450" indent="-171450"/>
            <a:r>
              <a:rPr lang="en" dirty="0"/>
              <a:t>Just as the Holy Spirit came upon the Apostles at Pentecost and filled them with the power to witness to Christ—such that some three thousand people believed and were baptized that day (Acts 2:41)—so too Confirmation fills us with that same power of the Holy Spirit to bear witness to Christ. This is one reason why the bishop, as successor of the Apostles, is the ordinary minister of Confirmation. </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 b="1" dirty="0"/>
              <a:t>Online Resources: </a:t>
            </a:r>
            <a:r>
              <a:rPr lang="en" dirty="0"/>
              <a:t>Have students view the following video: </a:t>
            </a:r>
            <a:r>
              <a:rPr lang="en" i="1" dirty="0"/>
              <a:t>The Holy Spirit in the Life of Catholics – Jeff Cavins.</a:t>
            </a:r>
            <a:r>
              <a:rPr lang="en" dirty="0"/>
              <a:t> URL here: </a:t>
            </a:r>
            <a:r>
              <a:rPr lang="en" u="sng" dirty="0">
                <a:solidFill>
                  <a:schemeClr val="hlink"/>
                </a:solidFill>
                <a:hlinkClick r:id="rId3"/>
              </a:rPr>
              <a:t>https://youtu.be/1_l8vGBboV8</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ef0891bfef_0_4:notes"/>
          <p:cNvSpPr>
            <a:spLocks noGrp="1" noRot="1" noChangeAspect="1"/>
          </p:cNvSpPr>
          <p:nvPr>
            <p:ph type="sldImg" idx="2"/>
          </p:nvPr>
        </p:nvSpPr>
        <p:spPr>
          <a:xfrm>
            <a:off x="392113" y="696913"/>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ef0891bfe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Photo Credit:</a:t>
            </a:r>
            <a:r>
              <a:rPr lang="en" dirty="0">
                <a:solidFill>
                  <a:schemeClr val="dk1"/>
                </a:solidFill>
              </a:rPr>
              <a:t> </a:t>
            </a:r>
            <a:r>
              <a:rPr lang="en" u="none" dirty="0">
                <a:solidFill>
                  <a:schemeClr val="dk1"/>
                </a:solidFill>
                <a:uFill>
                  <a:noFill/>
                </a:uFill>
                <a:hlinkClick r:id="rId3">
                  <a:extLst>
                    <a:ext uri="{A12FA001-AC4F-418D-AE19-62706E023703}">
                      <ahyp:hlinkClr xmlns:ahyp="http://schemas.microsoft.com/office/drawing/2018/hyperlinkcolor" val="tx"/>
                    </a:ext>
                  </a:extLst>
                </a:hlinkClick>
              </a:rPr>
              <a:t>Gian Lorenzo Bernini</a:t>
            </a:r>
            <a:r>
              <a:rPr lang="en" u="none" dirty="0">
                <a:solidFill>
                  <a:schemeClr val="dk1"/>
                </a:solidFill>
              </a:rPr>
              <a:t>, “Dove of the Holy Spirit” (</a:t>
            </a:r>
            <a:r>
              <a:rPr lang="en" u="none" dirty="0">
                <a:solidFill>
                  <a:schemeClr val="dk1"/>
                </a:solidFill>
                <a:uFill>
                  <a:noFill/>
                </a:uFill>
                <a:hlinkClick r:id="rId4">
                  <a:extLst>
                    <a:ext uri="{A12FA001-AC4F-418D-AE19-62706E023703}">
                      <ahyp:hlinkClr xmlns:ahyp="http://schemas.microsoft.com/office/drawing/2018/hyperlinkcolor" val="tx"/>
                    </a:ext>
                  </a:extLst>
                </a:hlinkClick>
              </a:rPr>
              <a:t>alabaster</a:t>
            </a:r>
            <a:r>
              <a:rPr lang="en" u="none" dirty="0">
                <a:solidFill>
                  <a:schemeClr val="dk1"/>
                </a:solidFill>
              </a:rPr>
              <a:t> </a:t>
            </a:r>
            <a:r>
              <a:rPr lang="en" u="none" dirty="0">
                <a:solidFill>
                  <a:schemeClr val="dk1"/>
                </a:solidFill>
                <a:uFill>
                  <a:noFill/>
                </a:uFill>
                <a:hlinkClick r:id="rId5">
                  <a:extLst>
                    <a:ext uri="{A12FA001-AC4F-418D-AE19-62706E023703}">
                      <ahyp:hlinkClr xmlns:ahyp="http://schemas.microsoft.com/office/drawing/2018/hyperlinkcolor" val="tx"/>
                    </a:ext>
                  </a:extLst>
                </a:hlinkClick>
              </a:rPr>
              <a:t>stained glass</a:t>
            </a:r>
            <a:r>
              <a:rPr lang="en" u="none" dirty="0">
                <a:solidFill>
                  <a:schemeClr val="dk1"/>
                </a:solidFill>
              </a:rPr>
              <a:t>, </a:t>
            </a:r>
            <a:r>
              <a:rPr lang="en" u="none" dirty="0">
                <a:solidFill>
                  <a:schemeClr val="dk1"/>
                </a:solidFill>
                <a:uFill>
                  <a:noFill/>
                </a:uFill>
                <a:hlinkClick r:id="rId6">
                  <a:extLst>
                    <a:ext uri="{A12FA001-AC4F-418D-AE19-62706E023703}">
                      <ahyp:hlinkClr xmlns:ahyp="http://schemas.microsoft.com/office/drawing/2018/hyperlinkcolor" val="tx"/>
                    </a:ext>
                  </a:extLst>
                </a:hlinkClick>
              </a:rPr>
              <a:t>Chair of Saint Peter</a:t>
            </a:r>
            <a:r>
              <a:rPr lang="en" u="none" dirty="0">
                <a:solidFill>
                  <a:schemeClr val="dk1"/>
                </a:solidFill>
              </a:rPr>
              <a:t>, </a:t>
            </a:r>
            <a:r>
              <a:rPr lang="en" u="none" dirty="0">
                <a:solidFill>
                  <a:schemeClr val="dk1"/>
                </a:solidFill>
                <a:uFill>
                  <a:noFill/>
                </a:uFill>
                <a:hlinkClick r:id="rId7">
                  <a:extLst>
                    <a:ext uri="{A12FA001-AC4F-418D-AE19-62706E023703}">
                      <ahyp:hlinkClr xmlns:ahyp="http://schemas.microsoft.com/office/drawing/2018/hyperlinkcolor" val="tx"/>
                    </a:ext>
                  </a:extLst>
                </a:hlinkClick>
              </a:rPr>
              <a:t>Saint Peter's Basilica</a:t>
            </a:r>
            <a:r>
              <a:rPr lang="en" u="none" dirty="0">
                <a:solidFill>
                  <a:schemeClr val="dk1"/>
                </a:solidFill>
              </a:rPr>
              <a:t>, </a:t>
            </a:r>
            <a:r>
              <a:rPr lang="en" u="none" dirty="0">
                <a:solidFill>
                  <a:schemeClr val="dk1"/>
                </a:solidFill>
                <a:uFill>
                  <a:noFill/>
                </a:uFill>
                <a:hlinkClick r:id="rId8">
                  <a:extLst>
                    <a:ext uri="{A12FA001-AC4F-418D-AE19-62706E023703}">
                      <ahyp:hlinkClr xmlns:ahyp="http://schemas.microsoft.com/office/drawing/2018/hyperlinkcolor" val="tx"/>
                    </a:ext>
                  </a:extLst>
                </a:hlinkClick>
              </a:rPr>
              <a:t>Vatican City</a:t>
            </a:r>
            <a:r>
              <a:rPr lang="en" u="none" dirty="0">
                <a:solidFill>
                  <a:schemeClr val="dk1"/>
                </a:solidFill>
              </a:rPr>
              <a:t>), ca. 1660</a:t>
            </a:r>
            <a:endParaRPr u="none" dirty="0">
              <a:solidFill>
                <a:schemeClr val="dk1"/>
              </a:solidFill>
            </a:endParaRPr>
          </a:p>
          <a:p>
            <a:pPr marL="0" lvl="0" indent="0" algn="l" rtl="0">
              <a:spcBef>
                <a:spcPts val="0"/>
              </a:spcBef>
              <a:spcAft>
                <a:spcPts val="0"/>
              </a:spcAft>
              <a:buClr>
                <a:schemeClr val="dk1"/>
              </a:buClr>
              <a:buSzPts val="1100"/>
              <a:buFont typeface="Arial"/>
              <a:buNone/>
            </a:pPr>
            <a:r>
              <a:rPr lang="en" u="none" dirty="0">
                <a:solidFill>
                  <a:schemeClr val="dk1"/>
                </a:solidFill>
                <a:uFill>
                  <a:noFill/>
                </a:uFill>
                <a:hlinkClick r:id="rId9">
                  <a:extLst>
                    <a:ext uri="{A12FA001-AC4F-418D-AE19-62706E023703}">
                      <ahyp:hlinkClr xmlns:ahyp="http://schemas.microsoft.com/office/drawing/2018/hyperlinkcolor" val="tx"/>
                    </a:ext>
                  </a:extLst>
                </a:hlinkClick>
              </a:rPr>
              <a:t>Dnalor_01</a:t>
            </a:r>
            <a:r>
              <a:rPr lang="en" u="none" dirty="0">
                <a:solidFill>
                  <a:schemeClr val="dk1"/>
                </a:solidFill>
              </a:rPr>
              <a:t>. </a:t>
            </a:r>
            <a:r>
              <a:rPr lang="en-US" u="none" dirty="0">
                <a:solidFill>
                  <a:schemeClr val="dk1"/>
                </a:solidFill>
                <a:uFill>
                  <a:noFill/>
                </a:uFill>
                <a:hlinkClick r:id="rId10">
                  <a:extLst>
                    <a:ext uri="{A12FA001-AC4F-418D-AE19-62706E023703}">
                      <ahyp:hlinkClr xmlns:ahyp="http://schemas.microsoft.com/office/drawing/2018/hyperlinkcolor" val="tx"/>
                    </a:ext>
                  </a:extLst>
                </a:hlinkClick>
              </a:rPr>
              <a:t>Creative Commons Attribution-Share Alike 3.0</a:t>
            </a:r>
            <a:r>
              <a:rPr lang="en-US" u="none" dirty="0">
                <a:solidFill>
                  <a:schemeClr val="dk1"/>
                </a:solidFill>
                <a:uFill>
                  <a:noFill/>
                </a:uFill>
              </a:rPr>
              <a:t> </a:t>
            </a:r>
          </a:p>
          <a:p>
            <a:pPr marL="0" lvl="0" indent="0" algn="l" rtl="0">
              <a:spcBef>
                <a:spcPts val="0"/>
              </a:spcBef>
              <a:spcAft>
                <a:spcPts val="0"/>
              </a:spcAft>
              <a:buClr>
                <a:schemeClr val="dk1"/>
              </a:buClr>
              <a:buSzPts val="1100"/>
              <a:buFont typeface="Arial"/>
              <a:buNone/>
            </a:pPr>
            <a:endParaRPr lang="en-US" u="none" dirty="0">
              <a:solidFill>
                <a:schemeClr val="dk1"/>
              </a:solidFill>
              <a:uFill>
                <a:noFill/>
              </a:uFill>
            </a:endParaRPr>
          </a:p>
          <a:p>
            <a:pPr marL="0" lvl="0" indent="0" algn="l" rtl="0">
              <a:spcBef>
                <a:spcPts val="0"/>
              </a:spcBef>
              <a:spcAft>
                <a:spcPts val="0"/>
              </a:spcAft>
              <a:buClr>
                <a:schemeClr val="dk1"/>
              </a:buClr>
              <a:buSzPts val="1100"/>
              <a:buFont typeface="Arial"/>
              <a:buNone/>
            </a:pPr>
            <a:r>
              <a:rPr lang="en-US" u="none" dirty="0">
                <a:solidFill>
                  <a:schemeClr val="dk1"/>
                </a:solidFill>
                <a:uFill>
                  <a:noFill/>
                </a:uFill>
              </a:rPr>
              <a:t>https://commons.wikimedia.org/wiki/File:Rom,_Vatikan,_Basilika_St._Peter,_Die_Taube_des_Heiligen_Geistes_(Cathedra_Petri,_Bernini).jpg</a:t>
            </a:r>
          </a:p>
          <a:p>
            <a:pPr marL="0" lvl="0" indent="0" algn="l" rtl="0">
              <a:spcBef>
                <a:spcPts val="0"/>
              </a:spcBef>
              <a:spcAft>
                <a:spcPts val="0"/>
              </a:spcAft>
              <a:buClr>
                <a:schemeClr val="dk1"/>
              </a:buClr>
              <a:buSzPts val="1100"/>
              <a:buFont typeface="Arial"/>
              <a:buNone/>
            </a:pPr>
            <a:endParaRPr lang="en-US" dirty="0">
              <a:solidFill>
                <a:schemeClr val="dk1"/>
              </a:solidFill>
              <a:uFill>
                <a:noFill/>
              </a:uFill>
            </a:endParaRPr>
          </a:p>
          <a:p>
            <a:pPr marL="0" lvl="0" indent="0" algn="l" rtl="0">
              <a:spcBef>
                <a:spcPts val="0"/>
              </a:spcBef>
              <a:spcAft>
                <a:spcPts val="0"/>
              </a:spcAft>
              <a:buClr>
                <a:schemeClr val="dk1"/>
              </a:buClr>
              <a:buSzPts val="1100"/>
              <a:buFont typeface="Arial"/>
              <a:buNone/>
            </a:pPr>
            <a:r>
              <a:rPr lang="en-US" dirty="0">
                <a:solidFill>
                  <a:schemeClr val="dk1"/>
                </a:solidFill>
                <a:uFill>
                  <a:noFill/>
                </a:uFill>
              </a:rPr>
              <a:t>License: https://creativecommons.org/licenses/by-sa/3.0/at/deed.en</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 sz="1000" b="1" dirty="0"/>
              <a:t>Teaching Points:</a:t>
            </a:r>
            <a:r>
              <a:rPr lang="en" sz="1000" dirty="0"/>
              <a:t> </a:t>
            </a:r>
            <a:endParaRPr sz="1000" dirty="0"/>
          </a:p>
          <a:p>
            <a:pPr marL="171450" indent="-171450">
              <a:buClr>
                <a:schemeClr val="dk1"/>
              </a:buClr>
            </a:pPr>
            <a:r>
              <a:rPr lang="en" sz="1000" dirty="0"/>
              <a:t>The seven gifts of the Holy Spirit enable us to live as disciples of Christ in all aspects of life. These gifts are not magically infused into us. However, if we are open to receiving these gifts, they have several benefits. </a:t>
            </a:r>
            <a:endParaRPr sz="1000" dirty="0"/>
          </a:p>
          <a:p>
            <a:pPr marL="171450" indent="-171450">
              <a:buClr>
                <a:schemeClr val="dk1"/>
              </a:buClr>
            </a:pPr>
            <a:endParaRPr sz="1000" dirty="0"/>
          </a:p>
          <a:p>
            <a:pPr marL="171450" indent="-171450">
              <a:buClr>
                <a:schemeClr val="dk1"/>
              </a:buClr>
            </a:pPr>
            <a:r>
              <a:rPr lang="en" sz="1000" dirty="0"/>
              <a:t>The gifts of the Spirit enrich and strengthen our prayer life and our communion with the Blessed Trinity. They give us the courage to always act with moral integrity and to reject choices that wound our holiness and virtue. They give us wisdom to lead others to holiness and virtue by our words and example. </a:t>
            </a:r>
            <a:endParaRPr sz="1000" dirty="0"/>
          </a:p>
          <a:p>
            <a:pPr marL="171450" indent="-171450">
              <a:buClr>
                <a:schemeClr val="dk1"/>
              </a:buClr>
            </a:pPr>
            <a:endParaRPr sz="1000" dirty="0"/>
          </a:p>
          <a:p>
            <a:pPr marL="171450" indent="-171450">
              <a:buClr>
                <a:schemeClr val="dk1"/>
              </a:buClr>
            </a:pPr>
            <a:r>
              <a:rPr lang="en" sz="1000" dirty="0"/>
              <a:t>They help us use the talents and gifts that God has given us not only to honor and serve him, but to also spread and defend the Catholic Faith. They help us say yes to God’s will always, to give him greater glory, and to attain for ourselves eternal life with the Blessed Trinity.</a:t>
            </a:r>
            <a:endParaRPr sz="10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000" b="1" dirty="0"/>
          </a:p>
          <a:p>
            <a:pPr marL="0" lvl="0" indent="0" algn="l" rtl="0">
              <a:spcBef>
                <a:spcPts val="0"/>
              </a:spcBef>
              <a:spcAft>
                <a:spcPts val="0"/>
              </a:spcAft>
              <a:buClr>
                <a:schemeClr val="dk1"/>
              </a:buClr>
              <a:buSzPts val="1100"/>
              <a:buFont typeface="Arial"/>
              <a:buNone/>
            </a:pPr>
            <a:r>
              <a:rPr lang="en" sz="1000" b="1" dirty="0"/>
              <a:t>Online Resources: </a:t>
            </a:r>
            <a:r>
              <a:rPr lang="en" sz="1000" dirty="0"/>
              <a:t>Have students view the following video: </a:t>
            </a:r>
            <a:r>
              <a:rPr lang="en" sz="1000" i="1" dirty="0"/>
              <a:t>Sophia SketchPad: Confirmation. </a:t>
            </a:r>
            <a:r>
              <a:rPr lang="en" sz="1000" dirty="0"/>
              <a:t>URL here: </a:t>
            </a:r>
            <a:r>
              <a:rPr lang="en" sz="1000" u="sng" dirty="0">
                <a:solidFill>
                  <a:schemeClr val="hlink"/>
                </a:solidFill>
                <a:hlinkClick r:id="rId11"/>
              </a:rPr>
              <a:t>https://youtu.be/Lu3MoT_egFI</a:t>
            </a:r>
            <a:r>
              <a:rPr lang="en" sz="1000" dirty="0"/>
              <a:t>  </a:t>
            </a:r>
            <a:endParaRPr sz="1000" dirty="0"/>
          </a:p>
          <a:p>
            <a:pPr marL="0" lvl="0" indent="0" algn="l" rtl="0">
              <a:spcBef>
                <a:spcPts val="0"/>
              </a:spcBef>
              <a:spcAft>
                <a:spcPts val="0"/>
              </a:spcAft>
              <a:buClr>
                <a:schemeClr val="dk1"/>
              </a:buClr>
              <a:buSzPts val="1100"/>
              <a:buFont typeface="Arial"/>
              <a:buNone/>
            </a:pPr>
            <a:endParaRPr sz="1000" dirty="0"/>
          </a:p>
          <a:p>
            <a:pPr marL="0" lvl="0" indent="0" algn="l" rtl="0">
              <a:spcBef>
                <a:spcPts val="0"/>
              </a:spcBef>
              <a:spcAft>
                <a:spcPts val="0"/>
              </a:spcAft>
              <a:buClr>
                <a:schemeClr val="dk1"/>
              </a:buClr>
              <a:buSzPts val="1100"/>
              <a:buFont typeface="Arial"/>
              <a:buNone/>
            </a:pPr>
            <a:r>
              <a:rPr lang="en"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ef0891bfe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ef0891bfe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“Roos Muzlja 33.jpg” (cropped), Bishop confirms young believers, </a:t>
            </a:r>
            <a:r>
              <a:rPr lang="en" dirty="0">
                <a:uFill>
                  <a:noFill/>
                </a:uFill>
                <a:hlinkClick r:id="rId3"/>
              </a:rPr>
              <a:t>Stebunik</a:t>
            </a:r>
            <a:r>
              <a:rPr lang="en" dirty="0">
                <a:uFill>
                  <a:noFill/>
                </a:uFill>
              </a:rPr>
              <a:t>, </a:t>
            </a:r>
            <a:r>
              <a:rPr lang="en-US" dirty="0">
                <a:uFill>
                  <a:noFill/>
                </a:uFill>
              </a:rPr>
              <a:t>https://commons.wikimedia.org/wiki/File:Roos_Muzlja_33.jpg</a:t>
            </a:r>
            <a:r>
              <a:rPr lang="en" dirty="0">
                <a:uFill>
                  <a:noFill/>
                </a:uFill>
              </a:rPr>
              <a:t>.</a:t>
            </a:r>
            <a:r>
              <a:rPr lang="en" dirty="0"/>
              <a:t> </a:t>
            </a:r>
            <a:r>
              <a:rPr lang="en" dirty="0">
                <a:uFill>
                  <a:noFill/>
                </a:uFill>
                <a:hlinkClick r:id="rId4"/>
              </a:rPr>
              <a:t>Creative Commons Attribution-Share Alike 4.0</a:t>
            </a:r>
            <a:r>
              <a:rPr lang="en" dirty="0"/>
              <a:t>. </a:t>
            </a:r>
          </a:p>
          <a:p>
            <a:pPr marL="0" lvl="0" indent="0" algn="l" rtl="0">
              <a:spcBef>
                <a:spcPts val="0"/>
              </a:spcBef>
              <a:spcAft>
                <a:spcPts val="0"/>
              </a:spcAft>
              <a:buClr>
                <a:schemeClr val="dk1"/>
              </a:buClr>
              <a:buSzPts val="1100"/>
              <a:buFont typeface="Arial"/>
              <a:buNone/>
            </a:pPr>
            <a:r>
              <a:rPr lang="en" dirty="0"/>
              <a:t>License: </a:t>
            </a:r>
            <a:r>
              <a:rPr lang="en-US" dirty="0"/>
              <a:t>https://creativecommons.org/licenses/by-sa/4.0/deed.en</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t>Have students write down the term and definition as part of a Key Vocab section in their notes.</a:t>
            </a: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The Laying on of Hands.</a:t>
            </a:r>
            <a:r>
              <a:rPr lang="en" dirty="0">
                <a:solidFill>
                  <a:schemeClr val="dk1"/>
                </a:solidFill>
              </a:rPr>
              <a:t> URL here: </a:t>
            </a:r>
            <a:r>
              <a:rPr lang="en" u="sng" dirty="0">
                <a:solidFill>
                  <a:schemeClr val="hlink"/>
                </a:solidFill>
                <a:hlinkClick r:id="rId5"/>
              </a:rPr>
              <a:t>https://youtu.be/Yp7h4wRV2Mo</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cf0015682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cf0015682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 dirty="0">
                <a:solidFill>
                  <a:schemeClr val="dk1"/>
                </a:solidFill>
              </a:rPr>
              <a:t>Firmung Neviges 2022.jpg,” </a:t>
            </a:r>
            <a:r>
              <a:rPr lang="en" u="none" dirty="0">
                <a:solidFill>
                  <a:srgbClr val="1155CC"/>
                </a:solidFill>
                <a:hlinkClick r:id="rId3">
                  <a:extLst>
                    <a:ext uri="{A12FA001-AC4F-418D-AE19-62706E023703}">
                      <ahyp:hlinkClr xmlns:ahyp="http://schemas.microsoft.com/office/drawing/2018/hyperlinkcolor" val="tx"/>
                    </a:ext>
                  </a:extLst>
                </a:hlinkClick>
              </a:rPr>
              <a:t>Feldbrahi</a:t>
            </a:r>
            <a:r>
              <a:rPr lang="en" u="none" dirty="0">
                <a:solidFill>
                  <a:schemeClr val="dk1"/>
                </a:solidFill>
              </a:rPr>
              <a:t>, </a:t>
            </a:r>
            <a:r>
              <a:rPr lang="en-US" u="none" dirty="0">
                <a:solidFill>
                  <a:schemeClr val="dk1"/>
                </a:solidFill>
              </a:rPr>
              <a:t>https://commons.wikimedia.org/wiki/File:Firmung_Neviges_2022.jpg</a:t>
            </a:r>
            <a:r>
              <a:rPr lang="en" u="none" dirty="0">
                <a:solidFill>
                  <a:schemeClr val="dk1"/>
                </a:solidFill>
              </a:rPr>
              <a:t>. </a:t>
            </a:r>
            <a:r>
              <a:rPr lang="en" u="sng" dirty="0">
                <a:solidFill>
                  <a:srgbClr val="1155CC"/>
                </a:solidFill>
                <a:hlinkClick r:id="rId4">
                  <a:extLst>
                    <a:ext uri="{A12FA001-AC4F-418D-AE19-62706E023703}">
                      <ahyp:hlinkClr xmlns:ahyp="http://schemas.microsoft.com/office/drawing/2018/hyperlinkcolor" val="tx"/>
                    </a:ext>
                  </a:extLst>
                </a:hlinkClick>
              </a:rPr>
              <a:t>Creative Commons Attribution-Share Alike 4.0</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lang="en"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License: </a:t>
            </a:r>
            <a:r>
              <a:rPr lang="en-US" dirty="0">
                <a:solidFill>
                  <a:schemeClr val="dk1"/>
                </a:solidFill>
              </a:rPr>
              <a:t>https://creativecommons.org/licenses/by-sa/4.0/deed.en</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sz="1000" b="1" dirty="0">
                <a:solidFill>
                  <a:schemeClr val="dk1"/>
                </a:solidFill>
              </a:rPr>
              <a:t>Directions:</a:t>
            </a:r>
            <a:r>
              <a:rPr lang="en" sz="1000" dirty="0">
                <a:solidFill>
                  <a:schemeClr val="dk1"/>
                </a:solidFill>
              </a:rPr>
              <a:t> Have a student read aloud the quote from the slide. Then explain the </a:t>
            </a:r>
            <a:r>
              <a:rPr lang="en-US" sz="1000" dirty="0">
                <a:solidFill>
                  <a:schemeClr val="dk1"/>
                </a:solidFill>
              </a:rPr>
              <a:t>the elements in the Rite of Confirmation from the Teaching Points below.</a:t>
            </a:r>
            <a:endParaRPr sz="1000" dirty="0">
              <a:solidFill>
                <a:schemeClr val="dk1"/>
              </a:solidFill>
            </a:endParaRPr>
          </a:p>
          <a:p>
            <a:pPr marL="0" lvl="0" indent="0" algn="l" rtl="0">
              <a:spcBef>
                <a:spcPts val="0"/>
              </a:spcBef>
              <a:spcAft>
                <a:spcPts val="0"/>
              </a:spcAft>
              <a:buNone/>
            </a:pPr>
            <a:endParaRPr sz="1000" dirty="0">
              <a:solidFill>
                <a:schemeClr val="dk1"/>
              </a:solidFill>
            </a:endParaRPr>
          </a:p>
          <a:p>
            <a:pPr marL="0" lvl="0" indent="0" algn="l" rtl="0">
              <a:spcBef>
                <a:spcPts val="0"/>
              </a:spcBef>
              <a:spcAft>
                <a:spcPts val="0"/>
              </a:spcAft>
              <a:buNone/>
            </a:pPr>
            <a:r>
              <a:rPr lang="en" sz="1000" b="1" dirty="0"/>
              <a:t>Teaching Points:</a:t>
            </a:r>
          </a:p>
          <a:p>
            <a:pPr marL="171450" indent="-171450"/>
            <a:r>
              <a:rPr lang="en" sz="1000" i="1" dirty="0"/>
              <a:t>The Readings </a:t>
            </a:r>
            <a:r>
              <a:rPr lang="en-US" sz="1000" dirty="0"/>
              <a:t>The Sacrament of Confirmation takes place during Mass during the Liturgy of the Word and before the Liturgy of the Eucharist.</a:t>
            </a:r>
          </a:p>
          <a:p>
            <a:pPr marL="0" indent="0">
              <a:buNone/>
            </a:pPr>
            <a:endParaRPr lang="en-US" sz="1000" dirty="0"/>
          </a:p>
          <a:p>
            <a:pPr marL="171450" indent="-171450"/>
            <a:r>
              <a:rPr lang="en" sz="1000" i="1" dirty="0"/>
              <a:t>The Presentation of the Candidates </a:t>
            </a:r>
            <a:r>
              <a:rPr lang="en" sz="1000" dirty="0"/>
              <a:t>After the Gospel, a catechist, deacon, or priest presents the candidates for Confirmation to the bishop. If possible, each candidate’s name is read aloud, and the person comes forward individually to meet the bishop.</a:t>
            </a:r>
          </a:p>
          <a:p>
            <a:pPr marL="0" indent="0">
              <a:buNone/>
            </a:pPr>
            <a:endParaRPr sz="1000" dirty="0"/>
          </a:p>
          <a:p>
            <a:pPr marL="171450" indent="-171450"/>
            <a:r>
              <a:rPr lang="en" sz="1000" i="1" dirty="0"/>
              <a:t>Homily</a:t>
            </a:r>
            <a:r>
              <a:rPr lang="en" sz="1000" dirty="0"/>
              <a:t> In the homily that follows, according to some local customs, the bishop may conduct a question-and-answer dialogue with the confirmandi to make sure they understand the meaning of Confirmation.</a:t>
            </a:r>
          </a:p>
          <a:p>
            <a:pPr marL="0" indent="0">
              <a:buNone/>
            </a:pPr>
            <a:endParaRPr sz="1000" dirty="0"/>
          </a:p>
          <a:p>
            <a:pPr marL="171450" indent="-171450"/>
            <a:r>
              <a:rPr lang="en" sz="1000" i="1" dirty="0"/>
              <a:t>Renewal of Baptismal Promises </a:t>
            </a:r>
            <a:r>
              <a:rPr lang="en" sz="1000" dirty="0"/>
              <a:t>After the homily, the candidates publicly renew their baptismal promises, promising to reject Satan and professing their faith in the Blessed Trinity and in the Church. The bishop confirms their profession of faith by proclaiming the faith of the Church with these words: “This is our faith. This is the faith of the Church. We are proud to profess it in Christ Jesus the Lord.” The entire assembly responds: “Amen.” </a:t>
            </a:r>
          </a:p>
          <a:p>
            <a:pPr marL="0" indent="0">
              <a:buNone/>
            </a:pPr>
            <a:r>
              <a:rPr lang="en" sz="1000" dirty="0"/>
              <a:t> </a:t>
            </a:r>
            <a:endParaRPr sz="1000" dirty="0"/>
          </a:p>
          <a:p>
            <a:pPr marL="171450" indent="-171450"/>
            <a:r>
              <a:rPr lang="en" sz="1000" i="1" dirty="0"/>
              <a:t>Invocation of the Outpouring of the Spirit </a:t>
            </a:r>
            <a:r>
              <a:rPr lang="en" sz="1000" dirty="0"/>
              <a:t>After the Profession of Faith, the bishop extends his hands over the whole group, praying for the outpouring of the Holy Spirit. </a:t>
            </a:r>
          </a:p>
          <a:p>
            <a:pPr marL="0" indent="0">
              <a:buNone/>
            </a:pPr>
            <a:endParaRPr lang="en" sz="1000" dirty="0"/>
          </a:p>
          <a:p>
            <a:pPr marL="171450" indent="-171450"/>
            <a:r>
              <a:rPr lang="en" sz="1000" i="1" dirty="0"/>
              <a:t>The Laying on of Hands and Anointing with Sacred Chrism </a:t>
            </a:r>
            <a:r>
              <a:rPr lang="en" sz="1000" dirty="0"/>
              <a:t>The laying on of hands by the bishop accompanies the anointing with sacred chrism. The laying on of hands communicates the grace of the Holy Spirit and continues the laying on of hands by the Apostles to those who were newly baptized. From the Church’s origins, the laying on of hands was understood to impart the gift of the Holy Spirit and complete the graces of Baptism. The anointing is the essential rite of Confirmation. It is often a deacon who brings the sacred chrism to the bishop as each candidate comes forward with his or her sponsor. The sponsor gives the candidate’s name to the bishop and places his or her right hand on the candidate’s right shoulder. </a:t>
            </a:r>
          </a:p>
          <a:p>
            <a:pPr marL="0" indent="0">
              <a:buNone/>
            </a:pPr>
            <a:endParaRPr sz="1000" dirty="0"/>
          </a:p>
          <a:p>
            <a:pPr marL="171450" indent="-171450"/>
            <a:r>
              <a:rPr lang="en" sz="1000" i="1" dirty="0"/>
              <a:t>General Intercessions </a:t>
            </a:r>
            <a:r>
              <a:rPr lang="en-US" sz="1000" dirty="0"/>
              <a:t>After all the candidates have been confirmed, the General Intercessions are prayed. These prayers are for the newly confirmed, their godparents, and their families. The prayers also ask God to help everyone in the Church to be open to the gifts of the Holy Spirit and give witness to the Gospel of Jesus. </a:t>
            </a:r>
          </a:p>
          <a:p>
            <a:pPr marL="0" indent="0">
              <a:buNone/>
            </a:pPr>
            <a:endParaRPr lang="en-US" sz="1000" dirty="0"/>
          </a:p>
          <a:p>
            <a:pPr marL="171450" indent="-171450"/>
            <a:r>
              <a:rPr lang="en" sz="1000" i="1" dirty="0"/>
              <a:t>Liturgy of the Eucharist </a:t>
            </a:r>
            <a:r>
              <a:rPr lang="en" sz="1000" dirty="0"/>
              <a:t>The Mass continues.</a:t>
            </a:r>
            <a:endParaRPr sz="1000" dirty="0"/>
          </a:p>
          <a:p>
            <a:pPr marL="0" lvl="0" indent="0" algn="l" rtl="0">
              <a:spcBef>
                <a:spcPts val="0"/>
              </a:spcBef>
              <a:spcAft>
                <a:spcPts val="0"/>
              </a:spcAft>
              <a:buNone/>
            </a:pPr>
            <a:endParaRPr sz="1000" b="1" dirty="0"/>
          </a:p>
          <a:p>
            <a:pPr marL="0" lvl="0" indent="0" algn="l" rtl="0">
              <a:spcBef>
                <a:spcPts val="0"/>
              </a:spcBef>
              <a:spcAft>
                <a:spcPts val="0"/>
              </a:spcAft>
              <a:buNone/>
            </a:pPr>
            <a:r>
              <a:rPr lang="en" sz="1000" b="1" dirty="0"/>
              <a:t>Online Resources: </a:t>
            </a:r>
            <a:r>
              <a:rPr lang="en" sz="1000" dirty="0"/>
              <a:t>Have students view the following video:</a:t>
            </a:r>
            <a:r>
              <a:rPr lang="en" sz="1000" b="1" dirty="0"/>
              <a:t> </a:t>
            </a:r>
            <a:r>
              <a:rPr lang="en" sz="1000" i="1" dirty="0"/>
              <a:t>Confirmation | Catholic Central. </a:t>
            </a:r>
            <a:r>
              <a:rPr lang="en" sz="1000" dirty="0"/>
              <a:t>URL here: </a:t>
            </a:r>
            <a:r>
              <a:rPr lang="en" sz="1000" u="sng" dirty="0">
                <a:solidFill>
                  <a:schemeClr val="hlink"/>
                </a:solidFill>
                <a:hlinkClick r:id="rId5"/>
              </a:rPr>
              <a:t>https://youtu.be/zUn4e4xmo1k</a:t>
            </a:r>
            <a:r>
              <a:rPr lang="en" sz="1000" dirty="0"/>
              <a:t> </a:t>
            </a:r>
            <a:endParaRPr sz="1000" dirty="0"/>
          </a:p>
          <a:p>
            <a:pPr marL="0" lvl="0" indent="0" algn="l" rtl="0">
              <a:spcBef>
                <a:spcPts val="0"/>
              </a:spcBef>
              <a:spcAft>
                <a:spcPts val="0"/>
              </a:spcAft>
              <a:buNone/>
            </a:pPr>
            <a:endParaRPr sz="1000" b="1" dirty="0">
              <a:solidFill>
                <a:schemeClr val="dk1"/>
              </a:solidFill>
            </a:endParaRPr>
          </a:p>
          <a:p>
            <a:pPr marL="0" lvl="0" indent="0" algn="l" rtl="0">
              <a:spcBef>
                <a:spcPts val="0"/>
              </a:spcBef>
              <a:spcAft>
                <a:spcPts val="0"/>
              </a:spcAft>
              <a:buClr>
                <a:schemeClr val="dk1"/>
              </a:buClr>
              <a:buSzPts val="1100"/>
              <a:buFont typeface="Arial"/>
              <a:buNone/>
            </a:pPr>
            <a:r>
              <a:rPr lang="en" sz="1000"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sz="1000" b="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14990b1a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g3514990b1a6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down the information from the slide into their notes.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Teaching P</a:t>
            </a:r>
            <a:r>
              <a:rPr lang="en-US" b="1" dirty="0">
                <a:solidFill>
                  <a:schemeClr val="dk1"/>
                </a:solidFill>
              </a:rPr>
              <a:t>o</a:t>
            </a:r>
            <a:r>
              <a:rPr lang="en" b="1" dirty="0">
                <a:solidFill>
                  <a:schemeClr val="dk1"/>
                </a:solidFill>
              </a:rPr>
              <a:t>ints: </a:t>
            </a:r>
          </a:p>
          <a:p>
            <a:pPr marL="171450" indent="-171450">
              <a:buClr>
                <a:schemeClr val="dk1"/>
              </a:buClr>
            </a:pPr>
            <a:r>
              <a:rPr lang="en-US" i="1" dirty="0">
                <a:solidFill>
                  <a:schemeClr val="dk1"/>
                </a:solidFill>
              </a:rPr>
              <a:t>Minister  </a:t>
            </a:r>
            <a:r>
              <a:rPr lang="en" dirty="0">
                <a:solidFill>
                  <a:schemeClr val="dk1"/>
                </a:solidFill>
              </a:rPr>
              <a:t>In the Roman Church, the “ordinary minister” of the Sacrament of Confirmation is the bishop. Bishops are successors of the Apostles. They have received the fullness of the Sacrament of Holy Orders. Their personal administering of Confirmation clearly demonstrates that the effect of the Sacrament is to unite those who receive it more closely to the Church, to the Apostles, and to the mission of bearing witness to Christ. There are circumstances when a priest may confer Confirmation. A priest (using the sacred chrism consecrated by the bishop) is typically the minister of Confirmation for adults who receive all three Sacraments of Christian Initiation at the Easter Vigil. Also, a priest can confer Confirmation if a person is in danger of death. In the Eastern Churches, the priest is the ordinary minister of Confirmation and confers the Sacrament immediately after Baptism. However, recall that in the East, the unity with the bishop is preserved in this sacrament especially through the sacred chrism, which has been consecrated by the bishop or patriarch, thus expressing the apostolic unity of the Church.</a:t>
            </a:r>
          </a:p>
          <a:p>
            <a:pPr marL="0" indent="0">
              <a:buClr>
                <a:schemeClr val="dk1"/>
              </a:buClr>
              <a:buNone/>
            </a:pPr>
            <a:endParaRPr dirty="0">
              <a:solidFill>
                <a:schemeClr val="dk1"/>
              </a:solidFill>
            </a:endParaRPr>
          </a:p>
          <a:p>
            <a:pPr marL="171450" indent="-171450">
              <a:buClr>
                <a:schemeClr val="dk1"/>
              </a:buClr>
            </a:pPr>
            <a:r>
              <a:rPr lang="en" i="1" dirty="0">
                <a:solidFill>
                  <a:schemeClr val="dk1"/>
                </a:solidFill>
              </a:rPr>
              <a:t>Matter </a:t>
            </a:r>
            <a:r>
              <a:rPr lang="en" dirty="0">
                <a:solidFill>
                  <a:schemeClr val="dk1"/>
                </a:solidFill>
              </a:rPr>
              <a:t>Chrism Oil is used in the Sacraments of Baptism, Confirmation, and Holy Orders. The anointing signifies the status of the Christian as “other Christ” and it sets them apart for God’s purpose. Laying on of hands calls to mind what the Apostles did after those who were baptized were waiting for the full outpouring of the Holy Spirit. </a:t>
            </a:r>
          </a:p>
          <a:p>
            <a:pPr marL="0" indent="0">
              <a:buClr>
                <a:schemeClr val="dk1"/>
              </a:buClr>
              <a:buNone/>
            </a:pPr>
            <a:endParaRPr dirty="0">
              <a:solidFill>
                <a:schemeClr val="dk1"/>
              </a:solidFill>
            </a:endParaRPr>
          </a:p>
          <a:p>
            <a:pPr marL="171450" indent="-171450">
              <a:buClr>
                <a:schemeClr val="dk1"/>
              </a:buClr>
            </a:pPr>
            <a:r>
              <a:rPr lang="en" i="1" dirty="0">
                <a:solidFill>
                  <a:schemeClr val="dk1"/>
                </a:solidFill>
              </a:rPr>
              <a:t>Form</a:t>
            </a:r>
            <a:r>
              <a:rPr lang="en" dirty="0">
                <a:solidFill>
                  <a:schemeClr val="dk1"/>
                </a:solidFill>
              </a:rPr>
              <a:t> The words spoken by the minister (form) refer to the biblical seal of those who are counted among the elect in heaven in the Book of Revelation.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cf00156827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cf00156827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b="1" dirty="0">
                <a:solidFill>
                  <a:schemeClr val="dk1"/>
                </a:solidFill>
              </a:rPr>
              <a:t>Directions:</a:t>
            </a:r>
            <a:r>
              <a:rPr lang="en" dirty="0">
                <a:solidFill>
                  <a:schemeClr val="dk1"/>
                </a:solidFill>
              </a:rPr>
              <a:t> </a:t>
            </a:r>
            <a:r>
              <a:rPr lang="en-US" dirty="0">
                <a:solidFill>
                  <a:schemeClr val="dk1"/>
                </a:solidFill>
              </a:rPr>
              <a:t>Have students copy the slide information in their notebooks</a:t>
            </a:r>
            <a:r>
              <a:rPr lang="en-US" b="1" dirty="0">
                <a:solidFill>
                  <a:schemeClr val="dk1"/>
                </a:solidFill>
              </a:rPr>
              <a:t>. </a:t>
            </a:r>
            <a:endParaRPr b="1"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Teaching Points:</a:t>
            </a:r>
            <a:r>
              <a:rPr lang="en" dirty="0">
                <a:solidFill>
                  <a:schemeClr val="dk1"/>
                </a:solidFill>
              </a:rPr>
              <a:t> </a:t>
            </a:r>
            <a:endParaRPr dirty="0">
              <a:solidFill>
                <a:schemeClr val="dk1"/>
              </a:solidFill>
            </a:endParaRPr>
          </a:p>
          <a:p>
            <a:pPr marL="171450" indent="-171450"/>
            <a:r>
              <a:rPr lang="en" dirty="0">
                <a:solidFill>
                  <a:schemeClr val="dk1"/>
                </a:solidFill>
              </a:rPr>
              <a:t>Confirmation is </a:t>
            </a:r>
            <a:r>
              <a:rPr lang="en" i="1" dirty="0">
                <a:solidFill>
                  <a:schemeClr val="dk1"/>
                </a:solidFill>
              </a:rPr>
              <a:t>not</a:t>
            </a:r>
            <a:endParaRPr lang="en" dirty="0">
              <a:solidFill>
                <a:schemeClr val="dk1"/>
              </a:solidFill>
            </a:endParaRPr>
          </a:p>
          <a:p>
            <a:pPr marL="342900" indent="-171450">
              <a:buFont typeface="Courier New" panose="02070309020205020404" pitchFamily="49" charset="0"/>
              <a:buChar char="o"/>
              <a:tabLst>
                <a:tab pos="171450" algn="l"/>
              </a:tabLst>
            </a:pPr>
            <a:r>
              <a:rPr lang="en" dirty="0">
                <a:solidFill>
                  <a:schemeClr val="dk1"/>
                </a:solidFill>
              </a:rPr>
              <a:t>a “sign of maturity” as if no more growth is necessary;</a:t>
            </a:r>
            <a:endParaRPr dirty="0">
              <a:solidFill>
                <a:schemeClr val="dk1"/>
              </a:solidFill>
            </a:endParaRPr>
          </a:p>
          <a:p>
            <a:pPr marL="342900" indent="-171450">
              <a:buFont typeface="Courier New" panose="02070309020205020404" pitchFamily="49" charset="0"/>
              <a:buChar char="o"/>
              <a:tabLst>
                <a:tab pos="171450" algn="l"/>
              </a:tabLst>
            </a:pPr>
            <a:r>
              <a:rPr lang="en" dirty="0">
                <a:solidFill>
                  <a:schemeClr val="dk1"/>
                </a:solidFill>
              </a:rPr>
              <a:t>a Christian Bar Mitzvah-marking the transition into adulthood;</a:t>
            </a:r>
            <a:endParaRPr dirty="0">
              <a:solidFill>
                <a:schemeClr val="dk1"/>
              </a:solidFill>
            </a:endParaRPr>
          </a:p>
          <a:p>
            <a:pPr marL="342900" indent="-171450">
              <a:buFont typeface="Courier New" panose="02070309020205020404" pitchFamily="49" charset="0"/>
              <a:buChar char="o"/>
              <a:tabLst>
                <a:tab pos="171450" algn="l"/>
              </a:tabLst>
            </a:pPr>
            <a:r>
              <a:rPr lang="en-US" dirty="0">
                <a:solidFill>
                  <a:schemeClr val="dk1"/>
                </a:solidFill>
              </a:rPr>
              <a:t>a person’s confirmation to accept God. Instead, it is </a:t>
            </a:r>
            <a:r>
              <a:rPr lang="en" dirty="0">
                <a:solidFill>
                  <a:schemeClr val="dk1"/>
                </a:solidFill>
              </a:rPr>
              <a:t>an openness to receive the grace offered.</a:t>
            </a:r>
            <a:endParaRPr dirty="0">
              <a:solidFill>
                <a:schemeClr val="dk1"/>
              </a:solidFill>
            </a:endParaRPr>
          </a:p>
          <a:p>
            <a:pPr marL="171450" indent="-171450"/>
            <a:endParaRPr dirty="0">
              <a:solidFill>
                <a:schemeClr val="dk1"/>
              </a:solidFill>
            </a:endParaRPr>
          </a:p>
          <a:p>
            <a:pPr marL="171450" indent="-171450"/>
            <a:r>
              <a:rPr lang="en" dirty="0">
                <a:solidFill>
                  <a:schemeClr val="dk1"/>
                </a:solidFill>
              </a:rPr>
              <a:t>Confirmation </a:t>
            </a:r>
            <a:r>
              <a:rPr lang="en" i="1" dirty="0">
                <a:solidFill>
                  <a:schemeClr val="dk1"/>
                </a:solidFill>
              </a:rPr>
              <a:t>is</a:t>
            </a:r>
            <a:endParaRPr lang="en" dirty="0">
              <a:solidFill>
                <a:schemeClr val="dk1"/>
              </a:solidFill>
            </a:endParaRPr>
          </a:p>
          <a:p>
            <a:pPr marL="342900" indent="-171450">
              <a:buFont typeface="Courier New" panose="02070309020205020404" pitchFamily="49" charset="0"/>
              <a:buChar char="o"/>
              <a:tabLst>
                <a:tab pos="171450" algn="l"/>
              </a:tabLst>
            </a:pPr>
            <a:r>
              <a:rPr lang="en" dirty="0">
                <a:solidFill>
                  <a:schemeClr val="dk1"/>
                </a:solidFill>
              </a:rPr>
              <a:t>a reception of an increase of God’s help to live a life of holiness in order to spread and defend the faith;</a:t>
            </a:r>
            <a:endParaRPr dirty="0">
              <a:solidFill>
                <a:schemeClr val="dk1"/>
              </a:solidFill>
            </a:endParaRPr>
          </a:p>
          <a:p>
            <a:pPr marL="342900" indent="-171450">
              <a:buFont typeface="Courier New" panose="02070309020205020404" pitchFamily="49" charset="0"/>
              <a:buChar char="o"/>
              <a:tabLst>
                <a:tab pos="171450" algn="l"/>
              </a:tabLst>
            </a:pPr>
            <a:r>
              <a:rPr lang="en" dirty="0">
                <a:solidFill>
                  <a:schemeClr val="dk1"/>
                </a:solidFill>
              </a:rPr>
              <a:t>a reception of the Spirit’s special grace to be a servant leader and what used to be known as a (peaceful) “soldier for Christ”;</a:t>
            </a:r>
            <a:endParaRPr dirty="0">
              <a:solidFill>
                <a:schemeClr val="dk1"/>
              </a:solidFill>
            </a:endParaRPr>
          </a:p>
          <a:p>
            <a:pPr marL="342900" indent="-171450">
              <a:buFont typeface="Courier New" panose="02070309020205020404" pitchFamily="49" charset="0"/>
              <a:buChar char="o"/>
              <a:tabLst>
                <a:tab pos="171450" algn="l"/>
              </a:tabLst>
            </a:pPr>
            <a:r>
              <a:rPr lang="en" dirty="0">
                <a:solidFill>
                  <a:schemeClr val="dk1"/>
                </a:solidFill>
              </a:rPr>
              <a:t>God confirming us as his “beloved sons and daughters” and equipping us to fight for Good against evil.</a:t>
            </a:r>
            <a:endParaRPr dirty="0">
              <a:solidFill>
                <a:schemeClr val="dk1"/>
              </a:solidFill>
            </a:endParaRPr>
          </a:p>
          <a:p>
            <a:pPr marL="0" lvl="0" indent="0" algn="l" rtl="0">
              <a:spcBef>
                <a:spcPts val="0"/>
              </a:spcBef>
              <a:spcAft>
                <a:spcPts val="0"/>
              </a:spcAft>
              <a:buNone/>
            </a:pPr>
            <a:endParaRPr b="1" dirty="0"/>
          </a:p>
          <a:p>
            <a:pPr marL="0" lvl="0" indent="0" algn="l" rtl="0">
              <a:spcBef>
                <a:spcPts val="0"/>
              </a:spcBef>
              <a:spcAft>
                <a:spcPts val="0"/>
              </a:spcAft>
              <a:buNone/>
            </a:pPr>
            <a:r>
              <a:rPr lang="en" b="1" dirty="0"/>
              <a:t>Online Resources:</a:t>
            </a:r>
            <a:r>
              <a:rPr lang="en" dirty="0"/>
              <a:t> Have students view the following video:</a:t>
            </a:r>
            <a:r>
              <a:rPr lang="en" i="1" dirty="0"/>
              <a:t> </a:t>
            </a:r>
            <a:r>
              <a:rPr lang="en-US" i="1" dirty="0"/>
              <a:t>5 Things People Get Wrong About Confirmation (Aquinas 101)</a:t>
            </a:r>
            <a:r>
              <a:rPr lang="en" i="1" dirty="0"/>
              <a:t>.</a:t>
            </a:r>
            <a:r>
              <a:rPr lang="en" dirty="0"/>
              <a:t> URL here: </a:t>
            </a:r>
            <a:r>
              <a:rPr lang="en" u="sng" dirty="0">
                <a:solidFill>
                  <a:schemeClr val="hlink"/>
                </a:solidFill>
                <a:hlinkClick r:id="rId3"/>
              </a:rPr>
              <a:t>https://youtu.be/txKGwEYA-18</a:t>
            </a:r>
            <a:r>
              <a:rPr lang="en" dirty="0"/>
              <a:t>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p:nvPr/>
        </p:nvSpPr>
        <p:spPr>
          <a:xfrm>
            <a:off x="1174425" y="1412350"/>
            <a:ext cx="7395600" cy="311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200" b="1">
                <a:solidFill>
                  <a:srgbClr val="FCE5CD"/>
                </a:solidFill>
                <a:latin typeface="Calibri"/>
                <a:ea typeface="Calibri"/>
                <a:cs typeface="Calibri"/>
                <a:sym typeface="Calibri"/>
              </a:rPr>
              <a:t>3. THE SACRAMENT OF CONFIRMATION</a:t>
            </a:r>
            <a:endParaRPr sz="5200" b="1">
              <a:solidFill>
                <a:srgbClr val="FCE5CD"/>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7629A0DF-82F0-439F-A62D-C291D87D6ACC}"/>
              </a:ext>
            </a:extLst>
          </p:cNvPr>
          <p:cNvSpPr/>
          <p:nvPr/>
        </p:nvSpPr>
        <p:spPr>
          <a:xfrm>
            <a:off x="0" y="0"/>
            <a:ext cx="9144000" cy="5143500"/>
          </a:xfrm>
          <a:prstGeom prst="rect">
            <a:avLst/>
          </a:prstGeom>
          <a:solidFill>
            <a:srgbClr val="B92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B1BFFC0-E13C-473F-B934-9FB4AA2FC0DA}"/>
              </a:ext>
            </a:extLst>
          </p:cNvPr>
          <p:cNvPicPr>
            <a:picLocks noChangeAspect="1"/>
          </p:cNvPicPr>
          <p:nvPr/>
        </p:nvPicPr>
        <p:blipFill rotWithShape="1">
          <a:blip r:embed="rId4">
            <a:alphaModFix amt="55000"/>
            <a:extLst>
              <a:ext uri="{BEBA8EAE-BF5A-486C-A8C5-ECC9F3942E4B}">
                <a14:imgProps xmlns:a14="http://schemas.microsoft.com/office/drawing/2010/main">
                  <a14:imgLayer r:embed="rId5">
                    <a14:imgEffect>
                      <a14:saturation sat="200000"/>
                    </a14:imgEffect>
                  </a14:imgLayer>
                </a14:imgProps>
              </a:ext>
            </a:extLst>
          </a:blip>
          <a:srcRect b="8827"/>
          <a:stretch/>
        </p:blipFill>
        <p:spPr>
          <a:xfrm>
            <a:off x="0" y="0"/>
            <a:ext cx="9144000" cy="5143500"/>
          </a:xfrm>
          <a:prstGeom prst="rect">
            <a:avLst/>
          </a:prstGeom>
        </p:spPr>
      </p:pic>
      <p:sp>
        <p:nvSpPr>
          <p:cNvPr id="8" name="Oval 7">
            <a:extLst>
              <a:ext uri="{FF2B5EF4-FFF2-40B4-BE49-F238E27FC236}">
                <a16:creationId xmlns:a16="http://schemas.microsoft.com/office/drawing/2014/main" id="{B7BE5D20-F3CA-41DB-A5D3-85E38FC982C7}"/>
              </a:ext>
            </a:extLst>
          </p:cNvPr>
          <p:cNvSpPr/>
          <p:nvPr/>
        </p:nvSpPr>
        <p:spPr>
          <a:xfrm>
            <a:off x="4135209" y="1132867"/>
            <a:ext cx="873578" cy="898072"/>
          </a:xfrm>
          <a:prstGeom prst="ellipse">
            <a:avLst/>
          </a:prstGeom>
          <a:solidFill>
            <a:srgbClr val="B9245C"/>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latin typeface="+mj-lt"/>
              </a:rPr>
              <a:t>3</a:t>
            </a:r>
          </a:p>
        </p:txBody>
      </p:sp>
      <p:sp>
        <p:nvSpPr>
          <p:cNvPr id="9" name="TextBox 8">
            <a:extLst>
              <a:ext uri="{FF2B5EF4-FFF2-40B4-BE49-F238E27FC236}">
                <a16:creationId xmlns:a16="http://schemas.microsoft.com/office/drawing/2014/main" id="{C847A2D3-4840-458C-AB50-39411AD11997}"/>
              </a:ext>
            </a:extLst>
          </p:cNvPr>
          <p:cNvSpPr txBox="1"/>
          <p:nvPr/>
        </p:nvSpPr>
        <p:spPr>
          <a:xfrm>
            <a:off x="-1" y="4620280"/>
            <a:ext cx="9144000" cy="523220"/>
          </a:xfrm>
          <a:prstGeom prst="rect">
            <a:avLst/>
          </a:prstGeom>
          <a:solidFill>
            <a:srgbClr val="B9245C"/>
          </a:solidFill>
        </p:spPr>
        <p:txBody>
          <a:bodyPr wrap="square" rtlCol="0">
            <a:spAutoFit/>
          </a:bodyPr>
          <a:lstStyle/>
          <a:p>
            <a:pPr algn="ctr"/>
            <a:r>
              <a:rPr lang="en-US" sz="2800" i="1" dirty="0">
                <a:solidFill>
                  <a:schemeClr val="bg1"/>
                </a:solidFill>
                <a:latin typeface="Corbel" panose="020B0503020204020204" pitchFamily="34" charset="0"/>
              </a:rPr>
              <a:t>The Seven Sacraments: Signs of God’s Grace</a:t>
            </a:r>
          </a:p>
        </p:txBody>
      </p:sp>
      <p:sp>
        <p:nvSpPr>
          <p:cNvPr id="10" name="TextBox 9">
            <a:extLst>
              <a:ext uri="{FF2B5EF4-FFF2-40B4-BE49-F238E27FC236}">
                <a16:creationId xmlns:a16="http://schemas.microsoft.com/office/drawing/2014/main" id="{770114B7-2AB8-46AF-B526-7DF61E6D3824}"/>
              </a:ext>
            </a:extLst>
          </p:cNvPr>
          <p:cNvSpPr txBox="1"/>
          <p:nvPr/>
        </p:nvSpPr>
        <p:spPr>
          <a:xfrm>
            <a:off x="1212693" y="2248584"/>
            <a:ext cx="67186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chemeClr val="bg1"/>
                </a:solidFill>
                <a:latin typeface="Corbel"/>
              </a:rPr>
              <a:t>The Sacrament of Confirmation</a:t>
            </a:r>
            <a:endParaRPr lang="en-US"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41B47"/>
        </a:solidFill>
        <a:effectLst/>
      </p:bgPr>
    </p:bg>
    <p:spTree>
      <p:nvGrpSpPr>
        <p:cNvPr id="1" name="Shape 122"/>
        <p:cNvGrpSpPr/>
        <p:nvPr/>
      </p:nvGrpSpPr>
      <p:grpSpPr>
        <a:xfrm>
          <a:off x="0" y="0"/>
          <a:ext cx="0" cy="0"/>
          <a:chOff x="0" y="0"/>
          <a:chExt cx="0" cy="0"/>
        </a:xfrm>
      </p:grpSpPr>
      <p:sp>
        <p:nvSpPr>
          <p:cNvPr id="123" name="Google Shape;123;p22"/>
          <p:cNvSpPr txBox="1"/>
          <p:nvPr/>
        </p:nvSpPr>
        <p:spPr>
          <a:xfrm>
            <a:off x="404175" y="166809"/>
            <a:ext cx="4217700" cy="1505874"/>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700" b="1" dirty="0">
                <a:solidFill>
                  <a:srgbClr val="741B47"/>
                </a:solidFill>
                <a:latin typeface="Calibri"/>
                <a:ea typeface="Calibri"/>
                <a:cs typeface="Calibri"/>
                <a:sym typeface="Calibri"/>
              </a:rPr>
              <a:t>The Anointed Ones</a:t>
            </a:r>
          </a:p>
          <a:p>
            <a:pPr algn="ctr"/>
            <a:r>
              <a:rPr lang="en-US" sz="1600" dirty="0">
                <a:solidFill>
                  <a:srgbClr val="4C1130"/>
                </a:solidFill>
                <a:latin typeface="Calibri"/>
                <a:ea typeface="Calibri"/>
                <a:cs typeface="Calibri"/>
                <a:sym typeface="Calibri"/>
              </a:rPr>
              <a:t>Christ means “anointed One.”  Christians are the “anointed ones.”</a:t>
            </a:r>
          </a:p>
          <a:p>
            <a:pPr marL="0" lvl="0" indent="0" algn="ctr" rtl="0">
              <a:spcBef>
                <a:spcPts val="0"/>
              </a:spcBef>
              <a:spcAft>
                <a:spcPts val="0"/>
              </a:spcAft>
              <a:buNone/>
            </a:pPr>
            <a:endParaRPr sz="3700" b="1" dirty="0">
              <a:solidFill>
                <a:srgbClr val="741B47"/>
              </a:solidFill>
              <a:latin typeface="Calibri"/>
              <a:ea typeface="Calibri"/>
              <a:cs typeface="Calibri"/>
              <a:sym typeface="Calibri"/>
            </a:endParaRPr>
          </a:p>
        </p:txBody>
      </p:sp>
      <p:sp>
        <p:nvSpPr>
          <p:cNvPr id="124" name="Google Shape;124;p22"/>
          <p:cNvSpPr txBox="1"/>
          <p:nvPr/>
        </p:nvSpPr>
        <p:spPr>
          <a:xfrm>
            <a:off x="404175" y="1365500"/>
            <a:ext cx="4217700" cy="34524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spcBef>
                <a:spcPts val="0"/>
              </a:spcBef>
              <a:spcAft>
                <a:spcPts val="0"/>
              </a:spcAft>
              <a:buNone/>
            </a:pPr>
            <a:endParaRPr sz="2400" dirty="0">
              <a:solidFill>
                <a:srgbClr val="4C1130"/>
              </a:solidFill>
              <a:latin typeface="Calibri"/>
              <a:ea typeface="Calibri"/>
              <a:cs typeface="Calibri"/>
              <a:sym typeface="Calibri"/>
            </a:endParaRPr>
          </a:p>
          <a:p>
            <a:pPr marL="457200" lvl="0" indent="-381000" algn="l" rtl="0">
              <a:spcBef>
                <a:spcPts val="0"/>
              </a:spcBef>
              <a:spcAft>
                <a:spcPts val="0"/>
              </a:spcAft>
              <a:buClr>
                <a:srgbClr val="4C1130"/>
              </a:buClr>
              <a:buSzPts val="2400"/>
              <a:buFont typeface="Calibri"/>
              <a:buChar char="●"/>
            </a:pPr>
            <a:r>
              <a:rPr lang="en" sz="2400" b="1" dirty="0">
                <a:solidFill>
                  <a:srgbClr val="4C1130"/>
                </a:solidFill>
                <a:latin typeface="Calibri"/>
                <a:ea typeface="Calibri"/>
                <a:cs typeface="Calibri"/>
                <a:sym typeface="Calibri"/>
              </a:rPr>
              <a:t>Sacred Chrism:</a:t>
            </a:r>
            <a:r>
              <a:rPr lang="en" sz="2400" dirty="0">
                <a:solidFill>
                  <a:srgbClr val="4C1130"/>
                </a:solidFill>
                <a:latin typeface="Calibri"/>
                <a:ea typeface="Calibri"/>
                <a:cs typeface="Calibri"/>
                <a:sym typeface="Calibri"/>
              </a:rPr>
              <a:t> </a:t>
            </a:r>
            <a:r>
              <a:rPr lang="en" sz="2200" dirty="0">
                <a:solidFill>
                  <a:srgbClr val="4C1130"/>
                </a:solidFill>
                <a:latin typeface="Calibri"/>
                <a:ea typeface="Calibri"/>
                <a:cs typeface="Calibri"/>
                <a:sym typeface="Calibri"/>
              </a:rPr>
              <a:t>Perfumed oil consecrated by the bishop and used for anointing in the Sacraments of Baptism, Confirmation, and Holy Orders.</a:t>
            </a:r>
            <a:endParaRPr sz="2200" dirty="0">
              <a:solidFill>
                <a:srgbClr val="4C1130"/>
              </a:solidFill>
              <a:latin typeface="Calibri"/>
              <a:ea typeface="Calibri"/>
              <a:cs typeface="Calibri"/>
              <a:sym typeface="Calibri"/>
            </a:endParaRPr>
          </a:p>
          <a:p>
            <a:pPr marL="457200" lvl="0" indent="0" algn="l" rtl="0">
              <a:lnSpc>
                <a:spcPct val="115000"/>
              </a:lnSpc>
              <a:spcBef>
                <a:spcPts val="0"/>
              </a:spcBef>
              <a:spcAft>
                <a:spcPts val="0"/>
              </a:spcAft>
              <a:buNone/>
            </a:pPr>
            <a:endParaRPr sz="1800" dirty="0">
              <a:solidFill>
                <a:srgbClr val="202020"/>
              </a:solidFill>
              <a:latin typeface="Calibri"/>
              <a:ea typeface="Calibri"/>
              <a:cs typeface="Calibri"/>
              <a:sym typeface="Calibri"/>
            </a:endParaRPr>
          </a:p>
        </p:txBody>
      </p:sp>
      <p:pic>
        <p:nvPicPr>
          <p:cNvPr id="125" name="Google Shape;125;p22"/>
          <p:cNvPicPr preferRelativeResize="0"/>
          <p:nvPr/>
        </p:nvPicPr>
        <p:blipFill>
          <a:blip r:embed="rId3">
            <a:alphaModFix/>
          </a:blip>
          <a:stretch>
            <a:fillRect/>
          </a:stretch>
        </p:blipFill>
        <p:spPr>
          <a:xfrm>
            <a:off x="5083575" y="0"/>
            <a:ext cx="4060425" cy="5143500"/>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subTitle" idx="1"/>
          </p:nvPr>
        </p:nvSpPr>
        <p:spPr>
          <a:xfrm>
            <a:off x="4140575" y="1757975"/>
            <a:ext cx="4439100" cy="288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Protestants who interpret each word or phrase in the</a:t>
            </a:r>
            <a:endParaRPr sz="290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Bible from a literalist point of view.</a:t>
            </a:r>
            <a:endParaRPr sz="2900">
              <a:solidFill>
                <a:schemeClr val="lt1"/>
              </a:solidFill>
              <a:latin typeface="Calibri"/>
              <a:ea typeface="Calibri"/>
              <a:cs typeface="Calibri"/>
              <a:sym typeface="Calibri"/>
            </a:endParaRPr>
          </a:p>
          <a:p>
            <a:pPr marL="0" lvl="0" indent="0" algn="l" rtl="0">
              <a:spcBef>
                <a:spcPts val="0"/>
              </a:spcBef>
              <a:spcAft>
                <a:spcPts val="0"/>
              </a:spcAft>
              <a:buClr>
                <a:srgbClr val="000000"/>
              </a:buClr>
              <a:buSzPts val="605"/>
              <a:buFont typeface="Arial"/>
              <a:buNone/>
            </a:pPr>
            <a:endParaRPr sz="2440">
              <a:solidFill>
                <a:srgbClr val="434343"/>
              </a:solidFill>
              <a:latin typeface="Calibri"/>
              <a:ea typeface="Calibri"/>
              <a:cs typeface="Calibri"/>
              <a:sym typeface="Calibri"/>
            </a:endParaRPr>
          </a:p>
        </p:txBody>
      </p:sp>
      <p:sp>
        <p:nvSpPr>
          <p:cNvPr id="131" name="Google Shape;131;p23"/>
          <p:cNvSpPr/>
          <p:nvPr/>
        </p:nvSpPr>
        <p:spPr>
          <a:xfrm>
            <a:off x="311700" y="188375"/>
            <a:ext cx="8383200" cy="1116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2" name="Google Shape;132;p23"/>
          <p:cNvSpPr txBox="1"/>
          <p:nvPr/>
        </p:nvSpPr>
        <p:spPr>
          <a:xfrm>
            <a:off x="1217350" y="188375"/>
            <a:ext cx="7173000" cy="9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a:solidFill>
                  <a:schemeClr val="lt1"/>
                </a:solidFill>
                <a:latin typeface="Calibri"/>
                <a:ea typeface="Calibri"/>
                <a:cs typeface="Calibri"/>
                <a:sym typeface="Calibri"/>
              </a:rPr>
              <a:t>           Chrism Mass</a:t>
            </a:r>
            <a:endParaRPr sz="5300">
              <a:solidFill>
                <a:schemeClr val="lt1"/>
              </a:solidFill>
              <a:latin typeface="Calibri"/>
              <a:ea typeface="Calibri"/>
              <a:cs typeface="Calibri"/>
              <a:sym typeface="Calibri"/>
            </a:endParaRPr>
          </a:p>
        </p:txBody>
      </p:sp>
      <p:sp>
        <p:nvSpPr>
          <p:cNvPr id="133" name="Google Shape;133;p23"/>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 name="Google Shape;134;p23"/>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sp>
        <p:nvSpPr>
          <p:cNvPr id="135" name="Google Shape;135;p23"/>
          <p:cNvSpPr txBox="1"/>
          <p:nvPr/>
        </p:nvSpPr>
        <p:spPr>
          <a:xfrm>
            <a:off x="4365875" y="1757975"/>
            <a:ext cx="4329000" cy="33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dirty="0">
                <a:latin typeface="Calibri"/>
                <a:ea typeface="Calibri"/>
                <a:cs typeface="Calibri"/>
                <a:sym typeface="Calibri"/>
              </a:rPr>
              <a:t>At the Chrism Mass, which occurs during Holy Week,  the bishop consecrates the sacred chrism and the other oils used in the diocese throughout the year. </a:t>
            </a:r>
            <a:endParaRPr sz="2400" dirty="0">
              <a:latin typeface="Calibri"/>
              <a:ea typeface="Calibri"/>
              <a:cs typeface="Calibri"/>
              <a:sym typeface="Calibri"/>
            </a:endParaRPr>
          </a:p>
        </p:txBody>
      </p:sp>
      <p:pic>
        <p:nvPicPr>
          <p:cNvPr id="136" name="Google Shape;136;p23"/>
          <p:cNvPicPr preferRelativeResize="0"/>
          <p:nvPr/>
        </p:nvPicPr>
        <p:blipFill>
          <a:blip r:embed="rId3">
            <a:alphaModFix/>
          </a:blip>
          <a:stretch>
            <a:fillRect/>
          </a:stretch>
        </p:blipFill>
        <p:spPr>
          <a:xfrm>
            <a:off x="817500" y="1782050"/>
            <a:ext cx="2943225" cy="2838450"/>
          </a:xfrm>
          <a:prstGeom prst="rect">
            <a:avLst/>
          </a:prstGeom>
          <a:noFill/>
          <a:ln w="76200" cap="flat" cmpd="sng">
            <a:solidFill>
              <a:srgbClr val="741B47"/>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520050" y="501250"/>
            <a:ext cx="8103900" cy="937200"/>
          </a:xfrm>
          <a:prstGeom prst="rect">
            <a:avLst/>
          </a:prstGeom>
          <a:noFill/>
          <a:ln w="7620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4020" b="1" dirty="0">
                <a:solidFill>
                  <a:srgbClr val="741B47"/>
                </a:solidFill>
                <a:latin typeface="Calibri"/>
                <a:ea typeface="Calibri"/>
                <a:cs typeface="Calibri"/>
                <a:sym typeface="Calibri"/>
              </a:rPr>
              <a:t>The Spiritual Effects of Confirmation</a:t>
            </a:r>
            <a:endParaRPr sz="4020" b="1" dirty="0">
              <a:solidFill>
                <a:srgbClr val="741B47"/>
              </a:solidFill>
              <a:latin typeface="Calibri"/>
              <a:ea typeface="Calibri"/>
              <a:cs typeface="Calibri"/>
              <a:sym typeface="Calibri"/>
            </a:endParaRPr>
          </a:p>
        </p:txBody>
      </p:sp>
      <p:sp>
        <p:nvSpPr>
          <p:cNvPr id="142" name="Google Shape;142;p24"/>
          <p:cNvSpPr txBox="1"/>
          <p:nvPr/>
        </p:nvSpPr>
        <p:spPr>
          <a:xfrm>
            <a:off x="4264550" y="1702800"/>
            <a:ext cx="4359300" cy="3088500"/>
          </a:xfrm>
          <a:prstGeom prst="rect">
            <a:avLst/>
          </a:prstGeom>
          <a:noFill/>
          <a:ln w="7620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285750" marR="0" lvl="0" indent="-285750" rtl="0">
              <a:lnSpc>
                <a:spcPct val="100000"/>
              </a:lnSpc>
              <a:spcBef>
                <a:spcPts val="0"/>
              </a:spcBef>
              <a:spcAft>
                <a:spcPts val="0"/>
              </a:spcAft>
              <a:buClr>
                <a:srgbClr val="000000"/>
              </a:buClr>
              <a:buSzPts val="2200"/>
              <a:buFont typeface="Arial" panose="020B0604020202020204" pitchFamily="34" charset="0"/>
              <a:buChar char="•"/>
            </a:pPr>
            <a:r>
              <a:rPr lang="en" sz="1800" b="1" dirty="0">
                <a:solidFill>
                  <a:srgbClr val="741B47"/>
                </a:solidFill>
                <a:latin typeface="Calibri"/>
                <a:ea typeface="Calibri"/>
                <a:cs typeface="Calibri"/>
                <a:sym typeface="Calibri"/>
              </a:rPr>
              <a:t>Strengthening of baptismal identity</a:t>
            </a:r>
            <a:endParaRPr sz="1800" b="1" dirty="0">
              <a:solidFill>
                <a:srgbClr val="741B47"/>
              </a:solidFill>
              <a:latin typeface="Calibri"/>
              <a:ea typeface="Calibri"/>
              <a:cs typeface="Calibri"/>
              <a:sym typeface="Calibri"/>
            </a:endParaRPr>
          </a:p>
          <a:p>
            <a:pPr marL="285750" marR="0" lvl="0" indent="-285750" rtl="0">
              <a:lnSpc>
                <a:spcPct val="100000"/>
              </a:lnSpc>
              <a:spcBef>
                <a:spcPts val="0"/>
              </a:spcBef>
              <a:spcAft>
                <a:spcPts val="0"/>
              </a:spcAft>
              <a:buClr>
                <a:srgbClr val="000000"/>
              </a:buClr>
              <a:buSzPts val="2200"/>
              <a:buFont typeface="Arial" panose="020B0604020202020204" pitchFamily="34" charset="0"/>
              <a:buChar char="•"/>
            </a:pPr>
            <a:r>
              <a:rPr lang="en" sz="1800" b="1" dirty="0">
                <a:solidFill>
                  <a:srgbClr val="741B47"/>
                </a:solidFill>
                <a:latin typeface="Calibri"/>
                <a:ea typeface="Calibri"/>
                <a:cs typeface="Calibri"/>
                <a:sym typeface="Calibri"/>
              </a:rPr>
              <a:t>Reception of the Seven Gifts and the full outpouring of the Holy Spirit</a:t>
            </a:r>
            <a:endParaRPr sz="1800" b="1" dirty="0">
              <a:solidFill>
                <a:srgbClr val="741B47"/>
              </a:solidFill>
              <a:latin typeface="Calibri"/>
              <a:ea typeface="Calibri"/>
              <a:cs typeface="Calibri"/>
              <a:sym typeface="Calibri"/>
            </a:endParaRPr>
          </a:p>
          <a:p>
            <a:pPr marL="285750" marR="0" lvl="0" indent="-285750" rtl="0">
              <a:lnSpc>
                <a:spcPct val="100000"/>
              </a:lnSpc>
              <a:spcBef>
                <a:spcPts val="0"/>
              </a:spcBef>
              <a:spcAft>
                <a:spcPts val="0"/>
              </a:spcAft>
              <a:buClr>
                <a:srgbClr val="000000"/>
              </a:buClr>
              <a:buSzPts val="2200"/>
              <a:buFont typeface="Arial" panose="020B0604020202020204" pitchFamily="34" charset="0"/>
              <a:buChar char="•"/>
            </a:pPr>
            <a:r>
              <a:rPr lang="en" sz="1800" b="1" dirty="0">
                <a:solidFill>
                  <a:srgbClr val="741B47"/>
                </a:solidFill>
                <a:latin typeface="Calibri"/>
                <a:ea typeface="Calibri"/>
                <a:cs typeface="Calibri"/>
                <a:sym typeface="Calibri"/>
              </a:rPr>
              <a:t>Power to spread and defend the faith</a:t>
            </a:r>
            <a:endParaRPr sz="1800" b="1" dirty="0">
              <a:solidFill>
                <a:srgbClr val="741B47"/>
              </a:solidFill>
              <a:latin typeface="Calibri"/>
              <a:ea typeface="Calibri"/>
              <a:cs typeface="Calibri"/>
              <a:sym typeface="Calibri"/>
            </a:endParaRPr>
          </a:p>
          <a:p>
            <a:pPr marL="285750" marR="0" lvl="0" indent="-285750" rtl="0">
              <a:lnSpc>
                <a:spcPct val="100000"/>
              </a:lnSpc>
              <a:spcBef>
                <a:spcPts val="0"/>
              </a:spcBef>
              <a:spcAft>
                <a:spcPts val="0"/>
              </a:spcAft>
              <a:buClr>
                <a:srgbClr val="000000"/>
              </a:buClr>
              <a:buSzPts val="2200"/>
              <a:buFont typeface="Arial" panose="020B0604020202020204" pitchFamily="34" charset="0"/>
              <a:buChar char="•"/>
            </a:pPr>
            <a:r>
              <a:rPr lang="en" sz="1800" b="1" dirty="0">
                <a:solidFill>
                  <a:srgbClr val="741B47"/>
                </a:solidFill>
                <a:latin typeface="Calibri"/>
                <a:ea typeface="Calibri"/>
                <a:cs typeface="Calibri"/>
                <a:sym typeface="Calibri"/>
              </a:rPr>
              <a:t>Power to never be ashamed of the cross and to be a bold witness for Christ</a:t>
            </a:r>
            <a:endParaRPr sz="1800" b="1" dirty="0">
              <a:solidFill>
                <a:srgbClr val="741B47"/>
              </a:solidFill>
              <a:latin typeface="Calibri"/>
              <a:ea typeface="Calibri"/>
              <a:cs typeface="Calibri"/>
              <a:sym typeface="Calibri"/>
            </a:endParaRPr>
          </a:p>
          <a:p>
            <a:pPr marL="285750" marR="0" lvl="0" indent="-285750" rtl="0">
              <a:lnSpc>
                <a:spcPct val="100000"/>
              </a:lnSpc>
              <a:spcBef>
                <a:spcPts val="0"/>
              </a:spcBef>
              <a:spcAft>
                <a:spcPts val="0"/>
              </a:spcAft>
              <a:buClr>
                <a:srgbClr val="000000"/>
              </a:buClr>
              <a:buSzPts val="2200"/>
              <a:buFont typeface="Arial" panose="020B0604020202020204" pitchFamily="34" charset="0"/>
              <a:buChar char="•"/>
            </a:pPr>
            <a:r>
              <a:rPr lang="en" sz="1800" b="1" dirty="0">
                <a:solidFill>
                  <a:srgbClr val="741B47"/>
                </a:solidFill>
                <a:latin typeface="Calibri"/>
                <a:ea typeface="Calibri"/>
                <a:cs typeface="Calibri"/>
                <a:sym typeface="Calibri"/>
              </a:rPr>
              <a:t>Strengthening of bond with the Church on earth and with the saints</a:t>
            </a:r>
            <a:endParaRPr sz="1800" b="1" dirty="0">
              <a:solidFill>
                <a:srgbClr val="741B47"/>
              </a:solidFill>
              <a:latin typeface="Calibri"/>
              <a:ea typeface="Calibri"/>
              <a:cs typeface="Calibri"/>
              <a:sym typeface="Calibri"/>
            </a:endParaRPr>
          </a:p>
          <a:p>
            <a:pPr marL="285750" marR="0" lvl="0" indent="-285750" rtl="0">
              <a:lnSpc>
                <a:spcPct val="100000"/>
              </a:lnSpc>
              <a:spcBef>
                <a:spcPts val="0"/>
              </a:spcBef>
              <a:spcAft>
                <a:spcPts val="0"/>
              </a:spcAft>
              <a:buClr>
                <a:srgbClr val="000000"/>
              </a:buClr>
              <a:buSzPts val="2200"/>
              <a:buFont typeface="Arial" panose="020B0604020202020204" pitchFamily="34" charset="0"/>
              <a:buChar char="•"/>
            </a:pPr>
            <a:r>
              <a:rPr lang="en" sz="1800" b="1" dirty="0">
                <a:solidFill>
                  <a:srgbClr val="741B47"/>
                </a:solidFill>
                <a:latin typeface="Calibri"/>
                <a:ea typeface="Calibri"/>
                <a:cs typeface="Calibri"/>
                <a:sym typeface="Calibri"/>
              </a:rPr>
              <a:t>Imprints on the soul the Seal of the Holy Spirit</a:t>
            </a:r>
            <a:endParaRPr sz="1800" b="1" dirty="0">
              <a:solidFill>
                <a:srgbClr val="741B4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endParaRPr sz="1800" b="1" dirty="0">
              <a:solidFill>
                <a:srgbClr val="134F5C"/>
              </a:solidFill>
              <a:latin typeface="Calibri"/>
              <a:ea typeface="Calibri"/>
              <a:cs typeface="Calibri"/>
              <a:sym typeface="Calibri"/>
            </a:endParaRPr>
          </a:p>
        </p:txBody>
      </p:sp>
      <p:pic>
        <p:nvPicPr>
          <p:cNvPr id="143" name="Google Shape;143;p24"/>
          <p:cNvPicPr preferRelativeResize="0"/>
          <p:nvPr/>
        </p:nvPicPr>
        <p:blipFill rotWithShape="1">
          <a:blip r:embed="rId3">
            <a:alphaModFix/>
          </a:blip>
          <a:srcRect b="21290"/>
          <a:stretch/>
        </p:blipFill>
        <p:spPr>
          <a:xfrm flipH="1">
            <a:off x="575325" y="1769363"/>
            <a:ext cx="3346800" cy="2955374"/>
          </a:xfrm>
          <a:prstGeom prst="rect">
            <a:avLst/>
          </a:prstGeom>
          <a:noFill/>
          <a:ln w="76200" cap="flat" cmpd="sng">
            <a:solidFill>
              <a:srgbClr val="741B47"/>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
        <p:cNvGrpSpPr/>
        <p:nvPr/>
      </p:nvGrpSpPr>
      <p:grpSpPr>
        <a:xfrm>
          <a:off x="0" y="0"/>
          <a:ext cx="0" cy="0"/>
          <a:chOff x="0" y="0"/>
          <a:chExt cx="0" cy="0"/>
        </a:xfrm>
      </p:grpSpPr>
      <p:sp>
        <p:nvSpPr>
          <p:cNvPr id="148" name="Google Shape;148;p25"/>
          <p:cNvSpPr txBox="1"/>
          <p:nvPr/>
        </p:nvSpPr>
        <p:spPr>
          <a:xfrm>
            <a:off x="0" y="0"/>
            <a:ext cx="9144000" cy="7887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700" b="1" dirty="0">
                <a:solidFill>
                  <a:srgbClr val="741B47"/>
                </a:solidFill>
                <a:latin typeface="Calibri"/>
                <a:ea typeface="Calibri"/>
                <a:cs typeface="Calibri"/>
                <a:sym typeface="Calibri"/>
              </a:rPr>
              <a:t>Strengthening the Bond with the Saints</a:t>
            </a:r>
            <a:endParaRPr sz="3700" b="1" dirty="0">
              <a:solidFill>
                <a:srgbClr val="741B47"/>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B131CDCD-D37A-48B3-9810-8A0A8518A090}"/>
              </a:ext>
            </a:extLst>
          </p:cNvPr>
          <p:cNvPicPr>
            <a:picLocks noChangeAspect="1"/>
          </p:cNvPicPr>
          <p:nvPr/>
        </p:nvPicPr>
        <p:blipFill>
          <a:blip r:embed="rId4"/>
          <a:stretch>
            <a:fillRect/>
          </a:stretch>
        </p:blipFill>
        <p:spPr>
          <a:xfrm>
            <a:off x="0" y="788700"/>
            <a:ext cx="9144000" cy="465364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6"/>
          <p:cNvSpPr txBox="1">
            <a:spLocks noGrp="1"/>
          </p:cNvSpPr>
          <p:nvPr>
            <p:ph type="body" idx="1"/>
          </p:nvPr>
        </p:nvSpPr>
        <p:spPr>
          <a:xfrm>
            <a:off x="460600" y="1840525"/>
            <a:ext cx="5028300" cy="31659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3400" dirty="0">
                <a:solidFill>
                  <a:srgbClr val="741B47"/>
                </a:solidFill>
                <a:latin typeface="Calibri"/>
                <a:ea typeface="Calibri"/>
                <a:cs typeface="Calibri"/>
                <a:sym typeface="Calibri"/>
              </a:rPr>
              <a:t>Who would you choose as your Confirmation saint? Explain why.</a:t>
            </a:r>
            <a:endParaRPr sz="3400" dirty="0">
              <a:solidFill>
                <a:srgbClr val="741B47"/>
              </a:solidFill>
              <a:latin typeface="Calibri"/>
              <a:ea typeface="Calibri"/>
              <a:cs typeface="Calibri"/>
              <a:sym typeface="Calibri"/>
            </a:endParaRPr>
          </a:p>
        </p:txBody>
      </p:sp>
      <p:pic>
        <p:nvPicPr>
          <p:cNvPr id="155" name="Google Shape;155;p26"/>
          <p:cNvPicPr preferRelativeResize="0"/>
          <p:nvPr/>
        </p:nvPicPr>
        <p:blipFill>
          <a:blip r:embed="rId3">
            <a:alphaModFix/>
          </a:blip>
          <a:stretch>
            <a:fillRect/>
          </a:stretch>
        </p:blipFill>
        <p:spPr>
          <a:xfrm>
            <a:off x="5488979" y="1567537"/>
            <a:ext cx="3034375" cy="2586275"/>
          </a:xfrm>
          <a:prstGeom prst="rect">
            <a:avLst/>
          </a:prstGeom>
          <a:noFill/>
          <a:ln>
            <a:noFill/>
          </a:ln>
        </p:spPr>
      </p:pic>
      <p:sp>
        <p:nvSpPr>
          <p:cNvPr id="156" name="Google Shape;156;p26"/>
          <p:cNvSpPr/>
          <p:nvPr/>
        </p:nvSpPr>
        <p:spPr>
          <a:xfrm rot="10800000">
            <a:off x="460600" y="243125"/>
            <a:ext cx="8227200" cy="1134600"/>
          </a:xfrm>
          <a:prstGeom prst="bevel">
            <a:avLst>
              <a:gd name="adj" fmla="val 12500"/>
            </a:avLst>
          </a:prstGeom>
          <a:solidFill>
            <a:srgbClr val="741B47"/>
          </a:solidFill>
          <a:ln w="76200"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7" name="Google Shape;157;p26"/>
          <p:cNvSpPr txBox="1"/>
          <p:nvPr/>
        </p:nvSpPr>
        <p:spPr>
          <a:xfrm>
            <a:off x="1671675" y="309525"/>
            <a:ext cx="5902800" cy="106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990"/>
              <a:buFont typeface="Arial"/>
              <a:buNone/>
            </a:pPr>
            <a:r>
              <a:rPr lang="en" sz="4120" b="1">
                <a:solidFill>
                  <a:schemeClr val="lt1"/>
                </a:solidFill>
                <a:latin typeface="Calibri"/>
                <a:ea typeface="Calibri"/>
                <a:cs typeface="Calibri"/>
                <a:sym typeface="Calibri"/>
              </a:rPr>
              <a:t>Turn and Talk</a:t>
            </a:r>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41B47"/>
        </a:solidFill>
        <a:effectLst/>
      </p:bgPr>
    </p:bg>
    <p:spTree>
      <p:nvGrpSpPr>
        <p:cNvPr id="1" name="Shape 161"/>
        <p:cNvGrpSpPr/>
        <p:nvPr/>
      </p:nvGrpSpPr>
      <p:grpSpPr>
        <a:xfrm>
          <a:off x="0" y="0"/>
          <a:ext cx="0" cy="0"/>
          <a:chOff x="0" y="0"/>
          <a:chExt cx="0" cy="0"/>
        </a:xfrm>
      </p:grpSpPr>
      <p:sp>
        <p:nvSpPr>
          <p:cNvPr id="162" name="Google Shape;162;p27"/>
          <p:cNvSpPr txBox="1"/>
          <p:nvPr/>
        </p:nvSpPr>
        <p:spPr>
          <a:xfrm>
            <a:off x="415175" y="369175"/>
            <a:ext cx="4326600" cy="7887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700" b="1">
                <a:solidFill>
                  <a:srgbClr val="741B47"/>
                </a:solidFill>
                <a:latin typeface="Calibri"/>
                <a:ea typeface="Calibri"/>
                <a:cs typeface="Calibri"/>
                <a:sym typeface="Calibri"/>
              </a:rPr>
              <a:t>The Armor of God</a:t>
            </a:r>
            <a:endParaRPr sz="3700" b="1">
              <a:solidFill>
                <a:srgbClr val="741B47"/>
              </a:solidFill>
              <a:latin typeface="Calibri"/>
              <a:ea typeface="Calibri"/>
              <a:cs typeface="Calibri"/>
              <a:sym typeface="Calibri"/>
            </a:endParaRPr>
          </a:p>
        </p:txBody>
      </p:sp>
      <p:sp>
        <p:nvSpPr>
          <p:cNvPr id="163" name="Google Shape;163;p27"/>
          <p:cNvSpPr txBox="1"/>
          <p:nvPr/>
        </p:nvSpPr>
        <p:spPr>
          <a:xfrm>
            <a:off x="415175" y="1296600"/>
            <a:ext cx="4326600" cy="34524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b="1" dirty="0">
                <a:solidFill>
                  <a:srgbClr val="4C1130"/>
                </a:solidFill>
                <a:latin typeface="Calibri"/>
                <a:ea typeface="Calibri"/>
                <a:cs typeface="Calibri"/>
                <a:sym typeface="Calibri"/>
              </a:rPr>
              <a:t>“Therefore, put on the armor of God, that you may be able to resist on the evil day and, having done everything, to hold your ground. So stand fast with your loins girded in truth, clothed with righteousness as a breastplate, and your feet shod in readiness for the gospel of peace. In all circumstances, hold faith as a shield, to quench all [the] flaming arrows of the evil one. And take the helmet of salvation and the sword of the Spirit, which is the word of God.”</a:t>
            </a:r>
            <a:r>
              <a:rPr lang="en" sz="1300" dirty="0">
                <a:solidFill>
                  <a:srgbClr val="4C1130"/>
                </a:solidFill>
                <a:latin typeface="Calibri"/>
                <a:ea typeface="Calibri"/>
                <a:cs typeface="Calibri"/>
                <a:sym typeface="Calibri"/>
              </a:rPr>
              <a:t> — Ephesians 6:13–17</a:t>
            </a:r>
            <a:endParaRPr sz="1300" dirty="0">
              <a:solidFill>
                <a:srgbClr val="202020"/>
              </a:solidFill>
              <a:latin typeface="Calibri"/>
              <a:ea typeface="Calibri"/>
              <a:cs typeface="Calibri"/>
              <a:sym typeface="Calibri"/>
            </a:endParaRPr>
          </a:p>
        </p:txBody>
      </p:sp>
      <p:pic>
        <p:nvPicPr>
          <p:cNvPr id="164" name="Google Shape;164;p27"/>
          <p:cNvPicPr preferRelativeResize="0"/>
          <p:nvPr/>
        </p:nvPicPr>
        <p:blipFill>
          <a:blip r:embed="rId3">
            <a:alphaModFix/>
          </a:blip>
          <a:stretch>
            <a:fillRect/>
          </a:stretch>
        </p:blipFill>
        <p:spPr>
          <a:xfrm>
            <a:off x="4329822" y="946404"/>
            <a:ext cx="4692992" cy="364763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3914900" y="135150"/>
            <a:ext cx="5150700" cy="82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080" b="1" dirty="0">
                <a:solidFill>
                  <a:srgbClr val="FFE599"/>
                </a:solidFill>
                <a:latin typeface="Calibri"/>
                <a:ea typeface="Calibri"/>
                <a:cs typeface="Calibri"/>
                <a:sym typeface="Calibri"/>
              </a:rPr>
              <a:t>To “confirm” (verb)</a:t>
            </a:r>
            <a:endParaRPr sz="4080" b="1" dirty="0">
              <a:solidFill>
                <a:srgbClr val="FFE599"/>
              </a:solidFill>
              <a:latin typeface="Calibri"/>
              <a:ea typeface="Calibri"/>
              <a:cs typeface="Calibri"/>
              <a:sym typeface="Calibri"/>
            </a:endParaRPr>
          </a:p>
        </p:txBody>
      </p:sp>
      <p:sp>
        <p:nvSpPr>
          <p:cNvPr id="60" name="Google Shape;60;p14"/>
          <p:cNvSpPr txBox="1">
            <a:spLocks noGrp="1"/>
          </p:cNvSpPr>
          <p:nvPr>
            <p:ph type="subTitle" idx="1"/>
          </p:nvPr>
        </p:nvSpPr>
        <p:spPr>
          <a:xfrm>
            <a:off x="4572000" y="1220175"/>
            <a:ext cx="4444800" cy="2759400"/>
          </a:xfrm>
          <a:prstGeom prst="rect">
            <a:avLst/>
          </a:prstGeom>
        </p:spPr>
        <p:txBody>
          <a:bodyPr spcFirstLastPara="1" wrap="square" lIns="91425" tIns="91425" rIns="91425" bIns="91425" anchor="t" anchorCtr="0">
            <a:normAutofit/>
          </a:bodyPr>
          <a:lstStyle/>
          <a:p>
            <a:pPr marL="486093" lvl="0" indent="-457200" algn="l" rtl="0">
              <a:lnSpc>
                <a:spcPct val="120000"/>
              </a:lnSpc>
              <a:spcBef>
                <a:spcPts val="0"/>
              </a:spcBef>
              <a:spcAft>
                <a:spcPts val="0"/>
              </a:spcAft>
              <a:buClr>
                <a:schemeClr val="lt1"/>
              </a:buClr>
              <a:buSzPct val="100000"/>
              <a:buFont typeface="Arial" panose="020B0604020202020204" pitchFamily="34" charset="0"/>
              <a:buChar char="•"/>
            </a:pPr>
            <a:r>
              <a:rPr lang="en" sz="2400" dirty="0">
                <a:solidFill>
                  <a:schemeClr val="lt1"/>
                </a:solidFill>
                <a:latin typeface="Calibri"/>
                <a:ea typeface="Calibri"/>
                <a:cs typeface="Calibri"/>
                <a:sym typeface="Calibri"/>
              </a:rPr>
              <a:t>To verify as being true</a:t>
            </a:r>
          </a:p>
          <a:p>
            <a:pPr marL="486093" lvl="0" indent="-457200" algn="l" rtl="0">
              <a:lnSpc>
                <a:spcPct val="120000"/>
              </a:lnSpc>
              <a:spcBef>
                <a:spcPts val="0"/>
              </a:spcBef>
              <a:spcAft>
                <a:spcPts val="0"/>
              </a:spcAft>
              <a:buClr>
                <a:schemeClr val="lt1"/>
              </a:buClr>
              <a:buSzPct val="100000"/>
              <a:buFont typeface="Arial" panose="020B0604020202020204" pitchFamily="34" charset="0"/>
              <a:buChar char="•"/>
            </a:pPr>
            <a:r>
              <a:rPr lang="en" sz="2400" dirty="0">
                <a:solidFill>
                  <a:schemeClr val="lt1"/>
                </a:solidFill>
                <a:latin typeface="Calibri"/>
                <a:ea typeface="Calibri"/>
                <a:cs typeface="Calibri"/>
                <a:sym typeface="Calibri"/>
              </a:rPr>
              <a:t>To strengthen or reinforce</a:t>
            </a:r>
            <a:endParaRPr sz="2400" dirty="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34C3AE0C-5EBB-322E-17B6-738376ECA311}"/>
              </a:ext>
            </a:extLst>
          </p:cNvPr>
          <p:cNvPicPr>
            <a:picLocks noChangeAspect="1"/>
          </p:cNvPicPr>
          <p:nvPr/>
        </p:nvPicPr>
        <p:blipFill>
          <a:blip r:embed="rId4"/>
          <a:stretch>
            <a:fillRect/>
          </a:stretch>
        </p:blipFill>
        <p:spPr>
          <a:xfrm>
            <a:off x="0" y="0"/>
            <a:ext cx="4177462"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xEl>
                                              <p:pRg st="0" end="0"/>
                                            </p:txEl>
                                          </p:spTgt>
                                        </p:tgtEl>
                                        <p:attrNameLst>
                                          <p:attrName>style.visibility</p:attrName>
                                        </p:attrNameLst>
                                      </p:cBhvr>
                                      <p:to>
                                        <p:strVal val="visible"/>
                                      </p:to>
                                    </p:set>
                                    <p:animEffect transition="in" filter="fade">
                                      <p:cBhvr>
                                        <p:cTn id="7" dur="500"/>
                                        <p:tgtEl>
                                          <p:spTgt spid="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
                                            <p:txEl>
                                              <p:pRg st="1" end="1"/>
                                            </p:txEl>
                                          </p:spTgt>
                                        </p:tgtEl>
                                        <p:attrNameLst>
                                          <p:attrName>style.visibility</p:attrName>
                                        </p:attrNameLst>
                                      </p:cBhvr>
                                      <p:to>
                                        <p:strVal val="visible"/>
                                      </p:to>
                                    </p:set>
                                    <p:animEffect transition="in" filter="fade">
                                      <p:cBhvr>
                                        <p:cTn id="12" dur="500"/>
                                        <p:tgtEl>
                                          <p:spTgt spid="6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41B47"/>
        </a:solid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205000"/>
            <a:ext cx="8520600" cy="805500"/>
          </a:xfrm>
          <a:prstGeom prst="rect">
            <a:avLst/>
          </a:prstGeom>
          <a:solidFill>
            <a:schemeClr val="lt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800">
                <a:solidFill>
                  <a:srgbClr val="741B47"/>
                </a:solidFill>
                <a:latin typeface="Calibri"/>
                <a:ea typeface="Calibri"/>
                <a:cs typeface="Calibri"/>
                <a:sym typeface="Calibri"/>
              </a:rPr>
              <a:t>The Holy Spirit and Jesus</a:t>
            </a:r>
            <a:endParaRPr sz="4800">
              <a:solidFill>
                <a:srgbClr val="741B47"/>
              </a:solidFill>
              <a:latin typeface="Calibri"/>
              <a:ea typeface="Calibri"/>
              <a:cs typeface="Calibri"/>
              <a:sym typeface="Calibri"/>
            </a:endParaRPr>
          </a:p>
        </p:txBody>
      </p:sp>
      <p:sp>
        <p:nvSpPr>
          <p:cNvPr id="67" name="Google Shape;67;p15"/>
          <p:cNvSpPr txBox="1"/>
          <p:nvPr/>
        </p:nvSpPr>
        <p:spPr>
          <a:xfrm>
            <a:off x="3816675" y="1362350"/>
            <a:ext cx="5015700" cy="3370500"/>
          </a:xfrm>
          <a:prstGeom prst="rect">
            <a:avLst/>
          </a:prstGeom>
          <a:no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lt1"/>
                </a:solidFill>
                <a:latin typeface="Calibri"/>
                <a:ea typeface="Calibri"/>
                <a:cs typeface="Calibri"/>
                <a:sym typeface="Calibri"/>
              </a:rPr>
              <a:t>“The spirit of the Lord GOD is upon me, because the LORD has </a:t>
            </a:r>
            <a:endParaRPr sz="24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2400" dirty="0">
                <a:solidFill>
                  <a:schemeClr val="lt1"/>
                </a:solidFill>
                <a:latin typeface="Calibri"/>
                <a:ea typeface="Calibri"/>
                <a:cs typeface="Calibri"/>
                <a:sym typeface="Calibri"/>
              </a:rPr>
              <a:t>anointed me;</a:t>
            </a:r>
            <a:endParaRPr sz="2400" dirty="0">
              <a:solidFill>
                <a:schemeClr val="lt1"/>
              </a:solidFill>
              <a:latin typeface="Calibri"/>
              <a:ea typeface="Calibri"/>
              <a:cs typeface="Calibri"/>
              <a:sym typeface="Calibri"/>
            </a:endParaRPr>
          </a:p>
          <a:p>
            <a:pPr marL="0" lvl="0" indent="0" algn="ctr" rtl="0">
              <a:spcBef>
                <a:spcPts val="0"/>
              </a:spcBef>
              <a:spcAft>
                <a:spcPts val="0"/>
              </a:spcAft>
              <a:buNone/>
            </a:pPr>
            <a:r>
              <a:rPr lang="en" sz="2400" dirty="0">
                <a:solidFill>
                  <a:schemeClr val="lt1"/>
                </a:solidFill>
                <a:latin typeface="Calibri"/>
                <a:ea typeface="Calibri"/>
                <a:cs typeface="Calibri"/>
                <a:sym typeface="Calibri"/>
              </a:rPr>
              <a:t>He has sent me to bring </a:t>
            </a:r>
            <a:endParaRPr sz="24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2400" dirty="0">
                <a:solidFill>
                  <a:schemeClr val="lt1"/>
                </a:solidFill>
                <a:latin typeface="Calibri"/>
                <a:ea typeface="Calibri"/>
                <a:cs typeface="Calibri"/>
                <a:sym typeface="Calibri"/>
              </a:rPr>
              <a:t>good news to the afflicted,</a:t>
            </a:r>
            <a:endParaRPr sz="24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2400" dirty="0">
                <a:solidFill>
                  <a:schemeClr val="lt1"/>
                </a:solidFill>
                <a:latin typeface="Calibri"/>
                <a:ea typeface="Calibri"/>
                <a:cs typeface="Calibri"/>
                <a:sym typeface="Calibri"/>
              </a:rPr>
              <a:t>  	to bind up the brokenhearted,</a:t>
            </a:r>
            <a:endParaRPr sz="24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2400" dirty="0">
                <a:solidFill>
                  <a:schemeClr val="lt1"/>
                </a:solidFill>
                <a:latin typeface="Calibri"/>
                <a:ea typeface="Calibri"/>
                <a:cs typeface="Calibri"/>
                <a:sym typeface="Calibri"/>
              </a:rPr>
              <a:t>To proclaim liberty to the captives,</a:t>
            </a:r>
            <a:endParaRPr sz="2400" dirty="0">
              <a:solidFill>
                <a:schemeClr val="lt1"/>
              </a:solidFill>
              <a:latin typeface="Calibri"/>
              <a:ea typeface="Calibri"/>
              <a:cs typeface="Calibri"/>
              <a:sym typeface="Calibri"/>
            </a:endParaRPr>
          </a:p>
          <a:p>
            <a:pPr marL="0" lvl="0" indent="0" algn="ctr" rtl="0">
              <a:spcBef>
                <a:spcPts val="0"/>
              </a:spcBef>
              <a:spcAft>
                <a:spcPts val="0"/>
              </a:spcAft>
              <a:buNone/>
            </a:pPr>
            <a:r>
              <a:rPr lang="en" sz="2400" dirty="0">
                <a:solidFill>
                  <a:schemeClr val="lt1"/>
                </a:solidFill>
                <a:latin typeface="Calibri"/>
                <a:ea typeface="Calibri"/>
                <a:cs typeface="Calibri"/>
                <a:sym typeface="Calibri"/>
              </a:rPr>
              <a:t>  	release to the prisoners.” </a:t>
            </a:r>
            <a:endParaRPr sz="24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1800" dirty="0">
                <a:solidFill>
                  <a:schemeClr val="lt1"/>
                </a:solidFill>
                <a:latin typeface="Calibri"/>
                <a:ea typeface="Calibri"/>
                <a:cs typeface="Calibri"/>
                <a:sym typeface="Calibri"/>
              </a:rPr>
              <a:t>— Isaiah 61:1 </a:t>
            </a:r>
            <a:endParaRPr sz="1800" dirty="0">
              <a:solidFill>
                <a:schemeClr val="lt1"/>
              </a:solidFill>
              <a:latin typeface="Calibri"/>
              <a:ea typeface="Calibri"/>
              <a:cs typeface="Calibri"/>
              <a:sym typeface="Calibri"/>
            </a:endParaRPr>
          </a:p>
          <a:p>
            <a:pPr marL="0" lvl="0" indent="0" algn="ctr" rtl="0">
              <a:spcBef>
                <a:spcPts val="0"/>
              </a:spcBef>
              <a:spcAft>
                <a:spcPts val="0"/>
              </a:spcAft>
              <a:buNone/>
            </a:pPr>
            <a:endParaRPr sz="2200" dirty="0">
              <a:solidFill>
                <a:schemeClr val="lt1"/>
              </a:solidFill>
              <a:latin typeface="Calibri"/>
              <a:ea typeface="Calibri"/>
              <a:cs typeface="Calibri"/>
              <a:sym typeface="Calibri"/>
            </a:endParaRPr>
          </a:p>
        </p:txBody>
      </p:sp>
      <p:pic>
        <p:nvPicPr>
          <p:cNvPr id="68" name="Google Shape;68;p15"/>
          <p:cNvPicPr preferRelativeResize="0"/>
          <p:nvPr/>
        </p:nvPicPr>
        <p:blipFill rotWithShape="1">
          <a:blip r:embed="rId3">
            <a:alphaModFix/>
          </a:blip>
          <a:srcRect t="28448"/>
          <a:stretch/>
        </p:blipFill>
        <p:spPr>
          <a:xfrm>
            <a:off x="311700" y="1410460"/>
            <a:ext cx="3132426" cy="3274291"/>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41B47"/>
        </a:solidFill>
        <a:effectLst/>
      </p:bgPr>
    </p:bg>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311700" y="205000"/>
            <a:ext cx="8520600" cy="805500"/>
          </a:xfrm>
          <a:prstGeom prst="rect">
            <a:avLst/>
          </a:prstGeom>
          <a:solidFill>
            <a:schemeClr val="lt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800" dirty="0">
                <a:solidFill>
                  <a:srgbClr val="741B47"/>
                </a:solidFill>
                <a:latin typeface="Calibri"/>
                <a:ea typeface="Calibri"/>
                <a:cs typeface="Calibri"/>
                <a:sym typeface="Calibri"/>
              </a:rPr>
              <a:t>The Holy Spirit and the Church</a:t>
            </a:r>
            <a:endParaRPr sz="4800" dirty="0">
              <a:solidFill>
                <a:srgbClr val="741B47"/>
              </a:solidFill>
              <a:latin typeface="Calibri"/>
              <a:ea typeface="Calibri"/>
              <a:cs typeface="Calibri"/>
              <a:sym typeface="Calibri"/>
            </a:endParaRPr>
          </a:p>
        </p:txBody>
      </p:sp>
      <p:sp>
        <p:nvSpPr>
          <p:cNvPr id="74" name="Google Shape;74;p16"/>
          <p:cNvSpPr txBox="1"/>
          <p:nvPr/>
        </p:nvSpPr>
        <p:spPr>
          <a:xfrm>
            <a:off x="3816675" y="1362350"/>
            <a:ext cx="5015700" cy="3370500"/>
          </a:xfrm>
          <a:prstGeom prst="rect">
            <a:avLst/>
          </a:prstGeom>
          <a:no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solidFill>
                  <a:schemeClr val="lt1"/>
                </a:solidFill>
                <a:latin typeface="Calibri"/>
                <a:ea typeface="Calibri"/>
                <a:cs typeface="Calibri"/>
                <a:sym typeface="Calibri"/>
              </a:rPr>
              <a:t>“You will receive power when the holy Spirit comes upon you, and you will be my witnesses in Jerusalem, throughout Judea and Samaria, and to the ends of the earth.” </a:t>
            </a:r>
            <a:r>
              <a:rPr lang="en" sz="2200" dirty="0">
                <a:solidFill>
                  <a:schemeClr val="lt1"/>
                </a:solidFill>
                <a:latin typeface="Calibri"/>
                <a:ea typeface="Calibri"/>
                <a:cs typeface="Calibri"/>
                <a:sym typeface="Calibri"/>
              </a:rPr>
              <a:t>— Acts 1:8</a:t>
            </a:r>
            <a:endParaRPr sz="2200" dirty="0">
              <a:solidFill>
                <a:schemeClr val="lt1"/>
              </a:solidFill>
              <a:latin typeface="Calibri"/>
              <a:ea typeface="Calibri"/>
              <a:cs typeface="Calibri"/>
              <a:sym typeface="Calibri"/>
            </a:endParaRPr>
          </a:p>
          <a:p>
            <a:pPr marL="0" lvl="0" indent="0" algn="ctr" rtl="0">
              <a:spcBef>
                <a:spcPts val="0"/>
              </a:spcBef>
              <a:spcAft>
                <a:spcPts val="0"/>
              </a:spcAft>
              <a:buNone/>
            </a:pPr>
            <a:endParaRPr sz="2200" dirty="0">
              <a:solidFill>
                <a:schemeClr val="lt1"/>
              </a:solidFill>
              <a:latin typeface="Calibri"/>
              <a:ea typeface="Calibri"/>
              <a:cs typeface="Calibri"/>
              <a:sym typeface="Calibri"/>
            </a:endParaRPr>
          </a:p>
        </p:txBody>
      </p:sp>
      <p:pic>
        <p:nvPicPr>
          <p:cNvPr id="75" name="Google Shape;75;p16"/>
          <p:cNvPicPr preferRelativeResize="0"/>
          <p:nvPr/>
        </p:nvPicPr>
        <p:blipFill>
          <a:blip r:embed="rId3">
            <a:alphaModFix/>
          </a:blip>
          <a:stretch>
            <a:fillRect/>
          </a:stretch>
        </p:blipFill>
        <p:spPr>
          <a:xfrm>
            <a:off x="413000" y="1296975"/>
            <a:ext cx="3028101" cy="35012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sp>
        <p:nvSpPr>
          <p:cNvPr id="80" name="Google Shape;80;p17"/>
          <p:cNvSpPr txBox="1">
            <a:spLocks noGrp="1"/>
          </p:cNvSpPr>
          <p:nvPr>
            <p:ph type="ctrTitle"/>
          </p:nvPr>
        </p:nvSpPr>
        <p:spPr>
          <a:xfrm>
            <a:off x="4456300" y="135150"/>
            <a:ext cx="4609500" cy="1332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700" b="1" dirty="0">
                <a:solidFill>
                  <a:srgbClr val="FFE599"/>
                </a:solidFill>
                <a:latin typeface="Calibri"/>
                <a:ea typeface="Calibri"/>
                <a:cs typeface="Calibri"/>
                <a:sym typeface="Calibri"/>
              </a:rPr>
              <a:t>Prayer of the Bishop over the Confirmandi</a:t>
            </a:r>
            <a:endParaRPr sz="3700" b="1" dirty="0">
              <a:solidFill>
                <a:srgbClr val="FFE599"/>
              </a:solidFill>
              <a:latin typeface="Calibri"/>
              <a:ea typeface="Calibri"/>
              <a:cs typeface="Calibri"/>
              <a:sym typeface="Calibri"/>
            </a:endParaRPr>
          </a:p>
        </p:txBody>
      </p:sp>
      <p:sp>
        <p:nvSpPr>
          <p:cNvPr id="81" name="Google Shape;81;p17"/>
          <p:cNvSpPr txBox="1"/>
          <p:nvPr/>
        </p:nvSpPr>
        <p:spPr>
          <a:xfrm>
            <a:off x="4572000" y="1528700"/>
            <a:ext cx="3989700" cy="298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lt1"/>
                </a:solidFill>
                <a:latin typeface="Calibri"/>
                <a:ea typeface="Calibri"/>
                <a:cs typeface="Calibri"/>
                <a:sym typeface="Calibri"/>
              </a:rPr>
              <a:t>“Give them the spirit of wisdom and understanding, the spirit of right judgment and courage, the spirit of knowledge and reverence. Fill them with the spirit of wonder and awe in your presence.”</a:t>
            </a:r>
            <a:endParaRPr sz="2400">
              <a:solidFill>
                <a:schemeClr val="lt1"/>
              </a:solidFill>
              <a:latin typeface="Calibri"/>
              <a:ea typeface="Calibri"/>
              <a:cs typeface="Calibri"/>
              <a:sym typeface="Calibri"/>
            </a:endParaRPr>
          </a:p>
        </p:txBody>
      </p:sp>
      <p:pic>
        <p:nvPicPr>
          <p:cNvPr id="82" name="Google Shape;82;p17"/>
          <p:cNvPicPr preferRelativeResize="0"/>
          <p:nvPr/>
        </p:nvPicPr>
        <p:blipFill>
          <a:blip r:embed="rId4">
            <a:alphaModFix/>
          </a:blip>
          <a:stretch>
            <a:fillRect/>
          </a:stretch>
        </p:blipFill>
        <p:spPr>
          <a:xfrm>
            <a:off x="825074" y="408800"/>
            <a:ext cx="3032374" cy="4107900"/>
          </a:xfrm>
          <a:prstGeom prst="rect">
            <a:avLst/>
          </a:prstGeom>
          <a:noFill/>
          <a:ln w="76200" cap="flat" cmpd="sng">
            <a:solidFill>
              <a:srgbClr val="F9CB9C"/>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subTitle" idx="1"/>
          </p:nvPr>
        </p:nvSpPr>
        <p:spPr>
          <a:xfrm>
            <a:off x="4140575" y="1757975"/>
            <a:ext cx="4439100" cy="288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Protestants who interpret each word or phrase in the</a:t>
            </a:r>
            <a:endParaRPr sz="290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Bible from a literalist point of view.</a:t>
            </a:r>
            <a:endParaRPr sz="2900">
              <a:solidFill>
                <a:schemeClr val="lt1"/>
              </a:solidFill>
              <a:latin typeface="Calibri"/>
              <a:ea typeface="Calibri"/>
              <a:cs typeface="Calibri"/>
              <a:sym typeface="Calibri"/>
            </a:endParaRPr>
          </a:p>
          <a:p>
            <a:pPr marL="0" lvl="0" indent="0" algn="l" rtl="0">
              <a:spcBef>
                <a:spcPts val="0"/>
              </a:spcBef>
              <a:spcAft>
                <a:spcPts val="0"/>
              </a:spcAft>
              <a:buClr>
                <a:srgbClr val="000000"/>
              </a:buClr>
              <a:buSzPts val="605"/>
              <a:buFont typeface="Arial"/>
              <a:buNone/>
            </a:pPr>
            <a:endParaRPr sz="2440">
              <a:solidFill>
                <a:srgbClr val="434343"/>
              </a:solidFill>
              <a:latin typeface="Calibri"/>
              <a:ea typeface="Calibri"/>
              <a:cs typeface="Calibri"/>
              <a:sym typeface="Calibri"/>
            </a:endParaRPr>
          </a:p>
        </p:txBody>
      </p:sp>
      <p:sp>
        <p:nvSpPr>
          <p:cNvPr id="88" name="Google Shape;88;p18"/>
          <p:cNvSpPr/>
          <p:nvPr/>
        </p:nvSpPr>
        <p:spPr>
          <a:xfrm>
            <a:off x="311700" y="188375"/>
            <a:ext cx="8383200" cy="1116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 name="Google Shape;89;p18"/>
          <p:cNvSpPr txBox="1"/>
          <p:nvPr/>
        </p:nvSpPr>
        <p:spPr>
          <a:xfrm>
            <a:off x="311700" y="188375"/>
            <a:ext cx="8078700" cy="96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a:solidFill>
                  <a:schemeClr val="lt1"/>
                </a:solidFill>
                <a:latin typeface="Calibri"/>
                <a:ea typeface="Calibri"/>
                <a:cs typeface="Calibri"/>
                <a:sym typeface="Calibri"/>
              </a:rPr>
              <a:t>The Laying on of Hands</a:t>
            </a:r>
            <a:endParaRPr sz="5300">
              <a:solidFill>
                <a:schemeClr val="lt1"/>
              </a:solidFill>
              <a:latin typeface="Calibri"/>
              <a:ea typeface="Calibri"/>
              <a:cs typeface="Calibri"/>
              <a:sym typeface="Calibri"/>
            </a:endParaRPr>
          </a:p>
        </p:txBody>
      </p:sp>
      <p:sp>
        <p:nvSpPr>
          <p:cNvPr id="90" name="Google Shape;90;p18"/>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8"/>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sp>
        <p:nvSpPr>
          <p:cNvPr id="92" name="Google Shape;92;p18"/>
          <p:cNvSpPr txBox="1"/>
          <p:nvPr/>
        </p:nvSpPr>
        <p:spPr>
          <a:xfrm>
            <a:off x="4140575" y="1610213"/>
            <a:ext cx="4349400" cy="3070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b="1" i="1" dirty="0">
                <a:solidFill>
                  <a:srgbClr val="4C1130"/>
                </a:solidFill>
                <a:latin typeface="Calibri"/>
                <a:ea typeface="Calibri"/>
                <a:cs typeface="Calibri"/>
                <a:sym typeface="Calibri"/>
              </a:rPr>
              <a:t>Definition: </a:t>
            </a:r>
            <a:r>
              <a:rPr lang="en" sz="2400" dirty="0">
                <a:solidFill>
                  <a:srgbClr val="4C1130"/>
                </a:solidFill>
                <a:latin typeface="Calibri"/>
                <a:ea typeface="Calibri"/>
                <a:cs typeface="Calibri"/>
                <a:sym typeface="Calibri"/>
              </a:rPr>
              <a:t>The imposition of hands completes the graces of Baptism and is rightly recognized by the Catholic tradition as the origin of the Sacrament of Confirmation, which in a certain way perpetuates the grace of Pentecost in the Church.</a:t>
            </a:r>
            <a:endParaRPr sz="3400" dirty="0">
              <a:solidFill>
                <a:srgbClr val="4C1130"/>
              </a:solidFill>
              <a:latin typeface="Calibri"/>
              <a:ea typeface="Calibri"/>
              <a:cs typeface="Calibri"/>
              <a:sym typeface="Calibri"/>
            </a:endParaRPr>
          </a:p>
        </p:txBody>
      </p:sp>
      <p:pic>
        <p:nvPicPr>
          <p:cNvPr id="93" name="Google Shape;93;p18"/>
          <p:cNvPicPr preferRelativeResize="0"/>
          <p:nvPr/>
        </p:nvPicPr>
        <p:blipFill rotWithShape="1">
          <a:blip r:embed="rId3">
            <a:alphaModFix/>
          </a:blip>
          <a:srcRect l="8500" r="13301"/>
          <a:stretch/>
        </p:blipFill>
        <p:spPr>
          <a:xfrm>
            <a:off x="487750" y="1757975"/>
            <a:ext cx="3200976" cy="3070200"/>
          </a:xfrm>
          <a:prstGeom prst="rect">
            <a:avLst/>
          </a:prstGeom>
          <a:noFill/>
          <a:ln w="76200" cap="flat" cmpd="sng">
            <a:solidFill>
              <a:srgbClr val="741B47"/>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41B47"/>
        </a:solidFill>
        <a:effectLst/>
      </p:bgPr>
    </p:bg>
    <p:spTree>
      <p:nvGrpSpPr>
        <p:cNvPr id="1" name="Shape 97"/>
        <p:cNvGrpSpPr/>
        <p:nvPr/>
      </p:nvGrpSpPr>
      <p:grpSpPr>
        <a:xfrm>
          <a:off x="0" y="0"/>
          <a:ext cx="0" cy="0"/>
          <a:chOff x="0" y="0"/>
          <a:chExt cx="0" cy="0"/>
        </a:xfrm>
      </p:grpSpPr>
      <p:sp>
        <p:nvSpPr>
          <p:cNvPr id="98" name="Google Shape;98;p19"/>
          <p:cNvSpPr txBox="1"/>
          <p:nvPr/>
        </p:nvSpPr>
        <p:spPr>
          <a:xfrm>
            <a:off x="404250" y="321875"/>
            <a:ext cx="8335500" cy="7887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100" b="1">
                <a:solidFill>
                  <a:srgbClr val="741B47"/>
                </a:solidFill>
                <a:latin typeface="Calibri"/>
                <a:ea typeface="Calibri"/>
                <a:cs typeface="Calibri"/>
                <a:sym typeface="Calibri"/>
              </a:rPr>
              <a:t>Celebration of Confirmation</a:t>
            </a:r>
            <a:endParaRPr sz="4100" b="1">
              <a:solidFill>
                <a:srgbClr val="741B47"/>
              </a:solidFill>
              <a:latin typeface="Calibri"/>
              <a:ea typeface="Calibri"/>
              <a:cs typeface="Calibri"/>
              <a:sym typeface="Calibri"/>
            </a:endParaRPr>
          </a:p>
        </p:txBody>
      </p:sp>
      <p:sp>
        <p:nvSpPr>
          <p:cNvPr id="99" name="Google Shape;99;p19"/>
          <p:cNvSpPr txBox="1"/>
          <p:nvPr/>
        </p:nvSpPr>
        <p:spPr>
          <a:xfrm>
            <a:off x="4854025" y="1565650"/>
            <a:ext cx="3885600" cy="26247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rgbClr val="4C1130"/>
                </a:solidFill>
                <a:latin typeface="Calibri"/>
                <a:ea typeface="Calibri"/>
                <a:cs typeface="Calibri"/>
                <a:sym typeface="Calibri"/>
              </a:rPr>
              <a:t>Peter and John, who went down and prayed for them, that they might receive the holy Spirit, for it had not yet fallen upon any of them; they had only been baptized in the name of the Lord Jesus. Then they laid hands on them and they received the holy Spirit.</a:t>
            </a:r>
            <a:endParaRPr sz="1800" dirty="0">
              <a:solidFill>
                <a:srgbClr val="4C1130"/>
              </a:solidFill>
              <a:latin typeface="Calibri"/>
              <a:ea typeface="Calibri"/>
              <a:cs typeface="Calibri"/>
              <a:sym typeface="Calibri"/>
            </a:endParaRPr>
          </a:p>
          <a:p>
            <a:pPr marL="0" lvl="0" indent="0" algn="ctr" rtl="0">
              <a:spcBef>
                <a:spcPts val="0"/>
              </a:spcBef>
              <a:spcAft>
                <a:spcPts val="0"/>
              </a:spcAft>
              <a:buNone/>
            </a:pPr>
            <a:r>
              <a:rPr lang="en" dirty="0">
                <a:solidFill>
                  <a:srgbClr val="4C1130"/>
                </a:solidFill>
                <a:latin typeface="Calibri"/>
                <a:ea typeface="Calibri"/>
                <a:cs typeface="Calibri"/>
                <a:sym typeface="Calibri"/>
              </a:rPr>
              <a:t> — Acts 8:14-17</a:t>
            </a:r>
            <a:endParaRPr sz="1800" dirty="0">
              <a:solidFill>
                <a:srgbClr val="4C1130"/>
              </a:solidFill>
              <a:latin typeface="Calibri"/>
              <a:ea typeface="Calibri"/>
              <a:cs typeface="Calibri"/>
              <a:sym typeface="Calibri"/>
            </a:endParaRPr>
          </a:p>
        </p:txBody>
      </p:sp>
      <p:pic>
        <p:nvPicPr>
          <p:cNvPr id="100" name="Google Shape;100;p19"/>
          <p:cNvPicPr preferRelativeResize="0"/>
          <p:nvPr/>
        </p:nvPicPr>
        <p:blipFill>
          <a:blip r:embed="rId3">
            <a:alphaModFix/>
          </a:blip>
          <a:stretch>
            <a:fillRect/>
          </a:stretch>
        </p:blipFill>
        <p:spPr>
          <a:xfrm>
            <a:off x="404250" y="1565655"/>
            <a:ext cx="3941400" cy="2624694"/>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41B47"/>
        </a:solidFill>
        <a:effectLst/>
      </p:bgPr>
    </p:bg>
    <p:spTree>
      <p:nvGrpSpPr>
        <p:cNvPr id="1" name="Shape 104"/>
        <p:cNvGrpSpPr/>
        <p:nvPr/>
      </p:nvGrpSpPr>
      <p:grpSpPr>
        <a:xfrm>
          <a:off x="0" y="0"/>
          <a:ext cx="0" cy="0"/>
          <a:chOff x="0" y="0"/>
          <a:chExt cx="0" cy="0"/>
        </a:xfrm>
      </p:grpSpPr>
      <p:sp>
        <p:nvSpPr>
          <p:cNvPr id="105" name="Google Shape;105;p20"/>
          <p:cNvSpPr txBox="1"/>
          <p:nvPr/>
        </p:nvSpPr>
        <p:spPr>
          <a:xfrm>
            <a:off x="425850" y="1680000"/>
            <a:ext cx="4146300" cy="271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 name="Google Shape;106;p20"/>
          <p:cNvSpPr txBox="1"/>
          <p:nvPr/>
        </p:nvSpPr>
        <p:spPr>
          <a:xfrm>
            <a:off x="216450" y="165950"/>
            <a:ext cx="8657700" cy="810600"/>
          </a:xfrm>
          <a:prstGeom prst="rect">
            <a:avLst/>
          </a:prstGeom>
          <a:solidFill>
            <a:schemeClr val="lt1"/>
          </a:solidFill>
          <a:ln w="9525"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000" b="1">
                <a:solidFill>
                  <a:srgbClr val="741B47"/>
                </a:solidFill>
                <a:latin typeface="Calibri"/>
                <a:ea typeface="Calibri"/>
                <a:cs typeface="Calibri"/>
                <a:sym typeface="Calibri"/>
              </a:rPr>
              <a:t>Confirmation Essentials</a:t>
            </a:r>
            <a:endParaRPr sz="4000" b="1" i="0" u="none" strike="noStrike" cap="none">
              <a:solidFill>
                <a:srgbClr val="741B47"/>
              </a:solidFill>
              <a:latin typeface="Calibri"/>
              <a:ea typeface="Calibri"/>
              <a:cs typeface="Calibri"/>
              <a:sym typeface="Calibri"/>
            </a:endParaRPr>
          </a:p>
        </p:txBody>
      </p:sp>
      <p:graphicFrame>
        <p:nvGraphicFramePr>
          <p:cNvPr id="107" name="Google Shape;107;p20"/>
          <p:cNvGraphicFramePr/>
          <p:nvPr>
            <p:extLst>
              <p:ext uri="{D42A27DB-BD31-4B8C-83A1-F6EECF244321}">
                <p14:modId xmlns:p14="http://schemas.microsoft.com/office/powerpoint/2010/main" val="1037481666"/>
              </p:ext>
            </p:extLst>
          </p:nvPr>
        </p:nvGraphicFramePr>
        <p:xfrm>
          <a:off x="260025" y="1152850"/>
          <a:ext cx="8604600" cy="3649075"/>
        </p:xfrm>
        <a:graphic>
          <a:graphicData uri="http://schemas.openxmlformats.org/drawingml/2006/table">
            <a:tbl>
              <a:tblPr>
                <a:noFill/>
                <a:tableStyleId>{6A11041B-FDE7-467E-92B2-87F366406692}</a:tableStyleId>
              </a:tblPr>
              <a:tblGrid>
                <a:gridCol w="2868200">
                  <a:extLst>
                    <a:ext uri="{9D8B030D-6E8A-4147-A177-3AD203B41FA5}">
                      <a16:colId xmlns:a16="http://schemas.microsoft.com/office/drawing/2014/main" val="20000"/>
                    </a:ext>
                  </a:extLst>
                </a:gridCol>
                <a:gridCol w="2868200">
                  <a:extLst>
                    <a:ext uri="{9D8B030D-6E8A-4147-A177-3AD203B41FA5}">
                      <a16:colId xmlns:a16="http://schemas.microsoft.com/office/drawing/2014/main" val="20001"/>
                    </a:ext>
                  </a:extLst>
                </a:gridCol>
                <a:gridCol w="2868200">
                  <a:extLst>
                    <a:ext uri="{9D8B030D-6E8A-4147-A177-3AD203B41FA5}">
                      <a16:colId xmlns:a16="http://schemas.microsoft.com/office/drawing/2014/main" val="20002"/>
                    </a:ext>
                  </a:extLst>
                </a:gridCol>
              </a:tblGrid>
              <a:tr h="1039075">
                <a:tc>
                  <a:txBody>
                    <a:bodyPr/>
                    <a:lstStyle/>
                    <a:p>
                      <a:pPr marL="0" lvl="0" indent="0" algn="ctr" rtl="0">
                        <a:spcBef>
                          <a:spcPts val="0"/>
                        </a:spcBef>
                        <a:spcAft>
                          <a:spcPts val="0"/>
                        </a:spcAft>
                        <a:buNone/>
                      </a:pPr>
                      <a:r>
                        <a:rPr lang="en" sz="3000" b="1">
                          <a:solidFill>
                            <a:srgbClr val="741B47"/>
                          </a:solidFill>
                          <a:latin typeface="Calibri"/>
                          <a:ea typeface="Calibri"/>
                          <a:cs typeface="Calibri"/>
                          <a:sym typeface="Calibri"/>
                        </a:rPr>
                        <a:t>   Minister</a:t>
                      </a:r>
                      <a:endParaRPr sz="3000" b="1">
                        <a:solidFill>
                          <a:srgbClr val="741B47"/>
                        </a:solidFill>
                        <a:latin typeface="Calibri"/>
                        <a:ea typeface="Calibri"/>
                        <a:cs typeface="Calibri"/>
                        <a:sym typeface="Calibri"/>
                      </a:endParaRPr>
                    </a:p>
                  </a:txBody>
                  <a:tcPr marL="91425" marR="91425" marT="91425" marB="91425" anchor="b">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3000">
                          <a:solidFill>
                            <a:srgbClr val="073763"/>
                          </a:solidFill>
                          <a:latin typeface="Calibri"/>
                          <a:ea typeface="Calibri"/>
                          <a:cs typeface="Calibri"/>
                          <a:sym typeface="Calibri"/>
                        </a:rPr>
                        <a:t>        </a:t>
                      </a:r>
                      <a:r>
                        <a:rPr lang="en" sz="3000" b="1">
                          <a:solidFill>
                            <a:srgbClr val="741B47"/>
                          </a:solidFill>
                          <a:latin typeface="Calibri"/>
                          <a:ea typeface="Calibri"/>
                          <a:cs typeface="Calibri"/>
                          <a:sym typeface="Calibri"/>
                        </a:rPr>
                        <a:t>Matter</a:t>
                      </a:r>
                      <a:endParaRPr>
                        <a:solidFill>
                          <a:srgbClr val="741B47"/>
                        </a:solidFill>
                      </a:endParaRPr>
                    </a:p>
                  </a:txBody>
                  <a:tcPr marL="91425" marR="91425" marT="91425" marB="91425" anchor="b">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3000">
                          <a:solidFill>
                            <a:srgbClr val="073763"/>
                          </a:solidFill>
                          <a:latin typeface="Calibri"/>
                          <a:ea typeface="Calibri"/>
                          <a:cs typeface="Calibri"/>
                          <a:sym typeface="Calibri"/>
                        </a:rPr>
                        <a:t>     </a:t>
                      </a:r>
                      <a:endParaRPr sz="3000">
                        <a:solidFill>
                          <a:srgbClr val="073763"/>
                        </a:solidFill>
                        <a:latin typeface="Calibri"/>
                        <a:ea typeface="Calibri"/>
                        <a:cs typeface="Calibri"/>
                        <a:sym typeface="Calibri"/>
                      </a:endParaRPr>
                    </a:p>
                    <a:p>
                      <a:pPr marL="0" lvl="0" indent="0" algn="l" rtl="0">
                        <a:spcBef>
                          <a:spcPts val="0"/>
                        </a:spcBef>
                        <a:spcAft>
                          <a:spcPts val="0"/>
                        </a:spcAft>
                        <a:buNone/>
                      </a:pPr>
                      <a:endParaRPr sz="3000">
                        <a:solidFill>
                          <a:srgbClr val="07376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3000" b="1">
                          <a:solidFill>
                            <a:srgbClr val="741B47"/>
                          </a:solidFill>
                          <a:latin typeface="Calibri"/>
                          <a:ea typeface="Calibri"/>
                          <a:cs typeface="Calibri"/>
                          <a:sym typeface="Calibri"/>
                        </a:rPr>
                        <a:t>          Form</a:t>
                      </a:r>
                      <a:endParaRPr sz="3000" b="1">
                        <a:solidFill>
                          <a:srgbClr val="741B47"/>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094625">
                <a:tc>
                  <a:txBody>
                    <a:bodyPr/>
                    <a:lstStyle/>
                    <a:p>
                      <a:pPr marL="0" lvl="0" indent="0" algn="ctr" rtl="0">
                        <a:spcBef>
                          <a:spcPts val="0"/>
                        </a:spcBef>
                        <a:spcAft>
                          <a:spcPts val="0"/>
                        </a:spcAft>
                        <a:buNone/>
                      </a:pPr>
                      <a:r>
                        <a:rPr lang="en" sz="1800" b="1" dirty="0">
                          <a:solidFill>
                            <a:schemeClr val="lt1"/>
                          </a:solidFill>
                          <a:latin typeface="Calibri"/>
                          <a:ea typeface="Calibri"/>
                          <a:cs typeface="Calibri"/>
                          <a:sym typeface="Calibri"/>
                        </a:rPr>
                        <a:t>Bishop</a:t>
                      </a:r>
                    </a:p>
                    <a:p>
                      <a:pPr marL="0" lvl="0" indent="0" algn="ctr" rtl="0">
                        <a:spcBef>
                          <a:spcPts val="0"/>
                        </a:spcBef>
                        <a:spcAft>
                          <a:spcPts val="0"/>
                        </a:spcAft>
                        <a:buNone/>
                      </a:pPr>
                      <a:r>
                        <a:rPr lang="en" sz="1800" b="1" dirty="0">
                          <a:solidFill>
                            <a:schemeClr val="lt1"/>
                          </a:solidFill>
                          <a:latin typeface="Calibri"/>
                          <a:ea typeface="Calibri"/>
                          <a:cs typeface="Calibri"/>
                          <a:sym typeface="Calibri"/>
                        </a:rPr>
                        <a:t>Priest (with bishop’s permission)</a:t>
                      </a:r>
                      <a:endParaRPr sz="1800" b="1" dirty="0">
                        <a:solidFill>
                          <a:schemeClr val="lt1"/>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1800" b="1" dirty="0">
                          <a:solidFill>
                            <a:schemeClr val="lt1"/>
                          </a:solidFill>
                          <a:latin typeface="Calibri"/>
                          <a:ea typeface="Calibri"/>
                          <a:cs typeface="Calibri"/>
                          <a:sym typeface="Calibri"/>
                        </a:rPr>
                        <a:t>Chrism Oil</a:t>
                      </a:r>
                    </a:p>
                    <a:p>
                      <a:pPr marL="0" lvl="0" indent="0" algn="ctr" rtl="0">
                        <a:spcBef>
                          <a:spcPts val="0"/>
                        </a:spcBef>
                        <a:spcAft>
                          <a:spcPts val="0"/>
                        </a:spcAft>
                        <a:buNone/>
                      </a:pPr>
                      <a:r>
                        <a:rPr lang="en" sz="1800" b="1" dirty="0">
                          <a:solidFill>
                            <a:schemeClr val="lt1"/>
                          </a:solidFill>
                          <a:latin typeface="Calibri"/>
                          <a:ea typeface="Calibri"/>
                          <a:cs typeface="Calibri"/>
                          <a:sym typeface="Calibri"/>
                        </a:rPr>
                        <a:t>Anointing </a:t>
                      </a:r>
                    </a:p>
                    <a:p>
                      <a:pPr marL="0" lvl="0" indent="0" algn="ctr" rtl="0">
                        <a:spcBef>
                          <a:spcPts val="0"/>
                        </a:spcBef>
                        <a:spcAft>
                          <a:spcPts val="0"/>
                        </a:spcAft>
                        <a:buNone/>
                      </a:pPr>
                      <a:r>
                        <a:rPr lang="en" sz="1800" b="1" dirty="0">
                          <a:solidFill>
                            <a:schemeClr val="lt1"/>
                          </a:solidFill>
                          <a:latin typeface="Calibri"/>
                          <a:ea typeface="Calibri"/>
                          <a:cs typeface="Calibri"/>
                          <a:sym typeface="Calibri"/>
                        </a:rPr>
                        <a:t>Laying on of Hands</a:t>
                      </a:r>
                      <a:endParaRPr sz="1800" b="1" dirty="0">
                        <a:solidFill>
                          <a:schemeClr val="lt1"/>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1800" b="1" dirty="0">
                          <a:solidFill>
                            <a:schemeClr val="lt1"/>
                          </a:solidFill>
                          <a:latin typeface="Calibri"/>
                          <a:ea typeface="Calibri"/>
                          <a:cs typeface="Calibri"/>
                          <a:sym typeface="Calibri"/>
                        </a:rPr>
                        <a:t>“Be sealed with the gift of  the Holy Spirit”</a:t>
                      </a:r>
                      <a:endParaRPr sz="1800" b="1" dirty="0">
                        <a:solidFill>
                          <a:schemeClr val="lt1"/>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41B47"/>
        </a:solidFill>
        <a:effectLst/>
      </p:bgPr>
    </p:bg>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311700" y="205000"/>
            <a:ext cx="8520600" cy="805500"/>
          </a:xfrm>
          <a:prstGeom prst="rect">
            <a:avLst/>
          </a:prstGeom>
          <a:solidFill>
            <a:schemeClr val="lt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800">
                <a:solidFill>
                  <a:srgbClr val="741B47"/>
                </a:solidFill>
                <a:latin typeface="Calibri"/>
                <a:ea typeface="Calibri"/>
                <a:cs typeface="Calibri"/>
                <a:sym typeface="Calibri"/>
              </a:rPr>
              <a:t>Common Misconceptions </a:t>
            </a:r>
            <a:endParaRPr sz="4800">
              <a:solidFill>
                <a:srgbClr val="741B47"/>
              </a:solidFill>
              <a:latin typeface="Calibri"/>
              <a:ea typeface="Calibri"/>
              <a:cs typeface="Calibri"/>
              <a:sym typeface="Calibri"/>
            </a:endParaRPr>
          </a:p>
        </p:txBody>
      </p:sp>
      <p:sp>
        <p:nvSpPr>
          <p:cNvPr id="113" name="Google Shape;113;p21"/>
          <p:cNvSpPr/>
          <p:nvPr/>
        </p:nvSpPr>
        <p:spPr>
          <a:xfrm>
            <a:off x="1238900" y="1523300"/>
            <a:ext cx="2218500" cy="1525200"/>
          </a:xfrm>
          <a:prstGeom prst="ellipse">
            <a:avLst/>
          </a:prstGeom>
          <a:solidFill>
            <a:srgbClr val="FFF2CC"/>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dirty="0">
                <a:solidFill>
                  <a:schemeClr val="dk1"/>
                </a:solidFill>
                <a:latin typeface="Calibri"/>
                <a:ea typeface="Calibri"/>
                <a:cs typeface="Calibri"/>
                <a:sym typeface="Calibri"/>
              </a:rPr>
              <a:t> </a:t>
            </a:r>
            <a:r>
              <a:rPr lang="en" sz="2100" b="1" dirty="0">
                <a:solidFill>
                  <a:schemeClr val="dk1"/>
                </a:solidFill>
                <a:latin typeface="Calibri"/>
                <a:ea typeface="Calibri"/>
                <a:cs typeface="Calibri"/>
                <a:sym typeface="Calibri"/>
              </a:rPr>
              <a:t>Graduation from Church</a:t>
            </a:r>
            <a:endParaRPr sz="1700" b="1" dirty="0">
              <a:solidFill>
                <a:schemeClr val="dk1"/>
              </a:solidFill>
              <a:latin typeface="Calibri"/>
              <a:ea typeface="Calibri"/>
              <a:cs typeface="Calibri"/>
              <a:sym typeface="Calibri"/>
            </a:endParaRPr>
          </a:p>
        </p:txBody>
      </p:sp>
      <p:sp>
        <p:nvSpPr>
          <p:cNvPr id="114" name="Google Shape;114;p21"/>
          <p:cNvSpPr/>
          <p:nvPr/>
        </p:nvSpPr>
        <p:spPr>
          <a:xfrm>
            <a:off x="3965650" y="2170975"/>
            <a:ext cx="1624200" cy="2019300"/>
          </a:xfrm>
          <a:prstGeom prst="ellipse">
            <a:avLst/>
          </a:prstGeom>
          <a:solidFill>
            <a:srgbClr val="EAD1DC"/>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5" name="Google Shape;115;p21"/>
          <p:cNvSpPr/>
          <p:nvPr/>
        </p:nvSpPr>
        <p:spPr>
          <a:xfrm>
            <a:off x="5872200" y="1330025"/>
            <a:ext cx="2670300" cy="1618500"/>
          </a:xfrm>
          <a:prstGeom prst="ellipse">
            <a:avLst/>
          </a:prstGeom>
          <a:solidFill>
            <a:srgbClr val="C9DAF8"/>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latin typeface="Calibri"/>
                <a:ea typeface="Calibri"/>
                <a:cs typeface="Calibri"/>
                <a:sym typeface="Calibri"/>
              </a:rPr>
              <a:t>Not Important</a:t>
            </a:r>
            <a:endParaRPr sz="2200" b="1">
              <a:latin typeface="Calibri"/>
              <a:ea typeface="Calibri"/>
              <a:cs typeface="Calibri"/>
              <a:sym typeface="Calibri"/>
            </a:endParaRPr>
          </a:p>
        </p:txBody>
      </p:sp>
      <p:sp>
        <p:nvSpPr>
          <p:cNvPr id="116" name="Google Shape;116;p21"/>
          <p:cNvSpPr/>
          <p:nvPr/>
        </p:nvSpPr>
        <p:spPr>
          <a:xfrm>
            <a:off x="5872200" y="3268025"/>
            <a:ext cx="2917200" cy="1618500"/>
          </a:xfrm>
          <a:prstGeom prst="ellipse">
            <a:avLst/>
          </a:prstGeom>
          <a:solidFill>
            <a:schemeClr val="lt2"/>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latin typeface="Calibri"/>
                <a:ea typeface="Calibri"/>
                <a:cs typeface="Calibri"/>
                <a:sym typeface="Calibri"/>
              </a:rPr>
              <a:t>Recipient is Confirming God</a:t>
            </a:r>
            <a:endParaRPr sz="2200" b="1">
              <a:latin typeface="Calibri"/>
              <a:ea typeface="Calibri"/>
              <a:cs typeface="Calibri"/>
              <a:sym typeface="Calibri"/>
            </a:endParaRPr>
          </a:p>
        </p:txBody>
      </p:sp>
      <p:sp>
        <p:nvSpPr>
          <p:cNvPr id="117" name="Google Shape;117;p21"/>
          <p:cNvSpPr/>
          <p:nvPr/>
        </p:nvSpPr>
        <p:spPr>
          <a:xfrm>
            <a:off x="766200" y="3268025"/>
            <a:ext cx="2917200" cy="1525200"/>
          </a:xfrm>
          <a:prstGeom prst="ellipse">
            <a:avLst/>
          </a:prstGeom>
          <a:solidFill>
            <a:srgbClr val="D9EAD3"/>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latin typeface="Calibri"/>
                <a:ea typeface="Calibri"/>
                <a:cs typeface="Calibri"/>
                <a:sym typeface="Calibri"/>
              </a:rPr>
              <a:t>Christian Bar Mitzvah</a:t>
            </a:r>
            <a:endParaRPr sz="2100" b="1">
              <a:latin typeface="Calibri"/>
              <a:ea typeface="Calibri"/>
              <a:cs typeface="Calibri"/>
              <a:sym typeface="Calibri"/>
            </a:endParaRPr>
          </a:p>
        </p:txBody>
      </p:sp>
      <p:sp>
        <p:nvSpPr>
          <p:cNvPr id="118" name="Google Shape;118;p21"/>
          <p:cNvSpPr txBox="1"/>
          <p:nvPr/>
        </p:nvSpPr>
        <p:spPr>
          <a:xfrm>
            <a:off x="4007950" y="2170975"/>
            <a:ext cx="1539600" cy="130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solidFill>
                <a:schemeClr val="dk1"/>
              </a:solidFill>
              <a:latin typeface="Calibri"/>
              <a:ea typeface="Calibri"/>
              <a:cs typeface="Calibri"/>
              <a:sym typeface="Calibri"/>
            </a:endParaRPr>
          </a:p>
          <a:p>
            <a:pPr marL="0" lvl="0" indent="0" algn="ctr" rtl="0">
              <a:spcBef>
                <a:spcPts val="0"/>
              </a:spcBef>
              <a:spcAft>
                <a:spcPts val="0"/>
              </a:spcAft>
              <a:buNone/>
            </a:pPr>
            <a:endParaRPr sz="1800">
              <a:solidFill>
                <a:schemeClr val="dk1"/>
              </a:solidFill>
              <a:latin typeface="Calibri"/>
              <a:ea typeface="Calibri"/>
              <a:cs typeface="Calibri"/>
              <a:sym typeface="Calibri"/>
            </a:endParaRPr>
          </a:p>
          <a:p>
            <a:pPr marL="0" lvl="0" indent="0" algn="ctr" rtl="0">
              <a:spcBef>
                <a:spcPts val="0"/>
              </a:spcBef>
              <a:spcAft>
                <a:spcPts val="0"/>
              </a:spcAft>
              <a:buNone/>
            </a:pPr>
            <a:r>
              <a:rPr lang="en" sz="2200" b="1">
                <a:solidFill>
                  <a:schemeClr val="dk1"/>
                </a:solidFill>
                <a:latin typeface="Calibri"/>
                <a:ea typeface="Calibri"/>
                <a:cs typeface="Calibri"/>
                <a:sym typeface="Calibri"/>
              </a:rPr>
              <a:t>Only for Teens</a:t>
            </a:r>
            <a:endParaRPr sz="2200" b="1">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1371</TotalTime>
  <Words>5469</Words>
  <Application>Microsoft Office PowerPoint</Application>
  <PresentationFormat>On-screen Show (16:9)</PresentationFormat>
  <Paragraphs>262</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Corbel</vt:lpstr>
      <vt:lpstr>Courier New</vt:lpstr>
      <vt:lpstr>Linux Libertine</vt:lpstr>
      <vt:lpstr>Times New Roman</vt:lpstr>
      <vt:lpstr>Simple Light</vt:lpstr>
      <vt:lpstr>PowerPoint Presentation</vt:lpstr>
      <vt:lpstr>To “confirm” (verb)</vt:lpstr>
      <vt:lpstr>The Holy Spirit and Jesus</vt:lpstr>
      <vt:lpstr>The Holy Spirit and the Church</vt:lpstr>
      <vt:lpstr>Prayer of the Bishop over the Confirmandi</vt:lpstr>
      <vt:lpstr>PowerPoint Presentation</vt:lpstr>
      <vt:lpstr>PowerPoint Presentation</vt:lpstr>
      <vt:lpstr>PowerPoint Presentation</vt:lpstr>
      <vt:lpstr>Common Misconceptions </vt:lpstr>
      <vt:lpstr>PowerPoint Presentation</vt:lpstr>
      <vt:lpstr>PowerPoint Presentation</vt:lpstr>
      <vt:lpstr>The Spiritual Effects of Confirmation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Lily Barth</dc:creator>
  <cp:lastModifiedBy>Lucia VanBerkum</cp:lastModifiedBy>
  <cp:revision>38</cp:revision>
  <dcterms:modified xsi:type="dcterms:W3CDTF">2025-08-19T15:29:54Z</dcterms:modified>
</cp:coreProperties>
</file>