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y Barth" initials="LB" lastIdx="16" clrIdx="0">
    <p:extLst>
      <p:ext uri="{19B8F6BF-5375-455C-9EA6-DF929625EA0E}">
        <p15:presenceInfo xmlns:p15="http://schemas.microsoft.com/office/powerpoint/2012/main" userId="Lily Bar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587"/>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3860" autoAdjust="0"/>
  </p:normalViewPr>
  <p:slideViewPr>
    <p:cSldViewPr snapToGrid="0">
      <p:cViewPr varScale="1">
        <p:scale>
          <a:sx n="51" d="100"/>
          <a:sy n="51" d="100"/>
        </p:scale>
        <p:origin x="2934"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User:Txllxt_TxllxT" TargetMode="External"/><Relationship Id="rId7" Type="http://schemas.openxmlformats.org/officeDocument/2006/relationships/hyperlink" Target="https://www.catholic.com/magazine/online-edition/why-the-resurrection-was-not-a-conspiracy"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catholic-resources.org/Bible/Resurrection.htm" TargetMode="External"/><Relationship Id="rId5" Type="http://schemas.openxmlformats.org/officeDocument/2006/relationships/hyperlink" Target="https://commons.wikimedia.org/wiki/File:Colmar_-_Unterlinden_Museum_-_The_Isenheim_Altarpiece_1512-16_by_Matthias_Gr%C3%BCnewald_(ca_1470-1528)_-_Resurrection_02.jpg" TargetMode="External"/><Relationship Id="rId4" Type="http://schemas.openxmlformats.org/officeDocument/2006/relationships/hyperlink" Target="https://creativecommons.org/licenses/by-sa/4.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Paulus_San_Giovanni_in_Laterano_2006-09-07.jpg"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creativecommons.org/licenses/by/2.5" TargetMode="External"/><Relationship Id="rId5" Type="http://schemas.openxmlformats.org/officeDocument/2006/relationships/hyperlink" Target="https://commons.wikimedia.org/wiki/User:Jastrow" TargetMode="External"/><Relationship Id="rId4" Type="http://schemas.openxmlformats.org/officeDocument/2006/relationships/hyperlink" Target="https://en.wikipedia.org/wiki/Basilica_of_St._John_Latera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ndex.php?title=User:TheRedBaron93&amp;action=edit&amp;redlink=1"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youtu.be/3InivX9vwEo" TargetMode="External"/><Relationship Id="rId4" Type="http://schemas.openxmlformats.org/officeDocument/2006/relationships/hyperlink" Target="https://creativecommons.org/licenses/by-sa/4.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mmons.wikimedia.org/wiki/File:Matejko_Ascension_of_Christ.jpg"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youtu.be/0uM9ByIh6qU" TargetMode="External"/><Relationship Id="rId4" Type="http://schemas.openxmlformats.org/officeDocument/2006/relationships/hyperlink" Target="https://en.wikipedia.org/wiki/en:Jan_Matejko"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Full_length_negatives_of_the_shroud_of_Turin.jpg"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youtu.be/5xxiR37eUt8" TargetMode="External"/><Relationship Id="rId5" Type="http://schemas.openxmlformats.org/officeDocument/2006/relationships/hyperlink" Target="https://www.catholic365.com/article/30067/the-paschal-mystery-and-the-shroud-of-turin.html" TargetMode="External"/><Relationship Id="rId4" Type="http://schemas.openxmlformats.org/officeDocument/2006/relationships/hyperlink" Target="https://www.shroud.com/"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ndex.php?title=User:Rahulmanoj&amp;action=edit&amp;redlink=1"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youtu.be/XuNYgicVvZ0" TargetMode="External"/><Relationship Id="rId5" Type="http://schemas.openxmlformats.org/officeDocument/2006/relationships/hyperlink" Target="https://commons.wikimedia.org/wiki/File:Jesus_love.jpg" TargetMode="External"/><Relationship Id="rId4" Type="http://schemas.openxmlformats.org/officeDocument/2006/relationships/hyperlink" Target="https://creativecommons.org/licenses/by-sa/3.0"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ndex.php?title=User:Zimvid88&amp;action=edit&amp;redlink=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tholic.com/magazine/print-edition/are-you-saved-if-only"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atholic.com/magazine/print-edition/can-infants-be-born-agai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tholic365.com/article/32633/jesus-and-the-passover-lamb-a-biblical-narrative.ht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ickr.com/people/30674396@N0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reativecommons.org/licenses/by/2.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Photo Credit: </a:t>
            </a:r>
            <a:r>
              <a:rPr lang="en-US" b="0" dirty="0">
                <a:solidFill>
                  <a:schemeClr val="dk1"/>
                </a:solidFill>
              </a:rPr>
              <a:t>https://commons.wikimedia.org/wiki/File:Genter_altar,_lamb_adoration_-_Jan_van_Eyck.jpg</a:t>
            </a:r>
            <a:endParaRPr lang="en" b="0"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 ring binder (1/2-1 inches) full of loose 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 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e26fbf6e15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solidFill>
                  <a:schemeClr val="dk1"/>
                </a:solidFill>
              </a:rPr>
              <a:t>: Colmar - Unterlinden Museum - The Isenheim Altarpiece 1512-16 by Matthias Grünewald (ca 1470-1528) - Resurrection.</a:t>
            </a:r>
            <a:r>
              <a:rPr lang="en" dirty="0">
                <a:solidFill>
                  <a:schemeClr val="dk1"/>
                </a:solidFill>
                <a:uFill>
                  <a:noFill/>
                </a:uFill>
                <a:hlinkClick r:id="rId3">
                  <a:extLst>
                    <a:ext uri="{A12FA001-AC4F-418D-AE19-62706E023703}">
                      <ahyp:hlinkClr xmlns:ahyp="http://schemas.microsoft.com/office/drawing/2018/hyperlinkcolor" val="tx"/>
                    </a:ext>
                  </a:extLst>
                </a:hlinkClick>
              </a:rPr>
              <a:t>Txllxt TxllxT</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a:t>
            </a:r>
            <a:r>
              <a:rPr lang="en" u="sng" dirty="0">
                <a:solidFill>
                  <a:schemeClr val="hlink"/>
                </a:solidFill>
                <a:hlinkClick r:id="rId5"/>
              </a:rPr>
              <a:t>https://commons.wikimedia.org/wiki/File:Colmar_-_Unterlinden_Museum_-_The_Isenheim_Altarpiece_1512-16_by_Matthias_Gr%C3%BCnewald_(ca_1470-1528)_-_Resurrection_02.jpg</a:t>
            </a:r>
            <a:r>
              <a:rPr lang="en" dirty="0">
                <a:solidFill>
                  <a:schemeClr val="dk1"/>
                </a:solidFill>
              </a:rPr>
              <a:t>. Cropped.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down the information from the slide in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  </a:t>
            </a:r>
            <a:r>
              <a:rPr lang="en" dirty="0">
                <a:solidFill>
                  <a:schemeClr val="dk1"/>
                </a:solidFill>
              </a:rPr>
              <a:t>Point out that Jesus predicted that he would rise on the third day after his death. In doing so he vindicated all of his teachings. He showed that he defeated death and the other effects of sin. It was a real historical event and it was bodily NOT just spiritual.Its historical verification is found in three key pieces of evidence: the empty tomb, the appearances of the Risen One, and the rapid founding and expansion of Christ’s Church in difficult societal times.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dirty="0"/>
              <a:t>Online Resource:</a:t>
            </a:r>
            <a:r>
              <a:rPr lang="en" dirty="0"/>
              <a:t> See website, Catholic Resources; Resurrection in the New Testament for more teaching material. URL here: </a:t>
            </a:r>
            <a:r>
              <a:rPr lang="en" u="sng" dirty="0">
                <a:solidFill>
                  <a:schemeClr val="hlink"/>
                </a:solidFill>
                <a:hlinkClick r:id="rId6"/>
              </a:rPr>
              <a:t>https://catholic-resources.org/Bible/Resurrection.htm</a:t>
            </a:r>
            <a:r>
              <a:rPr lang="en" dirty="0"/>
              <a:t> </a:t>
            </a:r>
            <a:endParaRPr dirty="0"/>
          </a:p>
          <a:p>
            <a:pPr marL="0" lvl="0" indent="0" algn="l" rtl="0">
              <a:lnSpc>
                <a:spcPct val="100000"/>
              </a:lnSpc>
              <a:spcBef>
                <a:spcPts val="0"/>
              </a:spcBef>
              <a:spcAft>
                <a:spcPts val="0"/>
              </a:spcAft>
              <a:buSzPts val="1100"/>
              <a:buNone/>
            </a:pPr>
            <a:r>
              <a:rPr lang="en" dirty="0"/>
              <a:t>See article, The Gospels Say Trust Women. URL here: </a:t>
            </a:r>
            <a:r>
              <a:rPr lang="en" u="sng" dirty="0">
                <a:solidFill>
                  <a:schemeClr val="hlink"/>
                </a:solidFill>
                <a:hlinkClick r:id="rId7"/>
              </a:rPr>
              <a:t>https://www.catholic.com/magazine/online-edition/why-the-resurrection-was-not-a-conspiracy</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73" name="Google Shape;173;g2e26fbf6e1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e26fbf6e15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g2e26fbf6e15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t>Directions:</a:t>
            </a:r>
            <a:r>
              <a:rPr lang="en" dirty="0"/>
              <a:t> </a:t>
            </a:r>
            <a:r>
              <a:rPr lang="en" b="1" dirty="0">
                <a:solidFill>
                  <a:schemeClr val="dk1"/>
                </a:solidFill>
              </a:rPr>
              <a:t> </a:t>
            </a:r>
            <a:r>
              <a:rPr lang="en" dirty="0">
                <a:solidFill>
                  <a:schemeClr val="dk1"/>
                </a:solidFill>
              </a:rPr>
              <a:t>Have students copy the quote. Add bonus points to the assessment if they can copy it down demonstrating that they memorized it.</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c337ec6306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2c337ec6306_0_2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Paulus San Giovanni in Laterano 2006-09-07.jpg</a:t>
            </a:r>
            <a:r>
              <a:rPr lang="en" dirty="0">
                <a:solidFill>
                  <a:schemeClr val="dk1"/>
                </a:solidFill>
              </a:rPr>
              <a:t>.St. Paul by Pierre-Étienne Monnot. Nave of the </a:t>
            </a:r>
            <a:r>
              <a:rPr lang="en" dirty="0">
                <a:solidFill>
                  <a:schemeClr val="dk1"/>
                </a:solidFill>
                <a:uFill>
                  <a:noFill/>
                </a:uFill>
                <a:hlinkClick r:id="rId4">
                  <a:extLst>
                    <a:ext uri="{A12FA001-AC4F-418D-AE19-62706E023703}">
                      <ahyp:hlinkClr xmlns:ahyp="http://schemas.microsoft.com/office/drawing/2018/hyperlinkcolor" val="tx"/>
                    </a:ext>
                  </a:extLst>
                </a:hlinkClick>
              </a:rPr>
              <a:t>Basilica of St. John Lateran</a:t>
            </a:r>
            <a:r>
              <a:rPr lang="en" dirty="0">
                <a:solidFill>
                  <a:schemeClr val="dk1"/>
                </a:solidFill>
              </a:rPr>
              <a:t> (Rome).</a:t>
            </a:r>
            <a:r>
              <a:rPr lang="en" dirty="0">
                <a:solidFill>
                  <a:schemeClr val="dk1"/>
                </a:solidFill>
                <a:uFill>
                  <a:noFill/>
                </a:uFill>
                <a:hlinkClick r:id="rId5">
                  <a:extLst>
                    <a:ext uri="{A12FA001-AC4F-418D-AE19-62706E023703}">
                      <ahyp:hlinkClr xmlns:ahyp="http://schemas.microsoft.com/office/drawing/2018/hyperlinkcolor" val="tx"/>
                    </a:ext>
                  </a:extLst>
                </a:hlinkClick>
              </a:rPr>
              <a:t>Jastrow</a:t>
            </a:r>
            <a:r>
              <a:rPr lang="en" dirty="0">
                <a:solidFill>
                  <a:schemeClr val="dk1"/>
                </a:solidFill>
              </a:rPr>
              <a:t>. </a:t>
            </a:r>
            <a:r>
              <a:rPr lang="en" dirty="0">
                <a:solidFill>
                  <a:schemeClr val="dk1"/>
                </a:solidFill>
                <a:uFill>
                  <a:noFill/>
                </a:uFill>
                <a:hlinkClick r:id="rId6">
                  <a:extLst>
                    <a:ext uri="{A12FA001-AC4F-418D-AE19-62706E023703}">
                      <ahyp:hlinkClr xmlns:ahyp="http://schemas.microsoft.com/office/drawing/2018/hyperlinkcolor" val="tx"/>
                    </a:ext>
                  </a:extLst>
                </a:hlinkClick>
              </a:rPr>
              <a:t>Creative Commons Attribution 2.5</a:t>
            </a:r>
            <a:r>
              <a:rPr lang="en" dirty="0">
                <a:solidFill>
                  <a:schemeClr val="dk1"/>
                </a:solidFill>
              </a:rPr>
              <a:t>. https://commons.wikimedia.org/wiki/File:Paulus_San_Giovanni_in_Laterano_2006-09-07.jpg</a:t>
            </a:r>
            <a:endParaRPr dirty="0">
              <a:solidFill>
                <a:schemeClr val="dk1"/>
              </a:solidFill>
            </a:endParaRPr>
          </a:p>
          <a:p>
            <a:pPr marL="0" lvl="0" indent="0" algn="l" rtl="0">
              <a:lnSpc>
                <a:spcPct val="100000"/>
              </a:lnSpc>
              <a:spcBef>
                <a:spcPts val="700"/>
              </a:spcBef>
              <a:spcAft>
                <a:spcPts val="0"/>
              </a:spcAft>
              <a:buSzPts val="1100"/>
              <a:buNone/>
            </a:pPr>
            <a:r>
              <a:rPr lang="en" b="1" dirty="0"/>
              <a:t>Directions: </a:t>
            </a:r>
            <a:r>
              <a:rPr lang="en" dirty="0"/>
              <a:t>Have</a:t>
            </a:r>
            <a:r>
              <a:rPr lang="en" sz="1200" dirty="0">
                <a:solidFill>
                  <a:schemeClr val="dk1"/>
                </a:solidFill>
              </a:rPr>
              <a:t> students copy down key vocabulary while you read the quote below. Have students write out a one paragraph kerygma statement.about Jesus after seeing article below.</a:t>
            </a: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a:p>
            <a:pPr marL="0" lvl="0" indent="0" algn="l" rtl="0">
              <a:lnSpc>
                <a:spcPct val="100000"/>
              </a:lnSpc>
              <a:spcBef>
                <a:spcPts val="0"/>
              </a:spcBef>
              <a:spcAft>
                <a:spcPts val="0"/>
              </a:spcAft>
              <a:buSzPts val="1100"/>
              <a:buNone/>
            </a:pPr>
            <a:r>
              <a:rPr lang="en" b="1" dirty="0"/>
              <a:t>Online Resource:</a:t>
            </a:r>
            <a:r>
              <a:rPr lang="en" dirty="0"/>
              <a:t> Have students listen to article, ‘Kerygma’. URL here: https://www.catholic.com/magazine/print-edition/kerygma</a:t>
            </a:r>
          </a:p>
          <a:p>
            <a:pPr marL="0" lvl="0" indent="0" algn="l" rtl="0">
              <a:lnSpc>
                <a:spcPct val="100000"/>
              </a:lnSpc>
              <a:spcBef>
                <a:spcPts val="0"/>
              </a:spcBef>
              <a:spcAft>
                <a:spcPts val="0"/>
              </a:spcAft>
              <a:buSzPts val="1100"/>
              <a:buNone/>
            </a:pPr>
            <a:endParaRPr lang="en" sz="7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8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8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sz="7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c337ec6306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2c337ec6306_0_2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SzPts val="1100"/>
              <a:buNone/>
            </a:pPr>
            <a:r>
              <a:rPr lang="en" b="1" dirty="0"/>
              <a:t>*Photo Credit:</a:t>
            </a:r>
            <a:r>
              <a:rPr lang="en" dirty="0"/>
              <a:t> Fr Paulino Miranda carries the monstrance into the church after the procession.</a:t>
            </a:r>
            <a:r>
              <a:rPr lang="en" u="sng" dirty="0">
                <a:solidFill>
                  <a:schemeClr val="hlink"/>
                </a:solidFill>
                <a:hlinkClick r:id="rId3"/>
              </a:rPr>
              <a:t>TheRedBaron93</a:t>
            </a:r>
            <a:r>
              <a:rPr lang="en" dirty="0"/>
              <a:t>.</a:t>
            </a:r>
            <a:r>
              <a:rPr lang="en" u="sng" dirty="0">
                <a:solidFill>
                  <a:schemeClr val="hlink"/>
                </a:solidFill>
                <a:hlinkClick r:id="rId4"/>
              </a:rPr>
              <a:t>Creative Commons Attribution-Share Alike 4.0</a:t>
            </a:r>
            <a:r>
              <a:rPr lang="en" dirty="0"/>
              <a:t>. https://commons.wikimedia.org/wiki/File:Fr_Paulino_Miranda.jpg</a:t>
            </a:r>
            <a:endParaRPr dirty="0"/>
          </a:p>
          <a:p>
            <a:pPr marL="0" lvl="0" indent="0" algn="l" rtl="0">
              <a:lnSpc>
                <a:spcPct val="100000"/>
              </a:lnSpc>
              <a:spcBef>
                <a:spcPts val="700"/>
              </a:spcBef>
              <a:spcAft>
                <a:spcPts val="0"/>
              </a:spcAft>
              <a:buSzPts val="1100"/>
              <a:buNone/>
            </a:pPr>
            <a:r>
              <a:rPr lang="en" b="1" dirty="0"/>
              <a:t>Directions: </a:t>
            </a:r>
            <a:r>
              <a:rPr lang="en" sz="1200" dirty="0">
                <a:solidFill>
                  <a:schemeClr val="dk1"/>
                </a:solidFill>
              </a:rPr>
              <a:t>Have students copy down key vocabulary in their notes.</a:t>
            </a: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a:p>
            <a:pPr marL="0" lvl="0" indent="0" algn="l" rtl="0">
              <a:lnSpc>
                <a:spcPct val="100000"/>
              </a:lnSpc>
              <a:spcBef>
                <a:spcPts val="0"/>
              </a:spcBef>
              <a:spcAft>
                <a:spcPts val="0"/>
              </a:spcAft>
              <a:buSzPts val="1100"/>
              <a:buNone/>
            </a:pPr>
            <a:r>
              <a:rPr lang="en" b="1" dirty="0">
                <a:solidFill>
                  <a:schemeClr val="dk1"/>
                </a:solidFill>
              </a:rPr>
              <a:t>Teaching Point:</a:t>
            </a:r>
            <a:r>
              <a:rPr lang="en" sz="1200" b="1" dirty="0">
                <a:solidFill>
                  <a:schemeClr val="dk1"/>
                </a:solidFill>
              </a:rPr>
              <a:t> </a:t>
            </a:r>
            <a:r>
              <a:rPr lang="en" sz="1200" dirty="0">
                <a:solidFill>
                  <a:schemeClr val="dk1"/>
                </a:solidFill>
              </a:rPr>
              <a:t>As Catholics we can be certain to encounter the resurrected Jesus in Communion at Mass and during times of Eucharistic Adoration.</a:t>
            </a: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a:p>
            <a:pPr marL="0" lvl="0" indent="0" algn="l" rtl="0">
              <a:lnSpc>
                <a:spcPct val="100000"/>
              </a:lnSpc>
              <a:spcBef>
                <a:spcPts val="0"/>
              </a:spcBef>
              <a:spcAft>
                <a:spcPts val="0"/>
              </a:spcAft>
              <a:buSzPts val="1100"/>
              <a:buNone/>
            </a:pPr>
            <a:r>
              <a:rPr lang="en" sz="1200" b="1" dirty="0">
                <a:solidFill>
                  <a:schemeClr val="dk1"/>
                </a:solidFill>
              </a:rPr>
              <a:t>Online Resources: </a:t>
            </a:r>
            <a:r>
              <a:rPr lang="en" sz="1200" dirty="0">
                <a:solidFill>
                  <a:schemeClr val="dk1"/>
                </a:solidFill>
              </a:rPr>
              <a:t>Video by the Nashville Dominicans on Eucharistic Adoration. URL here: </a:t>
            </a:r>
            <a:r>
              <a:rPr lang="en" sz="1200" u="sng" dirty="0">
                <a:solidFill>
                  <a:schemeClr val="hlink"/>
                </a:solidFill>
                <a:hlinkClick r:id="rId5"/>
              </a:rPr>
              <a:t>https://youtu.be/3InivX9vwEo</a:t>
            </a:r>
            <a:r>
              <a:rPr lang="en" sz="1200" dirty="0">
                <a:solidFill>
                  <a:schemeClr val="dk1"/>
                </a:solidFill>
              </a:rPr>
              <a:t> </a:t>
            </a:r>
          </a:p>
          <a:p>
            <a:pPr marL="0" lvl="0" indent="0" algn="l" rtl="0">
              <a:lnSpc>
                <a:spcPct val="100000"/>
              </a:lnSpc>
              <a:spcBef>
                <a:spcPts val="0"/>
              </a:spcBef>
              <a:spcAft>
                <a:spcPts val="0"/>
              </a:spcAft>
              <a:buSzPts val="1100"/>
              <a:buNone/>
            </a:pPr>
            <a:endParaRPr lang="en" sz="1200"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2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2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dirty="0">
              <a:solidFill>
                <a:schemeClr val="dk1"/>
              </a:solidFill>
            </a:endParaRPr>
          </a:p>
          <a:p>
            <a:pPr marL="0" lvl="0" indent="0" algn="l" rtl="0">
              <a:lnSpc>
                <a:spcPct val="100000"/>
              </a:lnSpc>
              <a:spcBef>
                <a:spcPts val="0"/>
              </a:spcBef>
              <a:spcAft>
                <a:spcPts val="0"/>
              </a:spcAft>
              <a:buSzPts val="1100"/>
              <a:buNone/>
            </a:pPr>
            <a:endParaRPr sz="1200" dirty="0">
              <a:solidFill>
                <a:schemeClr val="dk1"/>
              </a:solidFill>
            </a:endParaRPr>
          </a:p>
          <a:p>
            <a:pPr marL="914400" lvl="1" indent="-228600" algn="l" rtl="0">
              <a:spcBef>
                <a:spcPts val="0"/>
              </a:spcBef>
              <a:spcAft>
                <a:spcPts val="0"/>
              </a:spcAft>
              <a:buSzPts val="1100"/>
              <a:buNone/>
            </a:pPr>
            <a:endParaRPr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e26fbf6e1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e26fbf6e1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Matejko Ascension of Christ.jpg</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Jan Matejko</a:t>
            </a:r>
            <a:r>
              <a:rPr lang="en" dirty="0">
                <a:solidFill>
                  <a:schemeClr val="dk1"/>
                </a:solidFill>
              </a:rPr>
              <a:t>.Public domain. https://commons.wikimedia.org/wiki/File:Matejko_Ascension_of_Christ.jpg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down the information from the slide in their notes.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Teaching Points: </a:t>
            </a:r>
            <a:r>
              <a:rPr lang="en" dirty="0">
                <a:solidFill>
                  <a:schemeClr val="dk1"/>
                </a:solidFill>
              </a:rPr>
              <a:t>Point out that the Ascension reveals Jesus as the one, true High Priest. In the Old Testament, on Yom Kippur, the High Priest entered the most sacred and innermost room of the Temple, the Holy of Holies, bringing</a:t>
            </a:r>
            <a:endParaRPr dirty="0">
              <a:solidFill>
                <a:schemeClr val="dk1"/>
              </a:solidFill>
            </a:endParaRPr>
          </a:p>
          <a:p>
            <a:pPr marL="0" lvl="0" indent="0" algn="l" rtl="0">
              <a:spcBef>
                <a:spcPts val="0"/>
              </a:spcBef>
              <a:spcAft>
                <a:spcPts val="0"/>
              </a:spcAft>
              <a:buNone/>
            </a:pPr>
            <a:r>
              <a:rPr lang="en" dirty="0">
                <a:solidFill>
                  <a:schemeClr val="dk1"/>
                </a:solidFill>
              </a:rPr>
              <a:t>with him the blood of sacrificed animals, their carcasses rising to the sky in smoke. According to the Letter to the Hebrews, the Holy of Holies is symbolic of heaven. Christ, the eternal High Priest, provides the lasting sacrifice</a:t>
            </a:r>
            <a:endParaRPr dirty="0">
              <a:solidFill>
                <a:schemeClr val="dk1"/>
              </a:solidFill>
            </a:endParaRPr>
          </a:p>
          <a:p>
            <a:pPr marL="0" lvl="0" indent="0" algn="l" rtl="0">
              <a:spcBef>
                <a:spcPts val="0"/>
              </a:spcBef>
              <a:spcAft>
                <a:spcPts val="0"/>
              </a:spcAft>
              <a:buNone/>
            </a:pPr>
            <a:r>
              <a:rPr lang="en" dirty="0">
                <a:solidFill>
                  <a:schemeClr val="dk1"/>
                </a:solidFill>
              </a:rPr>
              <a:t>by offering his own bloody sacrifice both by being lifted onto the Cross and by being lifted to heaven by his Ascension: “For Christ did not enter into a sanctuary made by hands, a copy of the true one, but heaven itself, that he might</a:t>
            </a:r>
            <a:endParaRPr dirty="0">
              <a:solidFill>
                <a:schemeClr val="dk1"/>
              </a:solidFill>
            </a:endParaRPr>
          </a:p>
          <a:p>
            <a:pPr marL="0" lvl="0" indent="0" algn="l" rtl="0">
              <a:spcBef>
                <a:spcPts val="0"/>
              </a:spcBef>
              <a:spcAft>
                <a:spcPts val="0"/>
              </a:spcAft>
              <a:buNone/>
            </a:pPr>
            <a:r>
              <a:rPr lang="en" dirty="0">
                <a:solidFill>
                  <a:schemeClr val="dk1"/>
                </a:solidFill>
              </a:rPr>
              <a:t>appear before God on our behalf” (Heb 9:24).</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Online Resource:</a:t>
            </a:r>
            <a:r>
              <a:rPr lang="en" dirty="0">
                <a:solidFill>
                  <a:schemeClr val="dk1"/>
                </a:solidFill>
              </a:rPr>
              <a:t> View video, The Ascension. URL here: </a:t>
            </a:r>
            <a:r>
              <a:rPr lang="en" u="sng" dirty="0">
                <a:solidFill>
                  <a:schemeClr val="hlink"/>
                </a:solidFill>
                <a:hlinkClick r:id="rId5"/>
              </a:rPr>
              <a:t>https://youtu.be/0uM9ByIh6qU</a:t>
            </a:r>
            <a:r>
              <a:rPr lang="en" dirty="0">
                <a:solidFill>
                  <a:schemeClr val="dk1"/>
                </a:solidFill>
              </a:rPr>
              <a:t> </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e26fbf6e1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e26fbf6e1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dk1"/>
                </a:solidFill>
              </a:rPr>
              <a:t>Photo Credit</a:t>
            </a:r>
            <a:r>
              <a:rPr lang="en" dirty="0">
                <a:solidFill>
                  <a:schemeClr val="dk1"/>
                </a:solidFill>
              </a:rPr>
              <a:t>: Full_length_negatives_of_the_shroud of Turin.Unknown author.Public domain. </a:t>
            </a:r>
            <a:r>
              <a:rPr lang="en" dirty="0">
                <a:solidFill>
                  <a:schemeClr val="dk1"/>
                </a:solidFill>
                <a:uFill>
                  <a:noFill/>
                </a:uFill>
                <a:hlinkClick r:id="rId3">
                  <a:extLst>
                    <a:ext uri="{A12FA001-AC4F-418D-AE19-62706E023703}">
                      <ahyp:hlinkClr xmlns:ahyp="http://schemas.microsoft.com/office/drawing/2018/hyperlinkcolor" val="tx"/>
                    </a:ext>
                  </a:extLst>
                </a:hlinkClick>
              </a:rPr>
              <a:t>https://commons.wikimedia.org/wiki/File:Full_length_negatives_of_the_shroud_of_Turin.jpg</a:t>
            </a:r>
            <a:r>
              <a:rPr lang="en" dirty="0">
                <a:solidFill>
                  <a:schemeClr val="dk1"/>
                </a:solidFill>
              </a:rPr>
              <a:t>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down the questions in their notes.Follow up by using the online resources below.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b="1" dirty="0"/>
              <a:t>Online Resources: </a:t>
            </a:r>
            <a:r>
              <a:rPr lang="en" dirty="0"/>
              <a:t>Official Shroud of Turin Website. URL here: </a:t>
            </a:r>
            <a:r>
              <a:rPr lang="en" u="sng" dirty="0">
                <a:solidFill>
                  <a:schemeClr val="hlink"/>
                </a:solidFill>
                <a:hlinkClick r:id="rId4"/>
              </a:rPr>
              <a:t>https://www.shroud.com/</a:t>
            </a:r>
            <a:r>
              <a:rPr lang="en" dirty="0"/>
              <a:t> </a:t>
            </a:r>
            <a:endParaRPr dirty="0"/>
          </a:p>
          <a:p>
            <a:pPr marL="0" lvl="0" indent="0" algn="l" rtl="0">
              <a:spcBef>
                <a:spcPts val="0"/>
              </a:spcBef>
              <a:spcAft>
                <a:spcPts val="0"/>
              </a:spcAft>
              <a:buNone/>
            </a:pPr>
            <a:r>
              <a:rPr lang="en" dirty="0"/>
              <a:t>Have students read article, The Paschal Mystery and the Shroud of Turin. URL Here: </a:t>
            </a:r>
            <a:r>
              <a:rPr lang="en" u="sng" dirty="0">
                <a:solidFill>
                  <a:schemeClr val="hlink"/>
                </a:solidFill>
                <a:hlinkClick r:id="rId5"/>
              </a:rPr>
              <a:t>https://www.catholic365.com/article/30067/the-paschal-mystery-and-the-shroud-of-turin.html</a:t>
            </a:r>
            <a:r>
              <a:rPr lang="en" dirty="0"/>
              <a:t> </a:t>
            </a:r>
            <a:endParaRPr dirty="0"/>
          </a:p>
          <a:p>
            <a:pPr marL="0" lvl="0" indent="0" algn="l" rtl="0">
              <a:spcBef>
                <a:spcPts val="0"/>
              </a:spcBef>
              <a:spcAft>
                <a:spcPts val="0"/>
              </a:spcAft>
              <a:buNone/>
            </a:pPr>
            <a:r>
              <a:rPr lang="en" dirty="0"/>
              <a:t>View video, The Truth about the Shroud of Turin, Fr. Spitzer. URL here:  </a:t>
            </a:r>
            <a:r>
              <a:rPr lang="en" u="sng" dirty="0">
                <a:solidFill>
                  <a:schemeClr val="hlink"/>
                </a:solidFill>
                <a:hlinkClick r:id="rId6"/>
              </a:rPr>
              <a:t>https://youtu.be/5xxiR37eUt8</a:t>
            </a:r>
            <a:endParaRPr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a:t>
            </a:r>
            <a:r>
              <a:rPr lang="en-US" sz="1100" i="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section106A-117 of the US Copyright Law.</a:t>
            </a:r>
            <a:endParaRPr lang="en-US" sz="110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cf04e8a0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g2cf04e8a04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 </a:t>
            </a:r>
            <a:r>
              <a:rPr lang="en" dirty="0">
                <a:solidFill>
                  <a:schemeClr val="dk1"/>
                </a:solidFill>
              </a:rPr>
              <a:t>Jesus.</a:t>
            </a:r>
            <a:r>
              <a:rPr lang="en" dirty="0">
                <a:solidFill>
                  <a:schemeClr val="dk1"/>
                </a:solidFill>
                <a:uFill>
                  <a:noFill/>
                </a:uFill>
                <a:hlinkClick r:id="rId3">
                  <a:extLst>
                    <a:ext uri="{A12FA001-AC4F-418D-AE19-62706E023703}">
                      <ahyp:hlinkClr xmlns:ahyp="http://schemas.microsoft.com/office/drawing/2018/hyperlinkcolor" val="tx"/>
                    </a:ext>
                  </a:extLst>
                </a:hlinkClick>
              </a:rPr>
              <a:t>Rahulmanoj</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a:t>
            </a:r>
            <a:r>
              <a:rPr lang="en" u="sng" dirty="0">
                <a:solidFill>
                  <a:schemeClr val="hlink"/>
                </a:solidFill>
                <a:hlinkClick r:id="rId5"/>
              </a:rPr>
              <a:t>https://commons.wikimedia.org/wiki/File:Jesus_love.jpg</a:t>
            </a:r>
            <a:r>
              <a:rPr lang="en" dirty="0">
                <a:solidFill>
                  <a:schemeClr val="dk1"/>
                </a:solidFill>
              </a:rPr>
              <a:t> </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a:t>
            </a:r>
            <a:r>
              <a:rPr lang="en" dirty="0">
                <a:solidFill>
                  <a:schemeClr val="dk1"/>
                </a:solidFill>
              </a:rPr>
              <a:t> Have students copy the information from the slide into their notes</a:t>
            </a:r>
            <a:r>
              <a:rPr lang="en" b="1" dirty="0">
                <a:solidFill>
                  <a:schemeClr val="dk1"/>
                </a:solidFill>
              </a:rPr>
              <a:t>.</a:t>
            </a:r>
            <a:endParaRPr b="1" dirty="0">
              <a:solidFill>
                <a:schemeClr val="dk1"/>
              </a:solidFill>
            </a:endParaRPr>
          </a:p>
          <a:p>
            <a:pPr marL="0" lvl="0" indent="0" algn="l" rtl="0">
              <a:spcBef>
                <a:spcPts val="0"/>
              </a:spcBef>
              <a:spcAft>
                <a:spcPts val="0"/>
              </a:spcAft>
              <a:buSzPts val="1100"/>
              <a:buNone/>
            </a:pPr>
            <a:endParaRPr b="1" dirty="0">
              <a:solidFill>
                <a:schemeClr val="dk1"/>
              </a:solidFill>
            </a:endParaRPr>
          </a:p>
          <a:p>
            <a:pPr marL="0" lvl="0" indent="0" algn="l" rtl="0">
              <a:spcBef>
                <a:spcPts val="0"/>
              </a:spcBef>
              <a:spcAft>
                <a:spcPts val="0"/>
              </a:spcAft>
              <a:buSzPts val="1100"/>
              <a:buNone/>
            </a:pPr>
            <a:r>
              <a:rPr lang="en" b="1" dirty="0">
                <a:solidFill>
                  <a:schemeClr val="dk1"/>
                </a:solidFill>
              </a:rPr>
              <a:t>Teaching points: </a:t>
            </a:r>
            <a:r>
              <a:rPr lang="en" dirty="0">
                <a:solidFill>
                  <a:schemeClr val="dk1"/>
                </a:solidFill>
              </a:rPr>
              <a:t>Jesus taught that love was the greatest command. He redeemed the meaning of the Old Covenant by calling us to love and then showing us the redemptive meaning of love. </a:t>
            </a:r>
            <a:r>
              <a:rPr lang="en" dirty="0"/>
              <a:t>God the Son ultimately proved his love of God the Father and neighbor through the sacrifice of himself on the Cross. This was the greatest love possible. Jesus's violent Death on the Cross was not a result of happenstance. Jesus's Death was part of the providence of God’s plan. By doing this Jesus showed that love and mercy are greater than sin. This is the meaning of redemption and the source of eternal life.</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b="1" dirty="0">
                <a:solidFill>
                  <a:schemeClr val="dk1"/>
                </a:solidFill>
              </a:rPr>
              <a:t>Online Resource: </a:t>
            </a:r>
            <a:r>
              <a:rPr lang="en" dirty="0">
                <a:solidFill>
                  <a:schemeClr val="dk1"/>
                </a:solidFill>
              </a:rPr>
              <a:t>To see the relationship between love and suffering have students view the video, </a:t>
            </a:r>
            <a:r>
              <a:rPr lang="en" dirty="0"/>
              <a:t>The God of our Brokenness - Fr. Mike Schmitz</a:t>
            </a:r>
            <a:endParaRPr dirty="0"/>
          </a:p>
          <a:p>
            <a:pPr marL="0" lvl="0" indent="0" algn="l" rtl="0">
              <a:spcBef>
                <a:spcPts val="0"/>
              </a:spcBef>
              <a:spcAft>
                <a:spcPts val="0"/>
              </a:spcAft>
              <a:buSzPts val="1100"/>
              <a:buNone/>
            </a:pPr>
            <a:r>
              <a:rPr lang="en" dirty="0">
                <a:solidFill>
                  <a:schemeClr val="dk1"/>
                </a:solidFill>
              </a:rPr>
              <a:t>   . URL here: </a:t>
            </a:r>
            <a:r>
              <a:rPr lang="en" u="sng" dirty="0">
                <a:solidFill>
                  <a:schemeClr val="hlink"/>
                </a:solidFill>
                <a:hlinkClick r:id="rId6"/>
              </a:rPr>
              <a:t>https://youtu.be/XuNYgicVvZ0</a:t>
            </a:r>
            <a:r>
              <a:rPr lang="en" dirty="0">
                <a:solidFill>
                  <a:schemeClr val="dk1"/>
                </a:solidFill>
              </a:rPr>
              <a:t> </a:t>
            </a:r>
          </a:p>
          <a:p>
            <a:pPr marL="0" lvl="0" indent="0" algn="l" rtl="0">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c337ec6306_0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2c337ec6306_0_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SzPts val="1100"/>
              <a:buNone/>
            </a:pPr>
            <a:r>
              <a:rPr lang="en" b="1" dirty="0">
                <a:solidFill>
                  <a:schemeClr val="dk1"/>
                </a:solidFill>
              </a:rPr>
              <a:t>Photo Credit:</a:t>
            </a:r>
            <a:r>
              <a:rPr lang="en" sz="800" b="1" dirty="0">
                <a:solidFill>
                  <a:schemeClr val="dk1"/>
                </a:solidFill>
              </a:rPr>
              <a:t> </a:t>
            </a:r>
            <a:r>
              <a:rPr lang="en" dirty="0">
                <a:solidFill>
                  <a:schemeClr val="dk1"/>
                </a:solidFill>
              </a:rPr>
              <a:t>Law of Love Ministries Logo.</a:t>
            </a:r>
            <a:r>
              <a:rPr lang="en" dirty="0">
                <a:solidFill>
                  <a:schemeClr val="dk1"/>
                </a:solidFill>
                <a:uFill>
                  <a:noFill/>
                </a:uFill>
                <a:hlinkClick r:id="rId3">
                  <a:extLst>
                    <a:ext uri="{A12FA001-AC4F-418D-AE19-62706E023703}">
                      <ahyp:hlinkClr xmlns:ahyp="http://schemas.microsoft.com/office/drawing/2018/hyperlinkcolor" val="tx"/>
                    </a:ext>
                  </a:extLst>
                </a:hlinkClick>
              </a:rPr>
              <a:t>Zimvid88</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https://commons.wikimedia.org/wiki/File:Law_of_Love_Ministries_Logo.png</a:t>
            </a:r>
            <a:endParaRPr dirty="0">
              <a:solidFill>
                <a:schemeClr val="dk1"/>
              </a:solidFill>
            </a:endParaRPr>
          </a:p>
          <a:p>
            <a:pPr marL="0" lvl="0" indent="0" algn="l" rtl="0">
              <a:lnSpc>
                <a:spcPct val="115000"/>
              </a:lnSpc>
              <a:spcBef>
                <a:spcPts val="700"/>
              </a:spcBef>
              <a:spcAft>
                <a:spcPts val="0"/>
              </a:spcAft>
              <a:buSzPts val="1100"/>
              <a:buNone/>
            </a:pPr>
            <a:r>
              <a:rPr lang="en" b="1" dirty="0"/>
              <a:t>Directions: </a:t>
            </a:r>
            <a:r>
              <a:rPr lang="en" dirty="0"/>
              <a:t>Have students copy the key vocabulary in their notes.</a:t>
            </a:r>
            <a:endParaRPr sz="1300" dirty="0">
              <a:solidFill>
                <a:srgbClr val="202122"/>
              </a:solidFill>
              <a:highlight>
                <a:srgbClr val="F8F9FA"/>
              </a:highlight>
            </a:endParaRPr>
          </a:p>
          <a:p>
            <a:pPr marL="0" lvl="0" indent="0" algn="l" rtl="0">
              <a:lnSpc>
                <a:spcPct val="100000"/>
              </a:lnSpc>
              <a:spcBef>
                <a:spcPts val="700"/>
              </a:spcBef>
              <a:spcAft>
                <a:spcPts val="0"/>
              </a:spcAft>
              <a:buSzPts val="1100"/>
              <a:buNone/>
            </a:pPr>
            <a:endParaRPr lang="en-US" dirty="0"/>
          </a:p>
          <a:p>
            <a:pPr marL="0" marR="0" lvl="0" indent="0" algn="l" defTabSz="914400" rtl="0" eaLnBrk="1" fontAlgn="auto" latinLnBrk="0" hangingPunct="1">
              <a:lnSpc>
                <a:spcPct val="100000"/>
              </a:lnSpc>
              <a:spcBef>
                <a:spcPts val="70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70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e1d2a3d6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e1d2a3d6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Directions:</a:t>
            </a:r>
            <a:r>
              <a:rPr lang="en" b="1" dirty="0">
                <a:solidFill>
                  <a:schemeClr val="dk1"/>
                </a:solidFill>
              </a:rPr>
              <a:t>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t>Teaching Points: </a:t>
            </a:r>
            <a:r>
              <a:rPr lang="en" dirty="0"/>
              <a:t>Point out that Baptism is the beginning of salvation for Catholics. Jesus said to Nicodemus, “Amen, amen, I say to you, no one can enter the kingdom of God without being born of water and the Spirit”(Jn 3:3). Baptism is how Catholics are born anew and how we first attain forgiveness of sins including Original Sin. Peter reiterated this connection in his speech at Pentecost: “Repent and be baptized, every one of you, in the name of Jesus Christ for the forgiveness of sins; and you will receive the gift of the Holy Spirit” (Acts 2:38).</a:t>
            </a:r>
            <a:endParaRPr sz="3512" b="1" dirty="0">
              <a:solidFill>
                <a:srgbClr val="0B5394"/>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Point out that many adult or college age Catholics have no been prepared to answer these questions and as a result end up leaving the Church for other Christian denominations</a:t>
            </a:r>
            <a:r>
              <a:rPr lang="en" b="1" dirty="0"/>
              <a:t>. </a:t>
            </a:r>
            <a:r>
              <a:rPr lang="en" dirty="0"/>
              <a:t>The online resources below equip students with reasonable and convincing answers to these questions.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Share how important the sacraments of Eucharist and Reconciliation is to you in your faith life and in striving for salvation.</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Online Resources: </a:t>
            </a:r>
            <a:r>
              <a:rPr lang="en" dirty="0"/>
              <a:t>Have students read the article, ‘Are you saved? If only. URL here: </a:t>
            </a:r>
            <a:r>
              <a:rPr lang="en" u="sng" dirty="0">
                <a:solidFill>
                  <a:schemeClr val="hlink"/>
                </a:solidFill>
                <a:hlinkClick r:id="rId3"/>
              </a:rPr>
              <a:t>https://www.catholic.com/magazine/print-edition/are-you-saved-if-only</a:t>
            </a:r>
            <a:r>
              <a:rPr lang="en" dirty="0"/>
              <a:t> </a:t>
            </a:r>
            <a:endParaRPr dirty="0"/>
          </a:p>
          <a:p>
            <a:pPr marL="0" lvl="0" indent="0" algn="l" rtl="0">
              <a:spcBef>
                <a:spcPts val="0"/>
              </a:spcBef>
              <a:spcAft>
                <a:spcPts val="0"/>
              </a:spcAft>
              <a:buNone/>
            </a:pPr>
            <a:r>
              <a:rPr lang="en" dirty="0"/>
              <a:t>Have students read the article, Can Infants be Born Again? URL here: </a:t>
            </a:r>
            <a:r>
              <a:rPr lang="en" u="sng" dirty="0">
                <a:solidFill>
                  <a:schemeClr val="hlink"/>
                </a:solidFill>
                <a:hlinkClick r:id="rId4"/>
              </a:rPr>
              <a:t>https://www.catholic.com/magazine/print-edition/can-infants-be-born-again</a:t>
            </a:r>
            <a:r>
              <a:rPr lang="en" dirty="0"/>
              <a:t> </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cf04e8a04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g2cf04e8a04e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US" dirty="0">
                <a:solidFill>
                  <a:schemeClr val="dk1"/>
                </a:solidFill>
              </a:rPr>
              <a:t>https://unsplash.com/photos/a-stained-glass-window-with-a-sheep-holding-a-flag-0yOOTVWznDI</a:t>
            </a: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side information in their notebooks</a:t>
            </a:r>
            <a:r>
              <a:rPr lang="en" b="1" dirty="0">
                <a:solidFill>
                  <a:schemeClr val="dk1"/>
                </a:solidFill>
              </a:rPr>
              <a:t>. </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In order to understand the title of Lamb of God students should be reminded of the lambs that were sacrificed in the Old Testament. To drive home this point use the online resource below.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read the following aloud together in class, </a:t>
            </a:r>
            <a:r>
              <a:rPr lang="en" dirty="0"/>
              <a:t>Jesus and the Passover Lamb: A Biblical Narrative</a:t>
            </a:r>
            <a:endParaRPr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dirty="0">
                <a:solidFill>
                  <a:schemeClr val="dk1"/>
                </a:solidFill>
              </a:rPr>
              <a:t> Aloud. URL here:  </a:t>
            </a:r>
            <a:r>
              <a:rPr lang="en" u="sng" dirty="0">
                <a:solidFill>
                  <a:schemeClr val="hlink"/>
                </a:solidFill>
                <a:hlinkClick r:id="rId3"/>
              </a:rPr>
              <a:t>https://www.catholic365.com/article/32633/jesus-and-the-passover-lamb-a-biblical-narrative.htm</a:t>
            </a:r>
            <a:r>
              <a:rPr lang="en" u="sng" dirty="0">
                <a:solidFill>
                  <a:schemeClr val="hlink"/>
                </a:solidFill>
              </a:rPr>
              <a:t>l</a:t>
            </a:r>
          </a:p>
          <a:p>
            <a:pPr marL="0" lvl="0" indent="0" algn="l" rtl="0">
              <a:spcBef>
                <a:spcPts val="0"/>
              </a:spcBef>
              <a:spcAft>
                <a:spcPts val="0"/>
              </a:spcAft>
              <a:buClr>
                <a:schemeClr val="dk1"/>
              </a:buClr>
              <a:buSzPts val="1100"/>
              <a:buFont typeface="Arial"/>
              <a:buNone/>
            </a:pPr>
            <a:endParaRPr lang="en" u="sng" dirty="0">
              <a:solidFill>
                <a:schemeClr val="hlink"/>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c337ec6306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g2c337ec6306_0_3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t> </a:t>
            </a:r>
            <a:r>
              <a:rPr lang="en-US" dirty="0"/>
              <a:t>https://unsplash.com/photos/urNw9_uK-7Y</a:t>
            </a:r>
          </a:p>
          <a:p>
            <a:pPr marL="0" lvl="0" indent="0" algn="l" rtl="0">
              <a:lnSpc>
                <a:spcPct val="115000"/>
              </a:lnSpc>
              <a:spcBef>
                <a:spcPts val="700"/>
              </a:spcBef>
              <a:spcAft>
                <a:spcPts val="0"/>
              </a:spcAft>
              <a:buClr>
                <a:schemeClr val="dk1"/>
              </a:buClr>
              <a:buSzPts val="1100"/>
              <a:buFont typeface="Arial"/>
              <a:buNone/>
            </a:pPr>
            <a:r>
              <a:rPr lang="en" b="1" dirty="0"/>
              <a:t>Directions: </a:t>
            </a:r>
            <a:r>
              <a:rPr lang="en" dirty="0"/>
              <a:t>Have students copy down the key Vocabulary in their notes. </a:t>
            </a:r>
            <a:endParaRPr dirty="0"/>
          </a:p>
          <a:p>
            <a:pPr marL="0" lvl="0" indent="0" algn="l" rtl="0">
              <a:lnSpc>
                <a:spcPct val="100000"/>
              </a:lnSpc>
              <a:spcBef>
                <a:spcPts val="700"/>
              </a:spcBef>
              <a:spcAft>
                <a:spcPts val="0"/>
              </a:spcAft>
              <a:buSzPts val="1100"/>
              <a:buNone/>
            </a:pPr>
            <a:r>
              <a:rPr lang="en" b="1" dirty="0"/>
              <a:t>Online Resource:</a:t>
            </a:r>
            <a:r>
              <a:rPr lang="en" dirty="0"/>
              <a:t> Have students view the video, ‘The Way of Christ: The Paschal Mystery’. URL here: https://youtu.be/AI97PCs-Pck</a:t>
            </a:r>
            <a:endParaRPr dirty="0"/>
          </a:p>
          <a:p>
            <a:pPr marL="0" lvl="0" indent="0" algn="l" rtl="0">
              <a:lnSpc>
                <a:spcPct val="100000"/>
              </a:lnSpc>
              <a:spcBef>
                <a:spcPts val="0"/>
              </a:spcBef>
              <a:spcAft>
                <a:spcPts val="0"/>
              </a:spcAft>
              <a:buSzPts val="1100"/>
              <a:buNone/>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b="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cf04e8a04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g2cf04e8a04e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 </a:t>
            </a:r>
            <a:r>
              <a:rPr lang="en-US" dirty="0">
                <a:solidFill>
                  <a:schemeClr val="dk1"/>
                </a:solidFill>
              </a:rPr>
              <a:t>https://unsplash.com/photos/two-people-standing-in-front-of-a-cross-at-sunset-a2F5f8aXu_w</a:t>
            </a: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a student read the text on the slide aloud for the class to hear. Ask students to locate the Paschal Mystery in the words of Jesus.</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Points</a:t>
            </a:r>
            <a:r>
              <a:rPr lang="en" b="1" dirty="0"/>
              <a:t>:  </a:t>
            </a:r>
            <a:r>
              <a:rPr lang="en" dirty="0"/>
              <a:t>Point out that Jesus appeared on the Road to Emmaus primarily to announce the Good News of the Paschal Mystery.</a:t>
            </a:r>
            <a:r>
              <a:rPr lang="en" b="1" dirty="0"/>
              <a:t> </a:t>
            </a:r>
            <a:r>
              <a:rPr lang="en" dirty="0"/>
              <a:t>Because Jesus is truly God and truly man, he was able to bridge the gap between God the Father and humans in a unique way. He was able to bear the full weight of human sinfulness and death and to be expiation for sin. Through his Death and Resurrection, he justified humanity—that is, made humanity holy, acceptable, and just—and reconciled people with God. We are all invited to share in Christ’s achievement on the Cross and in his Resurrection through the sacramental life of the Church, especially the holy Eucharist. </a:t>
            </a:r>
          </a:p>
          <a:p>
            <a:pPr marL="0" lvl="0" indent="0" algn="l" rtl="0">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p>
          <a:p>
            <a:pPr marL="0" lvl="0" indent="0" algn="l" rtl="0">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c337ec6306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2c337ec6306_0_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dirty="0"/>
              <a:t>*Photo Credit: </a:t>
            </a:r>
            <a:r>
              <a:rPr lang="en" dirty="0">
                <a:solidFill>
                  <a:schemeClr val="dk1"/>
                </a:solidFill>
              </a:rPr>
              <a:t>Wine exiting a blue bottle.</a:t>
            </a:r>
            <a:r>
              <a:rPr lang="en" dirty="0">
                <a:solidFill>
                  <a:schemeClr val="dk1"/>
                </a:solidFill>
                <a:uFill>
                  <a:noFill/>
                </a:uFill>
                <a:hlinkClick r:id="rId3">
                  <a:extLst>
                    <a:ext uri="{A12FA001-AC4F-418D-AE19-62706E023703}">
                      <ahyp:hlinkClr xmlns:ahyp="http://schemas.microsoft.com/office/drawing/2018/hyperlinkcolor" val="tx"/>
                    </a:ext>
                  </a:extLst>
                </a:hlinkClick>
              </a:rPr>
              <a:t>Taro Taylor</a:t>
            </a:r>
            <a:r>
              <a:rPr lang="en" dirty="0">
                <a:solidFill>
                  <a:schemeClr val="dk1"/>
                </a:solidFill>
              </a:rPr>
              <a:t> from Sydney, Australia.</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 2.0</a:t>
            </a:r>
            <a:r>
              <a:rPr lang="en" dirty="0">
                <a:solidFill>
                  <a:schemeClr val="dk1"/>
                </a:solidFill>
              </a:rPr>
              <a:t>. https://commons.wikimedia.org/wiki/File:Wine_exiting_a_blue_bottle.jpg</a:t>
            </a:r>
            <a:endParaRPr sz="1050" dirty="0">
              <a:solidFill>
                <a:schemeClr val="dk1"/>
              </a:solidFill>
              <a:highlight>
                <a:srgbClr val="F8F9FA"/>
              </a:highlight>
            </a:endParaRPr>
          </a:p>
          <a:p>
            <a:pPr marL="0" lvl="0" indent="0" algn="l" rtl="0">
              <a:lnSpc>
                <a:spcPct val="100000"/>
              </a:lnSpc>
              <a:spcBef>
                <a:spcPts val="0"/>
              </a:spcBef>
              <a:spcAft>
                <a:spcPts val="0"/>
              </a:spcAft>
              <a:buSzPts val="1100"/>
              <a:buNone/>
            </a:pPr>
            <a:endParaRPr sz="800" b="1" dirty="0"/>
          </a:p>
          <a:p>
            <a:pPr marL="0" lvl="0" indent="0" algn="l" rtl="0">
              <a:lnSpc>
                <a:spcPct val="100000"/>
              </a:lnSpc>
              <a:spcBef>
                <a:spcPts val="0"/>
              </a:spcBef>
              <a:spcAft>
                <a:spcPts val="0"/>
              </a:spcAft>
              <a:buSzPts val="1100"/>
              <a:buNone/>
            </a:pPr>
            <a:r>
              <a:rPr lang="en" b="1" dirty="0"/>
              <a:t>Directions: </a:t>
            </a:r>
            <a:r>
              <a:rPr lang="en" dirty="0"/>
              <a:t>Have</a:t>
            </a:r>
            <a:r>
              <a:rPr lang="en" sz="1200" dirty="0">
                <a:solidFill>
                  <a:schemeClr val="dk1"/>
                </a:solidFill>
              </a:rPr>
              <a:t> students copy down key vocabulary while you read the quote below… </a:t>
            </a:r>
            <a:endParaRPr sz="1200" dirty="0">
              <a:solidFill>
                <a:schemeClr val="dk1"/>
              </a:solidFill>
            </a:endParaRPr>
          </a:p>
          <a:p>
            <a:pPr marL="0" lvl="0" indent="0" algn="l" rtl="0">
              <a:spcBef>
                <a:spcPts val="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b="1" dirty="0"/>
              <a:t>“</a:t>
            </a:r>
            <a:r>
              <a:rPr lang="en" dirty="0"/>
              <a:t>We are called to follow Jesus in a personal kenosis or death to self, the result is paradoxically, exaltation. Jesus himself said, “For every one who exalts himself will be humbled, and he who humbles himself will be exalted” (Luke 14:11).An early Christian hymn quoted in the Letter to the Philippians states that Christ “emptied himself, taking the form of a slave . . . he humbled himself, becoming obedient to death, even death on a cross” (Phil 2:7, 8).</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c337ec6306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2c337ec6306_0_4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write down the question and then write down their answer….Then have students share their answers with one person close by. </a:t>
            </a:r>
            <a:endParaRPr dirty="0">
              <a:solidFill>
                <a:schemeClr val="dk1"/>
              </a:solidFill>
            </a:endParaRPr>
          </a:p>
          <a:p>
            <a:pPr marL="0" lvl="0" indent="0" algn="l" rtl="0">
              <a:lnSpc>
                <a:spcPct val="100000"/>
              </a:lnSpc>
              <a:spcBef>
                <a:spcPts val="0"/>
              </a:spcBef>
              <a:spcAft>
                <a:spcPts val="0"/>
              </a:spcAft>
              <a:buSzPts val="11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1143000" y="456840"/>
            <a:ext cx="7770900" cy="856500"/>
          </a:xfrm>
          <a:prstGeom prst="rect">
            <a:avLst/>
          </a:prstGeom>
          <a:noFill/>
          <a:ln>
            <a:noFill/>
          </a:ln>
        </p:spPr>
        <p:txBody>
          <a:bodyPr spcFirstLastPara="1" wrap="square" lIns="91425" tIns="91425" rIns="91425" bIns="91425" anchor="ctr" anchorCtr="0">
            <a:normAutofit/>
          </a:bodyPr>
          <a:lstStyle>
            <a:lvl1pPr marR="0" lvl="0" algn="l" rtl="0">
              <a:lnSpc>
                <a:spcPct val="100000"/>
              </a:lnSpc>
              <a:spcBef>
                <a:spcPts val="0"/>
              </a:spcBef>
              <a:spcAft>
                <a:spcPts val="0"/>
              </a:spcAft>
              <a:buSzPts val="2800"/>
              <a:buNone/>
              <a:defRPr sz="1800" b="0" i="0" u="none" strike="noStrike" cap="none"/>
            </a:lvl1pPr>
            <a:lvl2pPr marR="0" lvl="1" algn="l" rtl="0">
              <a:lnSpc>
                <a:spcPct val="100000"/>
              </a:lnSpc>
              <a:spcBef>
                <a:spcPts val="0"/>
              </a:spcBef>
              <a:spcAft>
                <a:spcPts val="0"/>
              </a:spcAft>
              <a:buSzPts val="2800"/>
              <a:buNone/>
              <a:defRPr sz="1800" b="0" i="0" u="none" strike="noStrike" cap="none"/>
            </a:lvl2pPr>
            <a:lvl3pPr marR="0" lvl="2" algn="l" rtl="0">
              <a:lnSpc>
                <a:spcPct val="100000"/>
              </a:lnSpc>
              <a:spcBef>
                <a:spcPts val="0"/>
              </a:spcBef>
              <a:spcAft>
                <a:spcPts val="0"/>
              </a:spcAft>
              <a:buSzPts val="2800"/>
              <a:buNone/>
              <a:defRPr sz="1800" b="0" i="0" u="none" strike="noStrike" cap="none"/>
            </a:lvl3pPr>
            <a:lvl4pPr marR="0" lvl="3" algn="l" rtl="0">
              <a:lnSpc>
                <a:spcPct val="100000"/>
              </a:lnSpc>
              <a:spcBef>
                <a:spcPts val="0"/>
              </a:spcBef>
              <a:spcAft>
                <a:spcPts val="0"/>
              </a:spcAft>
              <a:buSzPts val="2800"/>
              <a:buNone/>
              <a:defRPr sz="1800" b="0" i="0" u="none" strike="noStrike" cap="none"/>
            </a:lvl4pPr>
            <a:lvl5pPr marR="0" lvl="4" algn="l" rtl="0">
              <a:lnSpc>
                <a:spcPct val="100000"/>
              </a:lnSpc>
              <a:spcBef>
                <a:spcPts val="0"/>
              </a:spcBef>
              <a:spcAft>
                <a:spcPts val="0"/>
              </a:spcAft>
              <a:buSzPts val="2800"/>
              <a:buNone/>
              <a:defRPr sz="1800" b="0" i="0" u="none" strike="noStrike" cap="none"/>
            </a:lvl5pPr>
            <a:lvl6pPr marR="0" lvl="5" algn="l" rtl="0">
              <a:lnSpc>
                <a:spcPct val="100000"/>
              </a:lnSpc>
              <a:spcBef>
                <a:spcPts val="0"/>
              </a:spcBef>
              <a:spcAft>
                <a:spcPts val="0"/>
              </a:spcAft>
              <a:buSzPts val="2800"/>
              <a:buNone/>
              <a:defRPr sz="1800" b="0" i="0" u="none" strike="noStrike" cap="none"/>
            </a:lvl6pPr>
            <a:lvl7pPr marR="0" lvl="6" algn="l" rtl="0">
              <a:lnSpc>
                <a:spcPct val="100000"/>
              </a:lnSpc>
              <a:spcBef>
                <a:spcPts val="0"/>
              </a:spcBef>
              <a:spcAft>
                <a:spcPts val="0"/>
              </a:spcAft>
              <a:buSzPts val="2800"/>
              <a:buNone/>
              <a:defRPr sz="1800" b="0" i="0" u="none" strike="noStrike" cap="none"/>
            </a:lvl7pPr>
            <a:lvl8pPr marR="0" lvl="7" algn="l" rtl="0">
              <a:lnSpc>
                <a:spcPct val="100000"/>
              </a:lnSpc>
              <a:spcBef>
                <a:spcPts val="0"/>
              </a:spcBef>
              <a:spcAft>
                <a:spcPts val="0"/>
              </a:spcAft>
              <a:buSzPts val="2800"/>
              <a:buNone/>
              <a:defRPr sz="1800" b="0" i="0" u="none" strike="noStrike" cap="none"/>
            </a:lvl8pPr>
            <a:lvl9pPr marR="0" lvl="8" algn="l" rtl="0">
              <a:lnSpc>
                <a:spcPct val="100000"/>
              </a:lnSpc>
              <a:spcBef>
                <a:spcPts val="0"/>
              </a:spcBef>
              <a:spcAft>
                <a:spcPts val="0"/>
              </a:spcAft>
              <a:buSzPts val="2800"/>
              <a:buNone/>
              <a:defRPr sz="1800" b="0" i="0" u="none" strike="noStrike" cap="none"/>
            </a:lvl9pPr>
          </a:lstStyle>
          <a:p>
            <a:endParaRPr/>
          </a:p>
        </p:txBody>
      </p:sp>
      <p:sp>
        <p:nvSpPr>
          <p:cNvPr id="64" name="Google Shape;64;p16"/>
          <p:cNvSpPr txBox="1">
            <a:spLocks noGrp="1"/>
          </p:cNvSpPr>
          <p:nvPr>
            <p:ph type="body" idx="1"/>
          </p:nvPr>
        </p:nvSpPr>
        <p:spPr>
          <a:xfrm>
            <a:off x="1170000" y="1459620"/>
            <a:ext cx="7770900" cy="2983200"/>
          </a:xfrm>
          <a:prstGeom prst="rect">
            <a:avLst/>
          </a:prstGeom>
          <a:noFill/>
          <a:ln>
            <a:noFill/>
          </a:ln>
        </p:spPr>
        <p:txBody>
          <a:bodyPr spcFirstLastPara="1" wrap="square" lIns="91425" tIns="91425" rIns="91425" bIns="91425" anchor="t" anchorCtr="0">
            <a:normAutofit/>
          </a:bodyPr>
          <a:lstStyle>
            <a:lvl1pPr marL="457200" marR="0" lvl="0" indent="-228600" algn="l" rtl="0">
              <a:lnSpc>
                <a:spcPct val="115000"/>
              </a:lnSpc>
              <a:spcBef>
                <a:spcPts val="0"/>
              </a:spcBef>
              <a:spcAft>
                <a:spcPts val="0"/>
              </a:spcAft>
              <a:buSzPts val="1800"/>
              <a:buNone/>
              <a:defRPr sz="1800" b="0" i="0" u="none" strike="noStrike" cap="none"/>
            </a:lvl1pPr>
            <a:lvl2pPr marL="914400" marR="0" lvl="1" indent="-228600" algn="l" rtl="0">
              <a:lnSpc>
                <a:spcPct val="115000"/>
              </a:lnSpc>
              <a:spcBef>
                <a:spcPts val="1200"/>
              </a:spcBef>
              <a:spcAft>
                <a:spcPts val="0"/>
              </a:spcAft>
              <a:buSzPts val="1400"/>
              <a:buNone/>
              <a:defRPr sz="1800" b="0" i="0" u="none" strike="noStrike" cap="none"/>
            </a:lvl2pPr>
            <a:lvl3pPr marL="1371600" marR="0" lvl="2" indent="-228600" algn="l" rtl="0">
              <a:lnSpc>
                <a:spcPct val="115000"/>
              </a:lnSpc>
              <a:spcBef>
                <a:spcPts val="1200"/>
              </a:spcBef>
              <a:spcAft>
                <a:spcPts val="0"/>
              </a:spcAft>
              <a:buSzPts val="1400"/>
              <a:buNone/>
              <a:defRPr sz="1800" b="0" i="0" u="none" strike="noStrike" cap="none"/>
            </a:lvl3pPr>
            <a:lvl4pPr marL="1828800" marR="0" lvl="3" indent="-228600" algn="l" rtl="0">
              <a:lnSpc>
                <a:spcPct val="115000"/>
              </a:lnSpc>
              <a:spcBef>
                <a:spcPts val="1200"/>
              </a:spcBef>
              <a:spcAft>
                <a:spcPts val="0"/>
              </a:spcAft>
              <a:buSzPts val="1400"/>
              <a:buNone/>
              <a:defRPr sz="1800" b="0" i="0" u="none" strike="noStrike" cap="none"/>
            </a:lvl4pPr>
            <a:lvl5pPr marL="2286000" marR="0" lvl="4" indent="-228600" algn="l" rtl="0">
              <a:lnSpc>
                <a:spcPct val="115000"/>
              </a:lnSpc>
              <a:spcBef>
                <a:spcPts val="1200"/>
              </a:spcBef>
              <a:spcAft>
                <a:spcPts val="0"/>
              </a:spcAft>
              <a:buSzPts val="1400"/>
              <a:buNone/>
              <a:defRPr sz="1800" b="0" i="0" u="none" strike="noStrike" cap="none"/>
            </a:lvl5pPr>
            <a:lvl6pPr marL="2743200" marR="0" lvl="5" indent="-228600" algn="l" rtl="0">
              <a:lnSpc>
                <a:spcPct val="115000"/>
              </a:lnSpc>
              <a:spcBef>
                <a:spcPts val="1200"/>
              </a:spcBef>
              <a:spcAft>
                <a:spcPts val="0"/>
              </a:spcAft>
              <a:buSzPts val="1400"/>
              <a:buNone/>
              <a:defRPr sz="1800" b="0" i="0" u="none" strike="noStrike" cap="none"/>
            </a:lvl6pPr>
            <a:lvl7pPr marL="3200400" marR="0" lvl="6" indent="-228600" algn="l" rtl="0">
              <a:lnSpc>
                <a:spcPct val="115000"/>
              </a:lnSpc>
              <a:spcBef>
                <a:spcPts val="1200"/>
              </a:spcBef>
              <a:spcAft>
                <a:spcPts val="0"/>
              </a:spcAft>
              <a:buSzPts val="1400"/>
              <a:buNone/>
              <a:defRPr sz="1800" b="0" i="0" u="none" strike="noStrike" cap="none"/>
            </a:lvl7pPr>
            <a:lvl8pPr marL="3657600" marR="0" lvl="7" indent="-228600" algn="l" rtl="0">
              <a:lnSpc>
                <a:spcPct val="115000"/>
              </a:lnSpc>
              <a:spcBef>
                <a:spcPts val="1200"/>
              </a:spcBef>
              <a:spcAft>
                <a:spcPts val="0"/>
              </a:spcAft>
              <a:buSzPts val="1400"/>
              <a:buNone/>
              <a:defRPr sz="1800" b="0" i="0" u="none" strike="noStrike" cap="none"/>
            </a:lvl8pPr>
            <a:lvl9pPr marL="4114800" marR="0" lvl="8" indent="-228600" algn="l" rtl="0">
              <a:lnSpc>
                <a:spcPct val="115000"/>
              </a:lnSpc>
              <a:spcBef>
                <a:spcPts val="1200"/>
              </a:spcBef>
              <a:spcAft>
                <a:spcPts val="1200"/>
              </a:spcAft>
              <a:buSzPts val="1400"/>
              <a:buNone/>
              <a:defRPr sz="1800" b="0" i="0" u="none" strike="noStrike" cap="none"/>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7" name="Google Shape;6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0" name="Google Shape;70;p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1" name="Google Shape;71;p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5" name="Google Shape;7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8" name="Google Shape;78;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82" name="Google Shape;82;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6" name="Google Shape;86;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7" name="Google Shape;87;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91" name="Google Shape;91;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
        <p:cNvGrpSpPr/>
        <p:nvPr/>
      </p:nvGrpSpPr>
      <p:grpSpPr>
        <a:xfrm>
          <a:off x="0" y="0"/>
          <a:ext cx="0" cy="0"/>
          <a:chOff x="0" y="0"/>
          <a:chExt cx="0" cy="0"/>
        </a:xfrm>
      </p:grpSpPr>
      <p:sp>
        <p:nvSpPr>
          <p:cNvPr id="93" name="Google Shape;93;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4" name="Google Shape;94;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95" name="Google Shape;95;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8" name="Picture 4">
            <a:extLst>
              <a:ext uri="{FF2B5EF4-FFF2-40B4-BE49-F238E27FC236}">
                <a16:creationId xmlns:a16="http://schemas.microsoft.com/office/drawing/2014/main" id="{F91338D1-F6DD-4661-AFCC-CE8810568ADB}"/>
              </a:ext>
            </a:extLst>
          </p:cNvPr>
          <p:cNvPicPr>
            <a:picLocks noChangeAspect="1" noChangeArrowheads="1"/>
          </p:cNvPicPr>
          <p:nvPr/>
        </p:nvPicPr>
        <p:blipFill rotWithShape="1">
          <a:blip r:embed="rId3">
            <a:alphaModFix amt="55000"/>
            <a:extLst>
              <a:ext uri="{28A0092B-C50C-407E-A947-70E740481C1C}">
                <a14:useLocalDpi xmlns:a14="http://schemas.microsoft.com/office/drawing/2010/main" val="0"/>
              </a:ext>
            </a:extLst>
          </a:blip>
          <a:srcRect b="10000"/>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C70219-2967-4458-8595-6D6679370E18}"/>
              </a:ext>
            </a:extLst>
          </p:cNvPr>
          <p:cNvSpPr txBox="1"/>
          <p:nvPr/>
        </p:nvSpPr>
        <p:spPr>
          <a:xfrm>
            <a:off x="0" y="4620280"/>
            <a:ext cx="9225900" cy="523220"/>
          </a:xfrm>
          <a:prstGeom prst="rect">
            <a:avLst/>
          </a:prstGeom>
          <a:solidFill>
            <a:srgbClr val="920000"/>
          </a:solidFill>
        </p:spPr>
        <p:txBody>
          <a:bodyPr wrap="square" rtlCol="0">
            <a:spAutoFit/>
          </a:bodyPr>
          <a:lstStyle/>
          <a:p>
            <a:pPr algn="ctr"/>
            <a:r>
              <a:rPr lang="en-US" sz="2800" i="1" dirty="0">
                <a:solidFill>
                  <a:schemeClr val="bg1"/>
                </a:solidFill>
                <a:latin typeface="Corbel" panose="020B0503020204020204" pitchFamily="34" charset="0"/>
              </a:rPr>
              <a:t>God Saves: We Are Redeemed through the Paschal Mystery</a:t>
            </a:r>
          </a:p>
        </p:txBody>
      </p:sp>
      <p:sp>
        <p:nvSpPr>
          <p:cNvPr id="6" name="Oval 5">
            <a:extLst>
              <a:ext uri="{FF2B5EF4-FFF2-40B4-BE49-F238E27FC236}">
                <a16:creationId xmlns:a16="http://schemas.microsoft.com/office/drawing/2014/main" id="{AFF04C4A-72E5-4AD9-BDD2-F9F8DA8DB3A6}"/>
              </a:ext>
            </a:extLst>
          </p:cNvPr>
          <p:cNvSpPr/>
          <p:nvPr/>
        </p:nvSpPr>
        <p:spPr>
          <a:xfrm>
            <a:off x="4135211" y="446249"/>
            <a:ext cx="873578" cy="898072"/>
          </a:xfrm>
          <a:prstGeom prst="ellipse">
            <a:avLst/>
          </a:prstGeom>
          <a:solidFill>
            <a:srgbClr val="920000"/>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latin typeface="+mj-lt"/>
              </a:rPr>
              <a:t>4</a:t>
            </a:r>
          </a:p>
        </p:txBody>
      </p:sp>
      <p:sp>
        <p:nvSpPr>
          <p:cNvPr id="7" name="TextBox 6">
            <a:extLst>
              <a:ext uri="{FF2B5EF4-FFF2-40B4-BE49-F238E27FC236}">
                <a16:creationId xmlns:a16="http://schemas.microsoft.com/office/drawing/2014/main" id="{A49A61A8-1DBD-45D7-80D7-C844C407435C}"/>
              </a:ext>
            </a:extLst>
          </p:cNvPr>
          <p:cNvSpPr txBox="1"/>
          <p:nvPr/>
        </p:nvSpPr>
        <p:spPr>
          <a:xfrm>
            <a:off x="1212695" y="2157812"/>
            <a:ext cx="67186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Corbel"/>
              </a:rPr>
              <a:t> </a:t>
            </a:r>
            <a:r>
              <a:rPr lang="en-US" sz="3600" b="1" dirty="0">
                <a:solidFill>
                  <a:srgbClr val="920000"/>
                </a:solidFill>
                <a:latin typeface="Corbel"/>
              </a:rPr>
              <a:t>We Are Redeemed through</a:t>
            </a:r>
          </a:p>
          <a:p>
            <a:pPr algn="ctr"/>
            <a:r>
              <a:rPr lang="en-US" sz="3600" b="1" dirty="0">
                <a:solidFill>
                  <a:srgbClr val="920000"/>
                </a:solidFill>
                <a:latin typeface="Corbel"/>
              </a:rPr>
              <a:t>the  Paschal Mystery</a:t>
            </a:r>
            <a:endParaRPr lang="en-US" sz="3600" dirty="0">
              <a:solidFill>
                <a:srgbClr val="92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5"/>
          <p:cNvSpPr txBox="1"/>
          <p:nvPr/>
        </p:nvSpPr>
        <p:spPr>
          <a:xfrm>
            <a:off x="412750" y="597775"/>
            <a:ext cx="5502900" cy="658500"/>
          </a:xfrm>
          <a:prstGeom prst="rect">
            <a:avLst/>
          </a:prstGeom>
          <a:noFill/>
          <a:ln>
            <a:noFill/>
          </a:ln>
        </p:spPr>
        <p:txBody>
          <a:bodyPr spcFirstLastPara="1" wrap="square" lIns="92150" tIns="46075" rIns="92150" bIns="46075" anchor="ctr" anchorCtr="0">
            <a:noAutofit/>
          </a:bodyPr>
          <a:lstStyle/>
          <a:p>
            <a:pPr marL="0" marR="0" lvl="0" indent="0" algn="l" rtl="0">
              <a:lnSpc>
                <a:spcPct val="100000"/>
              </a:lnSpc>
              <a:spcBef>
                <a:spcPts val="0"/>
              </a:spcBef>
              <a:spcAft>
                <a:spcPts val="0"/>
              </a:spcAft>
              <a:buClr>
                <a:srgbClr val="000000"/>
              </a:buClr>
              <a:buSzPts val="4500"/>
              <a:buFont typeface="Arial"/>
              <a:buNone/>
            </a:pPr>
            <a:r>
              <a:rPr lang="en" sz="4500">
                <a:solidFill>
                  <a:schemeClr val="lt2"/>
                </a:solidFill>
                <a:latin typeface="Calibri"/>
                <a:ea typeface="Calibri"/>
                <a:cs typeface="Calibri"/>
                <a:sym typeface="Calibri"/>
              </a:rPr>
              <a:t>Resurrection of Jesus</a:t>
            </a:r>
            <a:endParaRPr sz="4500" b="0" i="0" u="none" strike="noStrike" cap="none">
              <a:solidFill>
                <a:schemeClr val="lt2"/>
              </a:solidFill>
              <a:latin typeface="Calibri"/>
              <a:ea typeface="Calibri"/>
              <a:cs typeface="Calibri"/>
              <a:sym typeface="Calibri"/>
            </a:endParaRPr>
          </a:p>
        </p:txBody>
      </p:sp>
      <p:sp>
        <p:nvSpPr>
          <p:cNvPr id="176" name="Google Shape;176;p35"/>
          <p:cNvSpPr/>
          <p:nvPr/>
        </p:nvSpPr>
        <p:spPr>
          <a:xfrm>
            <a:off x="2286000" y="4000590"/>
            <a:ext cx="10668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77" name="Google Shape;177;p35"/>
          <p:cNvSpPr/>
          <p:nvPr/>
        </p:nvSpPr>
        <p:spPr>
          <a:xfrm>
            <a:off x="3352680" y="3486240"/>
            <a:ext cx="1143000" cy="3381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78" name="Google Shape;178;p35"/>
          <p:cNvSpPr/>
          <p:nvPr/>
        </p:nvSpPr>
        <p:spPr>
          <a:xfrm>
            <a:off x="4648320" y="2514510"/>
            <a:ext cx="1371600" cy="6057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sp>
        <p:nvSpPr>
          <p:cNvPr id="179" name="Google Shape;179;p35"/>
          <p:cNvSpPr/>
          <p:nvPr/>
        </p:nvSpPr>
        <p:spPr>
          <a:xfrm>
            <a:off x="6172200" y="1485810"/>
            <a:ext cx="2667000" cy="605700"/>
          </a:xfrm>
          <a:custGeom>
            <a:avLst/>
            <a:gdLst/>
            <a:ahLst/>
            <a:cxnLst/>
            <a:rect l="l" t="t" r="r" b="b"/>
            <a:pathLst>
              <a:path w="120000" h="120000" extrusionOk="0">
                <a:moveTo>
                  <a:pt x="0" y="0"/>
                </a:moveTo>
                <a:lnTo>
                  <a:pt x="120000" y="0"/>
                </a:lnTo>
                <a:lnTo>
                  <a:pt x="120000" y="120000"/>
                </a:lnTo>
                <a:lnTo>
                  <a:pt x="0" y="120000"/>
                </a:lnTo>
                <a:lnTo>
                  <a:pt x="0" y="0"/>
                </a:lnTo>
                <a:close/>
              </a:path>
            </a:pathLst>
          </a:cu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73763"/>
              </a:solidFill>
              <a:latin typeface="Calibri"/>
              <a:ea typeface="Calibri"/>
              <a:cs typeface="Calibri"/>
              <a:sym typeface="Calibri"/>
            </a:endParaRPr>
          </a:p>
        </p:txBody>
      </p:sp>
      <p:pic>
        <p:nvPicPr>
          <p:cNvPr id="180" name="Google Shape;180;p35"/>
          <p:cNvPicPr preferRelativeResize="0"/>
          <p:nvPr/>
        </p:nvPicPr>
        <p:blipFill rotWithShape="1">
          <a:blip r:embed="rId3">
            <a:alphaModFix/>
          </a:blip>
          <a:srcRect t="14163"/>
          <a:stretch/>
        </p:blipFill>
        <p:spPr>
          <a:xfrm>
            <a:off x="5915650" y="364150"/>
            <a:ext cx="2969701" cy="4415201"/>
          </a:xfrm>
          <a:prstGeom prst="rect">
            <a:avLst/>
          </a:prstGeom>
          <a:noFill/>
          <a:ln w="28575" cap="flat" cmpd="sng">
            <a:solidFill>
              <a:srgbClr val="073763"/>
            </a:solidFill>
            <a:prstDash val="solid"/>
            <a:round/>
            <a:headEnd type="none" w="sm" len="sm"/>
            <a:tailEnd type="none" w="sm" len="sm"/>
          </a:ln>
        </p:spPr>
      </p:pic>
      <p:sp>
        <p:nvSpPr>
          <p:cNvPr id="181" name="Google Shape;181;p35"/>
          <p:cNvSpPr txBox="1"/>
          <p:nvPr/>
        </p:nvSpPr>
        <p:spPr>
          <a:xfrm>
            <a:off x="552950" y="1335425"/>
            <a:ext cx="4872300" cy="30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dirty="0">
              <a:solidFill>
                <a:schemeClr val="lt1"/>
              </a:solidFill>
            </a:endParaRPr>
          </a:p>
          <a:p>
            <a:pPr marL="457200" lvl="0" indent="-342900" algn="l" rtl="0">
              <a:spcBef>
                <a:spcPts val="0"/>
              </a:spcBef>
              <a:spcAft>
                <a:spcPts val="0"/>
              </a:spcAft>
              <a:buClr>
                <a:schemeClr val="lt1"/>
              </a:buClr>
              <a:buSzPts val="1800"/>
              <a:buChar char="●"/>
            </a:pPr>
            <a:r>
              <a:rPr lang="en" sz="1800" dirty="0">
                <a:solidFill>
                  <a:schemeClr val="lt1"/>
                </a:solidFill>
              </a:rPr>
              <a:t>Jesus rose bodily on Sunday after Good Friday</a:t>
            </a:r>
            <a:endParaRPr sz="1800" dirty="0">
              <a:solidFill>
                <a:schemeClr val="lt1"/>
              </a:solidFill>
            </a:endParaRPr>
          </a:p>
          <a:p>
            <a:pPr marL="457200" lvl="0" indent="-342900" algn="l" rtl="0">
              <a:spcBef>
                <a:spcPts val="0"/>
              </a:spcBef>
              <a:spcAft>
                <a:spcPts val="0"/>
              </a:spcAft>
              <a:buClr>
                <a:schemeClr val="lt1"/>
              </a:buClr>
              <a:buSzPts val="1800"/>
              <a:buChar char="●"/>
            </a:pPr>
            <a:r>
              <a:rPr lang="en" sz="1800" dirty="0">
                <a:solidFill>
                  <a:schemeClr val="lt1"/>
                </a:solidFill>
              </a:rPr>
              <a:t>Most important miracle</a:t>
            </a:r>
            <a:endParaRPr sz="1800" dirty="0">
              <a:solidFill>
                <a:schemeClr val="lt1"/>
              </a:solidFill>
            </a:endParaRPr>
          </a:p>
          <a:p>
            <a:pPr marL="457200" lvl="0" indent="-342900" algn="l" rtl="0">
              <a:spcBef>
                <a:spcPts val="0"/>
              </a:spcBef>
              <a:spcAft>
                <a:spcPts val="0"/>
              </a:spcAft>
              <a:buClr>
                <a:schemeClr val="lt1"/>
              </a:buClr>
              <a:buSzPts val="1800"/>
              <a:buChar char="●"/>
            </a:pPr>
            <a:r>
              <a:rPr lang="en" sz="1800" dirty="0">
                <a:solidFill>
                  <a:schemeClr val="lt1"/>
                </a:solidFill>
              </a:rPr>
              <a:t>Jesus is vindicated</a:t>
            </a:r>
            <a:endParaRPr sz="1800" dirty="0">
              <a:solidFill>
                <a:schemeClr val="lt1"/>
              </a:solidFill>
            </a:endParaRPr>
          </a:p>
          <a:p>
            <a:pPr marL="457200" lvl="0" indent="-342900" algn="l" rtl="0">
              <a:spcBef>
                <a:spcPts val="0"/>
              </a:spcBef>
              <a:spcAft>
                <a:spcPts val="0"/>
              </a:spcAft>
              <a:buClr>
                <a:schemeClr val="lt1"/>
              </a:buClr>
              <a:buSzPts val="1800"/>
              <a:buChar char="●"/>
            </a:pPr>
            <a:r>
              <a:rPr lang="en" sz="1800" dirty="0">
                <a:solidFill>
                  <a:schemeClr val="lt1"/>
                </a:solidFill>
              </a:rPr>
              <a:t>Defeated Death and Sin</a:t>
            </a:r>
            <a:endParaRPr sz="1800" dirty="0">
              <a:solidFill>
                <a:schemeClr val="lt1"/>
              </a:solidFill>
            </a:endParaRPr>
          </a:p>
          <a:p>
            <a:pPr marL="457200" lvl="0" indent="-342900" algn="l" rtl="0">
              <a:spcBef>
                <a:spcPts val="0"/>
              </a:spcBef>
              <a:spcAft>
                <a:spcPts val="0"/>
              </a:spcAft>
              <a:buClr>
                <a:schemeClr val="lt1"/>
              </a:buClr>
              <a:buSzPts val="1800"/>
              <a:buChar char="●"/>
            </a:pPr>
            <a:r>
              <a:rPr lang="en" sz="1800" dirty="0">
                <a:solidFill>
                  <a:schemeClr val="lt1"/>
                </a:solidFill>
              </a:rPr>
              <a:t>He shows us what will happen to our bodies</a:t>
            </a:r>
            <a:endParaRPr sz="1800" dirty="0">
              <a:solidFill>
                <a:schemeClr val="lt1"/>
              </a:solidFill>
            </a:endParaRPr>
          </a:p>
          <a:p>
            <a:pPr marL="457200" lvl="0" indent="-342900" algn="l" rtl="0">
              <a:spcBef>
                <a:spcPts val="0"/>
              </a:spcBef>
              <a:spcAft>
                <a:spcPts val="0"/>
              </a:spcAft>
              <a:buClr>
                <a:schemeClr val="lt1"/>
              </a:buClr>
              <a:buSzPts val="1800"/>
              <a:buChar char="●"/>
            </a:pPr>
            <a:r>
              <a:rPr lang="en" sz="1800" dirty="0">
                <a:solidFill>
                  <a:schemeClr val="lt1"/>
                </a:solidFill>
              </a:rPr>
              <a:t>Jesus is still alive</a:t>
            </a:r>
            <a:br>
              <a:rPr lang="en" sz="1800" dirty="0">
                <a:solidFill>
                  <a:schemeClr val="lt1"/>
                </a:solidFill>
              </a:rPr>
            </a:br>
            <a:endParaRPr sz="1800" dirty="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5"/>
        <p:cNvGrpSpPr/>
        <p:nvPr/>
      </p:nvGrpSpPr>
      <p:grpSpPr>
        <a:xfrm>
          <a:off x="0" y="0"/>
          <a:ext cx="0" cy="0"/>
          <a:chOff x="0" y="0"/>
          <a:chExt cx="0" cy="0"/>
        </a:xfrm>
      </p:grpSpPr>
      <p:sp>
        <p:nvSpPr>
          <p:cNvPr id="186" name="Google Shape;186;p36"/>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36"/>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accent4"/>
                </a:solidFill>
                <a:latin typeface="Calibri"/>
                <a:ea typeface="Calibri"/>
                <a:cs typeface="Calibri"/>
                <a:sym typeface="Calibri"/>
              </a:rPr>
              <a:t>               Memorize It</a:t>
            </a:r>
            <a:endParaRPr sz="5300" b="0" i="0" u="none" strike="noStrike" cap="none">
              <a:solidFill>
                <a:schemeClr val="accent4"/>
              </a:solidFill>
              <a:latin typeface="Calibri"/>
              <a:ea typeface="Calibri"/>
              <a:cs typeface="Calibri"/>
              <a:sym typeface="Calibri"/>
            </a:endParaRPr>
          </a:p>
        </p:txBody>
      </p:sp>
      <p:sp>
        <p:nvSpPr>
          <p:cNvPr id="190" name="Google Shape;190;p36"/>
          <p:cNvSpPr txBox="1"/>
          <p:nvPr/>
        </p:nvSpPr>
        <p:spPr>
          <a:xfrm>
            <a:off x="4351050" y="1747036"/>
            <a:ext cx="3902100" cy="313929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dirty="0">
                <a:latin typeface="Goudy Old Style" panose="02020502050305020303" pitchFamily="18" charset="0"/>
                <a:ea typeface="Impact"/>
                <a:cs typeface="Impact"/>
                <a:sym typeface="Impact"/>
              </a:rPr>
              <a:t>“If Christ has not been raised, then empty is our preaching; empty, too, your faith.” </a:t>
            </a:r>
            <a:endParaRPr sz="3200" dirty="0">
              <a:latin typeface="Goudy Old Style" panose="02020502050305020303" pitchFamily="18" charset="0"/>
              <a:ea typeface="Impact"/>
              <a:cs typeface="Impact"/>
              <a:sym typeface="Impact"/>
            </a:endParaRPr>
          </a:p>
          <a:p>
            <a:pPr marL="0" lvl="0" indent="0" algn="ctr" rtl="0">
              <a:spcBef>
                <a:spcPts val="0"/>
              </a:spcBef>
              <a:spcAft>
                <a:spcPts val="0"/>
              </a:spcAft>
              <a:buNone/>
            </a:pPr>
            <a:endParaRPr lang="en" sz="3200">
              <a:latin typeface="Goudy Old Style" panose="02020502050305020303" pitchFamily="18" charset="0"/>
              <a:ea typeface="Impact"/>
              <a:cs typeface="Impact"/>
              <a:sym typeface="Impact"/>
            </a:endParaRPr>
          </a:p>
          <a:p>
            <a:pPr marL="0" lvl="0" indent="0" algn="ctr" rtl="0">
              <a:spcBef>
                <a:spcPts val="0"/>
              </a:spcBef>
              <a:spcAft>
                <a:spcPts val="0"/>
              </a:spcAft>
              <a:buNone/>
            </a:pPr>
            <a:r>
              <a:rPr lang="en" sz="3200">
                <a:latin typeface="Goudy Old Style" panose="02020502050305020303" pitchFamily="18" charset="0"/>
                <a:ea typeface="Impact"/>
                <a:cs typeface="Impact"/>
                <a:sym typeface="Impact"/>
              </a:rPr>
              <a:t>1 </a:t>
            </a:r>
            <a:r>
              <a:rPr lang="en" sz="3200" dirty="0">
                <a:latin typeface="Goudy Old Style" panose="02020502050305020303" pitchFamily="18" charset="0"/>
                <a:ea typeface="Impact"/>
                <a:cs typeface="Impact"/>
                <a:sym typeface="Impact"/>
              </a:rPr>
              <a:t>Corinthians 15:14</a:t>
            </a:r>
            <a:endParaRPr sz="3200" dirty="0">
              <a:latin typeface="Goudy Old Style" panose="02020502050305020303" pitchFamily="18" charset="0"/>
              <a:ea typeface="Impact"/>
              <a:cs typeface="Impact"/>
              <a:sym typeface="Impact"/>
            </a:endParaRPr>
          </a:p>
        </p:txBody>
      </p:sp>
      <p:pic>
        <p:nvPicPr>
          <p:cNvPr id="191" name="Google Shape;191;p36"/>
          <p:cNvPicPr preferRelativeResize="0"/>
          <p:nvPr/>
        </p:nvPicPr>
        <p:blipFill rotWithShape="1">
          <a:blip r:embed="rId4">
            <a:alphaModFix/>
          </a:blip>
          <a:srcRect/>
          <a:stretch/>
        </p:blipFill>
        <p:spPr>
          <a:xfrm flipH="1">
            <a:off x="1021551" y="1747036"/>
            <a:ext cx="2470075" cy="3087626"/>
          </a:xfrm>
          <a:prstGeom prst="rect">
            <a:avLst/>
          </a:prstGeom>
          <a:noFill/>
          <a:ln>
            <a:noFill/>
          </a:ln>
        </p:spPr>
      </p:pic>
      <p:sp>
        <p:nvSpPr>
          <p:cNvPr id="8" name="Google Shape;95;p18">
            <a:extLst>
              <a:ext uri="{FF2B5EF4-FFF2-40B4-BE49-F238E27FC236}">
                <a16:creationId xmlns:a16="http://schemas.microsoft.com/office/drawing/2014/main" id="{B9E5337C-CC01-4C9C-95FD-99F02DEF6341}"/>
              </a:ext>
            </a:extLst>
          </p:cNvPr>
          <p:cNvSpPr/>
          <p:nvPr/>
        </p:nvSpPr>
        <p:spPr>
          <a:xfrm>
            <a:off x="7430235"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dirty="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8B2AA625-9848-440C-B89D-FDD793F8306B}"/>
              </a:ext>
            </a:extLst>
          </p:cNvPr>
          <p:cNvSpPr txBox="1"/>
          <p:nvPr/>
        </p:nvSpPr>
        <p:spPr>
          <a:xfrm>
            <a:off x="6753149" y="37705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Verse!</a:t>
            </a:r>
            <a:endParaRPr sz="1800" dirty="0">
              <a:solidFill>
                <a:schemeClr val="dk1"/>
              </a:solidFill>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37"/>
          <p:cNvSpPr txBox="1">
            <a:spLocks noGrp="1"/>
          </p:cNvSpPr>
          <p:nvPr>
            <p:ph type="subTitle" idx="1"/>
          </p:nvPr>
        </p:nvSpPr>
        <p:spPr>
          <a:xfrm>
            <a:off x="3502050" y="1773278"/>
            <a:ext cx="4895700" cy="2630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i="1" dirty="0">
                <a:latin typeface="Calibri"/>
                <a:ea typeface="Calibri"/>
                <a:cs typeface="Calibri"/>
                <a:sym typeface="Calibri"/>
              </a:rPr>
              <a:t>A “proclamation, announcement, or preaching,” given by evangelists and men like Saint Paul. The basic message of Christianity is that “Jesus is risen.”</a:t>
            </a:r>
            <a:endParaRPr i="1" dirty="0">
              <a:latin typeface="Calibri"/>
              <a:ea typeface="Calibri"/>
              <a:cs typeface="Calibri"/>
              <a:sym typeface="Calibri"/>
            </a:endParaRPr>
          </a:p>
          <a:p>
            <a:pPr marL="0" lvl="0" indent="0" algn="ctr" rtl="0">
              <a:lnSpc>
                <a:spcPct val="100000"/>
              </a:lnSpc>
              <a:spcBef>
                <a:spcPts val="0"/>
              </a:spcBef>
              <a:spcAft>
                <a:spcPts val="0"/>
              </a:spcAft>
              <a:buSzPts val="605"/>
              <a:buNone/>
            </a:pPr>
            <a:endParaRPr dirty="0">
              <a:latin typeface="Calibri"/>
              <a:ea typeface="Calibri"/>
              <a:cs typeface="Calibri"/>
              <a:sym typeface="Calibri"/>
            </a:endParaRPr>
          </a:p>
        </p:txBody>
      </p:sp>
      <p:sp>
        <p:nvSpPr>
          <p:cNvPr id="197" name="Google Shape;197;p37"/>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37"/>
          <p:cNvSpPr txBox="1"/>
          <p:nvPr/>
        </p:nvSpPr>
        <p:spPr>
          <a:xfrm>
            <a:off x="2665200" y="179475"/>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dirty="0">
                <a:solidFill>
                  <a:schemeClr val="accent4"/>
                </a:solidFill>
                <a:latin typeface="Calibri"/>
                <a:ea typeface="Calibri"/>
                <a:cs typeface="Calibri"/>
                <a:sym typeface="Calibri"/>
              </a:rPr>
              <a:t>     </a:t>
            </a:r>
            <a:r>
              <a:rPr lang="en" sz="5300" dirty="0">
                <a:solidFill>
                  <a:schemeClr val="accent4"/>
                </a:solidFill>
                <a:latin typeface="Calibri"/>
                <a:ea typeface="Calibri"/>
                <a:cs typeface="Calibri"/>
                <a:sym typeface="Calibri"/>
              </a:rPr>
              <a:t>Kerygma</a:t>
            </a:r>
            <a:endParaRPr sz="5300" b="0" i="0" u="none" strike="noStrike" cap="none" dirty="0">
              <a:solidFill>
                <a:schemeClr val="accent4"/>
              </a:solidFill>
              <a:latin typeface="Calibri"/>
              <a:ea typeface="Calibri"/>
              <a:cs typeface="Calibri"/>
              <a:sym typeface="Calibri"/>
            </a:endParaRPr>
          </a:p>
        </p:txBody>
      </p:sp>
      <p:pic>
        <p:nvPicPr>
          <p:cNvPr id="201" name="Google Shape;201;p37"/>
          <p:cNvPicPr preferRelativeResize="0"/>
          <p:nvPr/>
        </p:nvPicPr>
        <p:blipFill>
          <a:blip r:embed="rId4">
            <a:alphaModFix/>
          </a:blip>
          <a:stretch>
            <a:fillRect/>
          </a:stretch>
        </p:blipFill>
        <p:spPr>
          <a:xfrm>
            <a:off x="1013358" y="1659819"/>
            <a:ext cx="2143310" cy="3065667"/>
          </a:xfrm>
          <a:prstGeom prst="rect">
            <a:avLst/>
          </a:prstGeom>
          <a:noFill/>
          <a:ln w="28575" cap="flat" cmpd="sng">
            <a:solidFill>
              <a:srgbClr val="073763"/>
            </a:solidFill>
            <a:prstDash val="solid"/>
            <a:round/>
            <a:headEnd type="none" w="sm" len="sm"/>
            <a:tailEnd type="none" w="sm" len="sm"/>
          </a:ln>
        </p:spPr>
      </p:pic>
      <p:sp>
        <p:nvSpPr>
          <p:cNvPr id="8" name="Google Shape;95;p18">
            <a:extLst>
              <a:ext uri="{FF2B5EF4-FFF2-40B4-BE49-F238E27FC236}">
                <a16:creationId xmlns:a16="http://schemas.microsoft.com/office/drawing/2014/main" id="{C48D73D7-0CA7-4BA7-A3B7-C6814BDFCD98}"/>
              </a:ext>
            </a:extLst>
          </p:cNvPr>
          <p:cNvSpPr/>
          <p:nvPr/>
        </p:nvSpPr>
        <p:spPr>
          <a:xfrm>
            <a:off x="7384022" y="118742"/>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dirty="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640EB17C-BCE8-4EB4-BCBE-53FA93037AD6}"/>
              </a:ext>
            </a:extLst>
          </p:cNvPr>
          <p:cNvSpPr txBox="1"/>
          <p:nvPr/>
        </p:nvSpPr>
        <p:spPr>
          <a:xfrm>
            <a:off x="6706936" y="370205"/>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38"/>
          <p:cNvSpPr txBox="1">
            <a:spLocks noGrp="1"/>
          </p:cNvSpPr>
          <p:nvPr>
            <p:ph type="subTitle" idx="1"/>
          </p:nvPr>
        </p:nvSpPr>
        <p:spPr>
          <a:xfrm>
            <a:off x="3894350" y="1823725"/>
            <a:ext cx="4895700" cy="288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i="1" dirty="0">
                <a:solidFill>
                  <a:srgbClr val="333333"/>
                </a:solidFill>
                <a:latin typeface="Calibri"/>
                <a:ea typeface="Calibri"/>
                <a:cs typeface="Calibri"/>
                <a:sym typeface="Calibri"/>
              </a:rPr>
              <a:t>The doctrine that Jesus Christ, resurrected, is truly present in his Body, Blood, Soul </a:t>
            </a:r>
            <a:endParaRPr i="1" dirty="0">
              <a:solidFill>
                <a:srgbClr val="33333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i="1" dirty="0">
                <a:solidFill>
                  <a:srgbClr val="333333"/>
                </a:solidFill>
                <a:latin typeface="Calibri"/>
                <a:ea typeface="Calibri"/>
                <a:cs typeface="Calibri"/>
                <a:sym typeface="Calibri"/>
              </a:rPr>
              <a:t>and Divinity</a:t>
            </a:r>
            <a:endParaRPr i="1" dirty="0">
              <a:solidFill>
                <a:srgbClr val="33333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i="1" dirty="0">
                <a:solidFill>
                  <a:srgbClr val="333333"/>
                </a:solidFill>
                <a:latin typeface="Calibri"/>
                <a:ea typeface="Calibri"/>
                <a:cs typeface="Calibri"/>
                <a:sym typeface="Calibri"/>
              </a:rPr>
              <a:t>under the form of bread and wine in the Eucharist</a:t>
            </a:r>
            <a:r>
              <a:rPr lang="en" i="1" dirty="0">
                <a:latin typeface="Calibri"/>
                <a:ea typeface="Calibri"/>
                <a:cs typeface="Calibri"/>
                <a:sym typeface="Calibri"/>
              </a:rPr>
              <a:t>.</a:t>
            </a:r>
            <a:endParaRPr i="1" dirty="0">
              <a:latin typeface="Calibri"/>
              <a:ea typeface="Calibri"/>
              <a:cs typeface="Calibri"/>
              <a:sym typeface="Calibri"/>
            </a:endParaRPr>
          </a:p>
          <a:p>
            <a:pPr marL="0" lvl="0" indent="0" algn="ctr" rtl="0">
              <a:lnSpc>
                <a:spcPct val="100000"/>
              </a:lnSpc>
              <a:spcBef>
                <a:spcPts val="0"/>
              </a:spcBef>
              <a:spcAft>
                <a:spcPts val="0"/>
              </a:spcAft>
              <a:buClr>
                <a:srgbClr val="000000"/>
              </a:buClr>
              <a:buSzPts val="605"/>
              <a:buFont typeface="Arial"/>
              <a:buNone/>
            </a:pPr>
            <a:endParaRPr dirty="0">
              <a:latin typeface="Calibri"/>
              <a:ea typeface="Calibri"/>
              <a:cs typeface="Calibri"/>
              <a:sym typeface="Calibri"/>
            </a:endParaRPr>
          </a:p>
        </p:txBody>
      </p:sp>
      <p:sp>
        <p:nvSpPr>
          <p:cNvPr id="207" name="Google Shape;207;p38"/>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38"/>
          <p:cNvSpPr txBox="1"/>
          <p:nvPr/>
        </p:nvSpPr>
        <p:spPr>
          <a:xfrm>
            <a:off x="2092671" y="230375"/>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dirty="0">
                <a:solidFill>
                  <a:srgbClr val="FAA700"/>
                </a:solidFill>
                <a:latin typeface="Calibri"/>
                <a:ea typeface="Calibri"/>
                <a:cs typeface="Calibri"/>
                <a:sym typeface="Calibri"/>
              </a:rPr>
              <a:t>    </a:t>
            </a:r>
            <a:r>
              <a:rPr lang="en" sz="5300" dirty="0">
                <a:solidFill>
                  <a:srgbClr val="FAA700"/>
                </a:solidFill>
                <a:latin typeface="Calibri"/>
                <a:ea typeface="Calibri"/>
                <a:cs typeface="Calibri"/>
                <a:sym typeface="Calibri"/>
              </a:rPr>
              <a:t>Real Presence</a:t>
            </a:r>
            <a:endParaRPr sz="5300" b="0" i="0" u="none" strike="noStrike" cap="none" dirty="0">
              <a:solidFill>
                <a:srgbClr val="FAA700"/>
              </a:solidFill>
              <a:latin typeface="Calibri"/>
              <a:ea typeface="Calibri"/>
              <a:cs typeface="Calibri"/>
              <a:sym typeface="Calibri"/>
            </a:endParaRPr>
          </a:p>
        </p:txBody>
      </p:sp>
      <p:pic>
        <p:nvPicPr>
          <p:cNvPr id="211" name="Google Shape;211;p38"/>
          <p:cNvPicPr preferRelativeResize="0"/>
          <p:nvPr/>
        </p:nvPicPr>
        <p:blipFill>
          <a:blip r:embed="rId4">
            <a:alphaModFix/>
          </a:blip>
          <a:stretch>
            <a:fillRect/>
          </a:stretch>
        </p:blipFill>
        <p:spPr>
          <a:xfrm>
            <a:off x="928550" y="2069201"/>
            <a:ext cx="2813400" cy="2219950"/>
          </a:xfrm>
          <a:prstGeom prst="rect">
            <a:avLst/>
          </a:prstGeom>
          <a:noFill/>
          <a:ln w="38100" cap="flat" cmpd="sng">
            <a:solidFill>
              <a:srgbClr val="073763"/>
            </a:solidFill>
            <a:prstDash val="solid"/>
            <a:round/>
            <a:headEnd type="none" w="sm" len="sm"/>
            <a:tailEnd type="none" w="sm" len="sm"/>
          </a:ln>
        </p:spPr>
      </p:pic>
      <p:sp>
        <p:nvSpPr>
          <p:cNvPr id="8" name="Google Shape;95;p18">
            <a:extLst>
              <a:ext uri="{FF2B5EF4-FFF2-40B4-BE49-F238E27FC236}">
                <a16:creationId xmlns:a16="http://schemas.microsoft.com/office/drawing/2014/main" id="{7BA7FF6F-79F4-4DCB-A472-F99C4F8EAA77}"/>
              </a:ext>
            </a:extLst>
          </p:cNvPr>
          <p:cNvSpPr/>
          <p:nvPr/>
        </p:nvSpPr>
        <p:spPr>
          <a:xfrm>
            <a:off x="7347472"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dirty="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A5D7225A-D6AE-4587-9FF5-9652FD9F4489}"/>
              </a:ext>
            </a:extLst>
          </p:cNvPr>
          <p:cNvSpPr txBox="1"/>
          <p:nvPr/>
        </p:nvSpPr>
        <p:spPr>
          <a:xfrm>
            <a:off x="6670386" y="37705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9"/>
          <p:cNvSpPr txBox="1">
            <a:spLocks noGrp="1"/>
          </p:cNvSpPr>
          <p:nvPr>
            <p:ph type="ctrTitle"/>
          </p:nvPr>
        </p:nvSpPr>
        <p:spPr>
          <a:xfrm>
            <a:off x="311700" y="125200"/>
            <a:ext cx="4393500" cy="16590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solidFill>
                  <a:schemeClr val="lt1"/>
                </a:solidFill>
              </a:rPr>
              <a:t>The Ascension </a:t>
            </a:r>
            <a:endParaRPr>
              <a:solidFill>
                <a:schemeClr val="lt1"/>
              </a:solidFill>
            </a:endParaRPr>
          </a:p>
          <a:p>
            <a:pPr marL="0" lvl="0" indent="0" algn="ctr" rtl="0">
              <a:spcBef>
                <a:spcPts val="0"/>
              </a:spcBef>
              <a:spcAft>
                <a:spcPts val="0"/>
              </a:spcAft>
              <a:buNone/>
            </a:pPr>
            <a:r>
              <a:rPr lang="en">
                <a:solidFill>
                  <a:schemeClr val="lt1"/>
                </a:solidFill>
              </a:rPr>
              <a:t>of Jesus</a:t>
            </a:r>
            <a:endParaRPr>
              <a:solidFill>
                <a:schemeClr val="lt1"/>
              </a:solidFill>
            </a:endParaRPr>
          </a:p>
        </p:txBody>
      </p:sp>
      <p:sp>
        <p:nvSpPr>
          <p:cNvPr id="217" name="Google Shape;217;p39"/>
          <p:cNvSpPr txBox="1">
            <a:spLocks noGrp="1"/>
          </p:cNvSpPr>
          <p:nvPr>
            <p:ph type="subTitle" idx="1"/>
          </p:nvPr>
        </p:nvSpPr>
        <p:spPr>
          <a:xfrm>
            <a:off x="249100" y="1930125"/>
            <a:ext cx="5249100" cy="2942400"/>
          </a:xfrm>
          <a:prstGeom prst="rect">
            <a:avLst/>
          </a:prstGeom>
        </p:spPr>
        <p:txBody>
          <a:bodyPr spcFirstLastPara="1" wrap="square" lIns="91425" tIns="91425" rIns="91425" bIns="91425" anchor="t" anchorCtr="0">
            <a:normAutofit fontScale="85000" lnSpcReduction="10000"/>
          </a:bodyPr>
          <a:lstStyle/>
          <a:p>
            <a:pPr marL="457200" lvl="0" indent="-379730" algn="l" rtl="0">
              <a:spcBef>
                <a:spcPts val="0"/>
              </a:spcBef>
              <a:spcAft>
                <a:spcPts val="0"/>
              </a:spcAft>
              <a:buClr>
                <a:schemeClr val="lt1"/>
              </a:buClr>
              <a:buSzPct val="100000"/>
              <a:buChar char="●"/>
            </a:pPr>
            <a:r>
              <a:rPr lang="en" dirty="0">
                <a:solidFill>
                  <a:schemeClr val="lt1"/>
                </a:solidFill>
              </a:rPr>
              <a:t>Jesus ascended after 40 days of appearing in his resurrected body</a:t>
            </a:r>
            <a:endParaRPr dirty="0">
              <a:solidFill>
                <a:schemeClr val="lt1"/>
              </a:solidFill>
            </a:endParaRPr>
          </a:p>
          <a:p>
            <a:pPr marL="457200" lvl="0" indent="-379730" algn="l" rtl="0">
              <a:spcBef>
                <a:spcPts val="0"/>
              </a:spcBef>
              <a:spcAft>
                <a:spcPts val="0"/>
              </a:spcAft>
              <a:buClr>
                <a:schemeClr val="lt1"/>
              </a:buClr>
              <a:buSzPct val="100000"/>
              <a:buChar char="●"/>
            </a:pPr>
            <a:r>
              <a:rPr lang="en" dirty="0">
                <a:solidFill>
                  <a:schemeClr val="lt1"/>
                </a:solidFill>
              </a:rPr>
              <a:t>It took place with the apostles present on the Mount of Olives</a:t>
            </a:r>
            <a:endParaRPr dirty="0">
              <a:solidFill>
                <a:schemeClr val="lt1"/>
              </a:solidFill>
            </a:endParaRPr>
          </a:p>
          <a:p>
            <a:pPr marL="457200" lvl="0" indent="-379730" algn="l" rtl="0">
              <a:spcBef>
                <a:spcPts val="0"/>
              </a:spcBef>
              <a:spcAft>
                <a:spcPts val="0"/>
              </a:spcAft>
              <a:buClr>
                <a:schemeClr val="lt1"/>
              </a:buClr>
              <a:buSzPct val="100000"/>
              <a:buChar char="●"/>
            </a:pPr>
            <a:r>
              <a:rPr lang="en" dirty="0">
                <a:solidFill>
                  <a:schemeClr val="lt1"/>
                </a:solidFill>
              </a:rPr>
              <a:t>Jesus acted as the High Priest taking the sacrifice of his body and blood to the sanctuary in heaven</a:t>
            </a:r>
            <a:endParaRPr dirty="0">
              <a:solidFill>
                <a:schemeClr val="lt1"/>
              </a:solidFill>
            </a:endParaRPr>
          </a:p>
        </p:txBody>
      </p:sp>
      <p:pic>
        <p:nvPicPr>
          <p:cNvPr id="218" name="Google Shape;218;p39"/>
          <p:cNvPicPr preferRelativeResize="0"/>
          <p:nvPr/>
        </p:nvPicPr>
        <p:blipFill>
          <a:blip r:embed="rId3">
            <a:alphaModFix/>
          </a:blip>
          <a:stretch>
            <a:fillRect/>
          </a:stretch>
        </p:blipFill>
        <p:spPr>
          <a:xfrm>
            <a:off x="5701650" y="316163"/>
            <a:ext cx="2858550" cy="4511175"/>
          </a:xfrm>
          <a:prstGeom prst="rect">
            <a:avLst/>
          </a:prstGeom>
          <a:noFill/>
          <a:ln w="28575" cap="flat" cmpd="sng">
            <a:solidFill>
              <a:srgbClr val="073763"/>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0"/>
          <p:cNvSpPr txBox="1">
            <a:spLocks noGrp="1"/>
          </p:cNvSpPr>
          <p:nvPr>
            <p:ph type="ctrTitle"/>
          </p:nvPr>
        </p:nvSpPr>
        <p:spPr>
          <a:xfrm>
            <a:off x="353100" y="89780"/>
            <a:ext cx="39951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dirty="0">
                <a:solidFill>
                  <a:schemeClr val="lt1"/>
                </a:solidFill>
              </a:rPr>
              <a:t>The Shroud of Turin</a:t>
            </a:r>
            <a:endParaRPr dirty="0">
              <a:solidFill>
                <a:schemeClr val="lt1"/>
              </a:solidFill>
            </a:endParaRPr>
          </a:p>
        </p:txBody>
      </p:sp>
      <p:sp>
        <p:nvSpPr>
          <p:cNvPr id="224" name="Google Shape;224;p40"/>
          <p:cNvSpPr txBox="1">
            <a:spLocks noGrp="1"/>
          </p:cNvSpPr>
          <p:nvPr>
            <p:ph type="subTitle" idx="1"/>
          </p:nvPr>
        </p:nvSpPr>
        <p:spPr>
          <a:xfrm>
            <a:off x="353100" y="2190371"/>
            <a:ext cx="4077900" cy="1621500"/>
          </a:xfrm>
          <a:prstGeom prst="rect">
            <a:avLst/>
          </a:prstGeom>
        </p:spPr>
        <p:txBody>
          <a:bodyPr spcFirstLastPara="1" wrap="square" lIns="91425" tIns="91425" rIns="91425" bIns="91425" anchor="t" anchorCtr="0">
            <a:noAutofit/>
          </a:bodyPr>
          <a:lstStyle/>
          <a:p>
            <a:pPr marL="457200" lvl="0" indent="-353060" algn="l" rtl="0">
              <a:lnSpc>
                <a:spcPct val="120000"/>
              </a:lnSpc>
              <a:spcBef>
                <a:spcPts val="0"/>
              </a:spcBef>
              <a:spcAft>
                <a:spcPts val="0"/>
              </a:spcAft>
              <a:buClr>
                <a:schemeClr val="lt1"/>
              </a:buClr>
              <a:buSzPct val="100000"/>
              <a:buChar char="●"/>
            </a:pPr>
            <a:r>
              <a:rPr lang="en" sz="2000" dirty="0">
                <a:solidFill>
                  <a:schemeClr val="lt1"/>
                </a:solidFill>
              </a:rPr>
              <a:t>The Burial Cloth that Covered Jesus’s Body?</a:t>
            </a:r>
            <a:endParaRPr sz="2000" dirty="0">
              <a:solidFill>
                <a:schemeClr val="lt1"/>
              </a:solidFill>
            </a:endParaRPr>
          </a:p>
          <a:p>
            <a:pPr marL="457200" lvl="0" indent="-353060" algn="l" rtl="0">
              <a:lnSpc>
                <a:spcPct val="120000"/>
              </a:lnSpc>
              <a:spcBef>
                <a:spcPts val="0"/>
              </a:spcBef>
              <a:spcAft>
                <a:spcPts val="0"/>
              </a:spcAft>
              <a:buClr>
                <a:schemeClr val="lt1"/>
              </a:buClr>
              <a:buSzPct val="100000"/>
              <a:buChar char="●"/>
            </a:pPr>
            <a:r>
              <a:rPr lang="en" sz="2000" dirty="0">
                <a:solidFill>
                  <a:schemeClr val="lt1"/>
                </a:solidFill>
              </a:rPr>
              <a:t>A receipt of the price of our redemption?</a:t>
            </a:r>
            <a:endParaRPr sz="2000" dirty="0">
              <a:solidFill>
                <a:schemeClr val="lt1"/>
              </a:solidFill>
            </a:endParaRPr>
          </a:p>
          <a:p>
            <a:pPr marL="457200" lvl="0" indent="-353060" algn="l" rtl="0">
              <a:lnSpc>
                <a:spcPct val="120000"/>
              </a:lnSpc>
              <a:spcBef>
                <a:spcPts val="0"/>
              </a:spcBef>
              <a:spcAft>
                <a:spcPts val="0"/>
              </a:spcAft>
              <a:buClr>
                <a:schemeClr val="lt1"/>
              </a:buClr>
              <a:buSzPct val="100000"/>
              <a:buChar char="●"/>
            </a:pPr>
            <a:r>
              <a:rPr lang="en" sz="2000" dirty="0">
                <a:solidFill>
                  <a:schemeClr val="lt1"/>
                </a:solidFill>
              </a:rPr>
              <a:t>A tangible sign of the Paschal Mystery?</a:t>
            </a:r>
            <a:endParaRPr sz="2000" dirty="0">
              <a:solidFill>
                <a:schemeClr val="lt1"/>
              </a:solidFill>
            </a:endParaRPr>
          </a:p>
        </p:txBody>
      </p:sp>
      <p:pic>
        <p:nvPicPr>
          <p:cNvPr id="225" name="Google Shape;225;p40"/>
          <p:cNvPicPr preferRelativeResize="0"/>
          <p:nvPr/>
        </p:nvPicPr>
        <p:blipFill>
          <a:blip r:embed="rId3">
            <a:alphaModFix/>
          </a:blip>
          <a:stretch>
            <a:fillRect/>
          </a:stretch>
        </p:blipFill>
        <p:spPr>
          <a:xfrm>
            <a:off x="5034546" y="850787"/>
            <a:ext cx="3513301" cy="3441926"/>
          </a:xfrm>
          <a:prstGeom prst="rect">
            <a:avLst/>
          </a:prstGeom>
          <a:noFill/>
          <a:ln w="28575" cap="flat" cmpd="sng">
            <a:solidFill>
              <a:srgbClr val="073763"/>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7"/>
          <p:cNvSpPr txBox="1">
            <a:spLocks noGrp="1"/>
          </p:cNvSpPr>
          <p:nvPr>
            <p:ph type="title"/>
          </p:nvPr>
        </p:nvSpPr>
        <p:spPr>
          <a:xfrm>
            <a:off x="311700" y="125650"/>
            <a:ext cx="8520600" cy="1011600"/>
          </a:xfrm>
          <a:prstGeom prst="rect">
            <a:avLst/>
          </a:prstGeom>
          <a:gradFill>
            <a:gsLst>
              <a:gs pos="0">
                <a:srgbClr val="FDECDB"/>
              </a:gs>
              <a:gs pos="100000">
                <a:srgbClr val="F0A96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111"/>
              <a:buNone/>
            </a:pPr>
            <a:r>
              <a:rPr lang="en" sz="5300" b="1">
                <a:solidFill>
                  <a:srgbClr val="1C4587"/>
                </a:solidFill>
                <a:latin typeface="Calibri"/>
                <a:ea typeface="Calibri"/>
                <a:cs typeface="Calibri"/>
                <a:sym typeface="Calibri"/>
              </a:rPr>
              <a:t>The Meaning of Redemption</a:t>
            </a:r>
            <a:endParaRPr sz="5300" b="1">
              <a:solidFill>
                <a:srgbClr val="1C4587"/>
              </a:solidFill>
              <a:latin typeface="Calibri"/>
              <a:ea typeface="Calibri"/>
              <a:cs typeface="Calibri"/>
              <a:sym typeface="Calibri"/>
            </a:endParaRPr>
          </a:p>
        </p:txBody>
      </p:sp>
      <p:sp>
        <p:nvSpPr>
          <p:cNvPr id="108" name="Google Shape;108;p27"/>
          <p:cNvSpPr txBox="1"/>
          <p:nvPr/>
        </p:nvSpPr>
        <p:spPr>
          <a:xfrm>
            <a:off x="5004875" y="1686775"/>
            <a:ext cx="3187800" cy="267762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dirty="0">
                <a:solidFill>
                  <a:srgbClr val="FCE5CD"/>
                </a:solidFill>
                <a:latin typeface="Calibri"/>
                <a:ea typeface="Calibri"/>
                <a:cs typeface="Calibri"/>
                <a:sym typeface="Calibri"/>
              </a:rPr>
              <a:t>“For the wages of sin is death, but the gift of God is eternal life in Christ Jesus our Lord.” </a:t>
            </a:r>
          </a:p>
          <a:p>
            <a:pPr marL="0" lvl="0" indent="0" algn="ctr" rtl="0">
              <a:spcBef>
                <a:spcPts val="0"/>
              </a:spcBef>
              <a:spcAft>
                <a:spcPts val="0"/>
              </a:spcAft>
              <a:buNone/>
            </a:pPr>
            <a:r>
              <a:rPr lang="en" sz="2700" dirty="0">
                <a:solidFill>
                  <a:srgbClr val="FCE5CD"/>
                </a:solidFill>
                <a:latin typeface="Calibri"/>
                <a:ea typeface="Calibri"/>
                <a:cs typeface="Calibri"/>
                <a:sym typeface="Calibri"/>
              </a:rPr>
              <a:t>Romans 6:23</a:t>
            </a:r>
            <a:endParaRPr sz="2700" dirty="0">
              <a:solidFill>
                <a:srgbClr val="FCE5CD"/>
              </a:solidFill>
              <a:latin typeface="Calibri"/>
              <a:ea typeface="Calibri"/>
              <a:cs typeface="Calibri"/>
              <a:sym typeface="Calibri"/>
            </a:endParaRPr>
          </a:p>
        </p:txBody>
      </p:sp>
      <p:pic>
        <p:nvPicPr>
          <p:cNvPr id="2052" name="Picture 4">
            <a:extLst>
              <a:ext uri="{FF2B5EF4-FFF2-40B4-BE49-F238E27FC236}">
                <a16:creationId xmlns:a16="http://schemas.microsoft.com/office/drawing/2014/main" id="{08E8462D-0E91-4B62-A5DE-1BF354EC5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04" y="1307883"/>
            <a:ext cx="3698367" cy="3435410"/>
          </a:xfrm>
          <a:prstGeom prst="rect">
            <a:avLst/>
          </a:prstGeom>
          <a:noFill/>
          <a:ln w="28575">
            <a:solidFill>
              <a:srgbClr val="1C4587"/>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114" name="Google Shape;114;p28"/>
          <p:cNvSpPr txBox="1">
            <a:spLocks noGrp="1"/>
          </p:cNvSpPr>
          <p:nvPr>
            <p:ph type="subTitle" idx="1"/>
          </p:nvPr>
        </p:nvSpPr>
        <p:spPr>
          <a:xfrm>
            <a:off x="3799200" y="1693456"/>
            <a:ext cx="4895700" cy="288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lang="en" sz="2400" i="1" dirty="0"/>
          </a:p>
          <a:p>
            <a:pPr marL="0" lvl="0" indent="0" rtl="0">
              <a:spcBef>
                <a:spcPts val="0"/>
              </a:spcBef>
              <a:spcAft>
                <a:spcPts val="0"/>
              </a:spcAft>
              <a:buClr>
                <a:schemeClr val="dk1"/>
              </a:buClr>
              <a:buSzPts val="1100"/>
              <a:buFont typeface="Arial"/>
              <a:buNone/>
            </a:pPr>
            <a:r>
              <a:rPr lang="en" sz="2400" dirty="0"/>
              <a:t>“You shall love the Lord your God with all your heart, with all your</a:t>
            </a:r>
            <a:endParaRPr sz="2400" dirty="0"/>
          </a:p>
          <a:p>
            <a:pPr marL="0" lvl="0" indent="0" rtl="0">
              <a:spcBef>
                <a:spcPts val="0"/>
              </a:spcBef>
              <a:spcAft>
                <a:spcPts val="0"/>
              </a:spcAft>
              <a:buClr>
                <a:schemeClr val="dk1"/>
              </a:buClr>
              <a:buSzPts val="1100"/>
              <a:buFont typeface="Arial"/>
              <a:buNone/>
            </a:pPr>
            <a:r>
              <a:rPr lang="en" sz="2400" dirty="0"/>
              <a:t>soul, with all your mind, and with all your strength. You shall love your neighbor as yourself.” </a:t>
            </a:r>
          </a:p>
          <a:p>
            <a:pPr marL="0" lvl="0" indent="0" rtl="0">
              <a:spcBef>
                <a:spcPts val="0"/>
              </a:spcBef>
              <a:spcAft>
                <a:spcPts val="0"/>
              </a:spcAft>
              <a:buClr>
                <a:schemeClr val="dk1"/>
              </a:buClr>
              <a:buSzPts val="1100"/>
              <a:buFont typeface="Arial"/>
              <a:buNone/>
            </a:pPr>
            <a:endParaRPr lang="en" sz="2400" dirty="0"/>
          </a:p>
          <a:p>
            <a:pPr marL="0" lvl="0" indent="0" rtl="0">
              <a:spcBef>
                <a:spcPts val="0"/>
              </a:spcBef>
              <a:spcAft>
                <a:spcPts val="0"/>
              </a:spcAft>
              <a:buClr>
                <a:schemeClr val="dk1"/>
              </a:buClr>
              <a:buSzPts val="1100"/>
              <a:buFont typeface="Arial"/>
              <a:buNone/>
            </a:pPr>
            <a:r>
              <a:rPr lang="en" sz="2400" b="1" dirty="0"/>
              <a:t>Mark 12:30–31</a:t>
            </a:r>
            <a:endParaRPr sz="2400" b="1" dirty="0"/>
          </a:p>
          <a:p>
            <a:pPr marL="0" lvl="0" indent="0" algn="ctr" rtl="0">
              <a:lnSpc>
                <a:spcPct val="100000"/>
              </a:lnSpc>
              <a:spcBef>
                <a:spcPts val="0"/>
              </a:spcBef>
              <a:spcAft>
                <a:spcPts val="0"/>
              </a:spcAft>
              <a:buSzPts val="605"/>
              <a:buNone/>
            </a:pPr>
            <a:endParaRPr dirty="0"/>
          </a:p>
        </p:txBody>
      </p:sp>
      <p:sp>
        <p:nvSpPr>
          <p:cNvPr id="115" name="Google Shape;115;p28"/>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8"/>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dirty="0">
                <a:solidFill>
                  <a:schemeClr val="accent4"/>
                </a:solidFill>
                <a:latin typeface="Calibri"/>
                <a:ea typeface="Calibri"/>
                <a:cs typeface="Calibri"/>
                <a:sym typeface="Calibri"/>
              </a:rPr>
              <a:t>     </a:t>
            </a:r>
            <a:r>
              <a:rPr lang="en" sz="5300" dirty="0">
                <a:solidFill>
                  <a:schemeClr val="accent4"/>
                </a:solidFill>
                <a:latin typeface="Calibri"/>
                <a:ea typeface="Calibri"/>
                <a:cs typeface="Calibri"/>
                <a:sym typeface="Calibri"/>
              </a:rPr>
              <a:t>Great Commandments</a:t>
            </a:r>
            <a:endParaRPr sz="5300" b="0" i="0" u="none" strike="noStrike" cap="none" dirty="0">
              <a:solidFill>
                <a:schemeClr val="accent4"/>
              </a:solidFill>
              <a:latin typeface="Calibri"/>
              <a:ea typeface="Calibri"/>
              <a:cs typeface="Calibri"/>
              <a:sym typeface="Calibri"/>
            </a:endParaRPr>
          </a:p>
        </p:txBody>
      </p:sp>
      <p:pic>
        <p:nvPicPr>
          <p:cNvPr id="119" name="Google Shape;119;p28"/>
          <p:cNvPicPr preferRelativeResize="0"/>
          <p:nvPr/>
        </p:nvPicPr>
        <p:blipFill>
          <a:blip r:embed="rId4">
            <a:alphaModFix/>
          </a:blip>
          <a:stretch>
            <a:fillRect/>
          </a:stretch>
        </p:blipFill>
        <p:spPr>
          <a:xfrm>
            <a:off x="449100" y="2425434"/>
            <a:ext cx="3616275" cy="1412338"/>
          </a:xfrm>
          <a:prstGeom prst="rect">
            <a:avLst/>
          </a:prstGeom>
          <a:noFill/>
          <a:ln>
            <a:noFill/>
          </a:ln>
        </p:spPr>
      </p:pic>
      <p:sp>
        <p:nvSpPr>
          <p:cNvPr id="8" name="Google Shape;95;p18">
            <a:extLst>
              <a:ext uri="{FF2B5EF4-FFF2-40B4-BE49-F238E27FC236}">
                <a16:creationId xmlns:a16="http://schemas.microsoft.com/office/drawing/2014/main" id="{B8F75A5D-A6D1-4EED-BF9D-13DF3F51126F}"/>
              </a:ext>
            </a:extLst>
          </p:cNvPr>
          <p:cNvSpPr/>
          <p:nvPr/>
        </p:nvSpPr>
        <p:spPr>
          <a:xfrm>
            <a:off x="7416628" y="6281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0EC25EA0-801B-454B-91A1-402BF6DB2362}"/>
              </a:ext>
            </a:extLst>
          </p:cNvPr>
          <p:cNvSpPr txBox="1"/>
          <p:nvPr/>
        </p:nvSpPr>
        <p:spPr>
          <a:xfrm>
            <a:off x="6739542" y="31427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9"/>
          <p:cNvSpPr txBox="1">
            <a:spLocks noGrp="1"/>
          </p:cNvSpPr>
          <p:nvPr>
            <p:ph type="title"/>
          </p:nvPr>
        </p:nvSpPr>
        <p:spPr>
          <a:xfrm>
            <a:off x="379575" y="181000"/>
            <a:ext cx="8520600" cy="82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220" dirty="0">
                <a:solidFill>
                  <a:schemeClr val="lt1"/>
                </a:solidFill>
                <a:latin typeface="Calibri"/>
                <a:ea typeface="Calibri"/>
                <a:cs typeface="Calibri"/>
                <a:sym typeface="Calibri"/>
              </a:rPr>
              <a:t>“Are you saved? Are you born again?”</a:t>
            </a:r>
            <a:endParaRPr sz="4220" dirty="0">
              <a:solidFill>
                <a:schemeClr val="lt1"/>
              </a:solidFill>
              <a:latin typeface="Calibri"/>
              <a:ea typeface="Calibri"/>
              <a:cs typeface="Calibri"/>
              <a:sym typeface="Calibri"/>
            </a:endParaRPr>
          </a:p>
        </p:txBody>
      </p:sp>
      <p:sp>
        <p:nvSpPr>
          <p:cNvPr id="125" name="Google Shape;125;p29"/>
          <p:cNvSpPr txBox="1">
            <a:spLocks noGrp="1"/>
          </p:cNvSpPr>
          <p:nvPr>
            <p:ph type="body" idx="1"/>
          </p:nvPr>
        </p:nvSpPr>
        <p:spPr>
          <a:xfrm>
            <a:off x="311700" y="1152475"/>
            <a:ext cx="3999900" cy="3416400"/>
          </a:xfrm>
          <a:prstGeom prst="rect">
            <a:avLst/>
          </a:prstGeom>
          <a:gradFill>
            <a:gsLst>
              <a:gs pos="0">
                <a:srgbClr val="FDECDB"/>
              </a:gs>
              <a:gs pos="100000">
                <a:srgbClr val="F0AA63"/>
              </a:gs>
            </a:gsLst>
            <a:path path="circle">
              <a:fillToRect l="50000" t="50000" r="50000" b="50000"/>
            </a:path>
            <a:tileRect/>
          </a:gradFill>
        </p:spPr>
        <p:txBody>
          <a:bodyPr spcFirstLastPara="1" wrap="square" lIns="91425" tIns="91425" rIns="91425" bIns="91425" anchor="t" anchorCtr="0">
            <a:normAutofit/>
          </a:bodyPr>
          <a:lstStyle/>
          <a:p>
            <a:pPr marL="0" lvl="0" indent="0" algn="l" rtl="0">
              <a:spcBef>
                <a:spcPts val="0"/>
              </a:spcBef>
              <a:spcAft>
                <a:spcPts val="0"/>
              </a:spcAft>
              <a:buNone/>
            </a:pPr>
            <a:r>
              <a:rPr lang="en" sz="1800" b="1" dirty="0">
                <a:solidFill>
                  <a:srgbClr val="0B5394"/>
                </a:solidFill>
                <a:latin typeface="Calibri"/>
                <a:ea typeface="Calibri"/>
                <a:cs typeface="Calibri"/>
                <a:sym typeface="Calibri"/>
              </a:rPr>
              <a:t>‘Redemption’ has been given to all…</a:t>
            </a:r>
            <a:endParaRPr lang="en-US" sz="1800" b="1" dirty="0">
              <a:solidFill>
                <a:srgbClr val="0B5394"/>
              </a:solidFill>
              <a:latin typeface="Calibri"/>
              <a:ea typeface="Calibri"/>
              <a:cs typeface="Calibri"/>
              <a:sym typeface="Calibri"/>
            </a:endParaRPr>
          </a:p>
          <a:p>
            <a:pPr marL="0" lvl="0" indent="0" algn="l" rtl="0">
              <a:spcBef>
                <a:spcPts val="0"/>
              </a:spcBef>
              <a:spcAft>
                <a:spcPts val="0"/>
              </a:spcAft>
              <a:buNone/>
            </a:pPr>
            <a:endParaRPr lang="en-US" sz="1600" b="1" dirty="0">
              <a:solidFill>
                <a:srgbClr val="0B5394"/>
              </a:solidFill>
              <a:latin typeface="Calibri"/>
              <a:ea typeface="Calibri"/>
              <a:cs typeface="Calibri"/>
              <a:sym typeface="Calibri"/>
            </a:endParaRPr>
          </a:p>
          <a:p>
            <a:pPr marL="457200" lvl="0" indent="-317500" algn="l" rtl="0">
              <a:spcBef>
                <a:spcPts val="0"/>
              </a:spcBef>
              <a:spcAft>
                <a:spcPts val="0"/>
              </a:spcAft>
              <a:buClr>
                <a:srgbClr val="0B5394"/>
              </a:buClr>
              <a:buSzPts val="1400"/>
              <a:buFont typeface="Calibri"/>
              <a:buChar char="●"/>
            </a:pPr>
            <a:r>
              <a:rPr lang="en" sz="1800" b="1" dirty="0">
                <a:solidFill>
                  <a:srgbClr val="0B5394"/>
                </a:solidFill>
                <a:latin typeface="Calibri"/>
                <a:ea typeface="Calibri"/>
                <a:cs typeface="Calibri"/>
                <a:sym typeface="Calibri"/>
              </a:rPr>
              <a:t>“Christ died for all . . . without exception” -CCC 605 Jesus gave his life on the cross as a ransom to pay the debt of our sins. </a:t>
            </a:r>
            <a:endParaRPr sz="1800" b="1" dirty="0">
              <a:solidFill>
                <a:srgbClr val="0B5394"/>
              </a:solidFill>
              <a:latin typeface="Calibri"/>
              <a:ea typeface="Calibri"/>
              <a:cs typeface="Calibri"/>
              <a:sym typeface="Calibri"/>
            </a:endParaRPr>
          </a:p>
          <a:p>
            <a:pPr marL="457200" lvl="0" indent="-317500" algn="l" rtl="0">
              <a:spcBef>
                <a:spcPts val="0"/>
              </a:spcBef>
              <a:spcAft>
                <a:spcPts val="0"/>
              </a:spcAft>
              <a:buClr>
                <a:srgbClr val="0B5394"/>
              </a:buClr>
              <a:buSzPts val="1400"/>
              <a:buFont typeface="Calibri"/>
              <a:buChar char="●"/>
            </a:pPr>
            <a:r>
              <a:rPr lang="en" sz="1800" b="1" dirty="0">
                <a:solidFill>
                  <a:srgbClr val="0B5394"/>
                </a:solidFill>
                <a:latin typeface="Calibri"/>
                <a:ea typeface="Calibri"/>
                <a:cs typeface="Calibri"/>
                <a:sym typeface="Calibri"/>
              </a:rPr>
              <a:t>Redemption of our sins and reconciliation</a:t>
            </a:r>
            <a:endParaRPr sz="1800" b="1" dirty="0">
              <a:solidFill>
                <a:srgbClr val="0B5394"/>
              </a:solidFill>
              <a:latin typeface="Calibri"/>
              <a:ea typeface="Calibri"/>
              <a:cs typeface="Calibri"/>
              <a:sym typeface="Calibri"/>
            </a:endParaRPr>
          </a:p>
          <a:p>
            <a:pPr marL="457200" lvl="0" indent="-317500" algn="l" rtl="0">
              <a:spcBef>
                <a:spcPts val="0"/>
              </a:spcBef>
              <a:spcAft>
                <a:spcPts val="0"/>
              </a:spcAft>
              <a:buClr>
                <a:srgbClr val="0B5394"/>
              </a:buClr>
              <a:buSzPts val="1400"/>
              <a:buFont typeface="Calibri"/>
              <a:buChar char="●"/>
            </a:pPr>
            <a:r>
              <a:rPr lang="en" sz="1800" b="1" dirty="0">
                <a:solidFill>
                  <a:srgbClr val="0B5394"/>
                </a:solidFill>
                <a:latin typeface="Calibri"/>
                <a:ea typeface="Calibri"/>
                <a:cs typeface="Calibri"/>
                <a:sym typeface="Calibri"/>
              </a:rPr>
              <a:t>with God is only the beginning of the process of salvation.</a:t>
            </a:r>
            <a:endParaRPr sz="1800" b="1" dirty="0">
              <a:solidFill>
                <a:srgbClr val="0B5394"/>
              </a:solidFill>
              <a:latin typeface="Calibri"/>
              <a:ea typeface="Calibri"/>
              <a:cs typeface="Calibri"/>
              <a:sym typeface="Calibri"/>
            </a:endParaRPr>
          </a:p>
          <a:p>
            <a:pPr marL="0" lvl="0" indent="0" algn="l" rtl="0">
              <a:spcBef>
                <a:spcPts val="0"/>
              </a:spcBef>
              <a:spcAft>
                <a:spcPts val="0"/>
              </a:spcAft>
              <a:buNone/>
            </a:pPr>
            <a:endParaRPr b="1" dirty="0"/>
          </a:p>
        </p:txBody>
      </p:sp>
      <p:sp>
        <p:nvSpPr>
          <p:cNvPr id="126" name="Google Shape;126;p29"/>
          <p:cNvSpPr txBox="1">
            <a:spLocks noGrp="1"/>
          </p:cNvSpPr>
          <p:nvPr>
            <p:ph type="body" idx="2"/>
          </p:nvPr>
        </p:nvSpPr>
        <p:spPr>
          <a:xfrm>
            <a:off x="4832402" y="1152475"/>
            <a:ext cx="3999900" cy="3416400"/>
          </a:xfrm>
          <a:prstGeom prst="rect">
            <a:avLst/>
          </a:prstGeom>
          <a:gradFill>
            <a:gsLst>
              <a:gs pos="0">
                <a:srgbClr val="FDECDB"/>
              </a:gs>
              <a:gs pos="100000">
                <a:srgbClr val="F0AA63"/>
              </a:gs>
            </a:gsLst>
            <a:path path="circle">
              <a:fillToRect l="50000" t="50000" r="50000" b="50000"/>
            </a:path>
            <a:tileRect/>
          </a:gradFill>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7200" b="1" dirty="0">
                <a:solidFill>
                  <a:srgbClr val="0B5394"/>
                </a:solidFill>
                <a:latin typeface="Calibri"/>
                <a:ea typeface="Calibri"/>
                <a:cs typeface="Calibri"/>
                <a:sym typeface="Calibri"/>
              </a:rPr>
              <a:t>‘Salvation’ is about living a new life in Christ…</a:t>
            </a:r>
            <a:endParaRPr sz="7200" b="1" dirty="0">
              <a:solidFill>
                <a:srgbClr val="0B5394"/>
              </a:solidFill>
              <a:latin typeface="Calibri"/>
              <a:ea typeface="Calibri"/>
              <a:cs typeface="Calibri"/>
              <a:sym typeface="Calibri"/>
            </a:endParaRPr>
          </a:p>
          <a:p>
            <a:pPr marL="457200" lvl="0" indent="-317814" algn="l" rtl="0">
              <a:spcBef>
                <a:spcPts val="0"/>
              </a:spcBef>
              <a:spcAft>
                <a:spcPts val="0"/>
              </a:spcAft>
              <a:buClr>
                <a:srgbClr val="0B5394"/>
              </a:buClr>
              <a:buSzPct val="100000"/>
              <a:buFont typeface="Calibri"/>
              <a:buChar char="●"/>
            </a:pPr>
            <a:r>
              <a:rPr lang="en" sz="6400" b="1" dirty="0">
                <a:solidFill>
                  <a:srgbClr val="0B5394"/>
                </a:solidFill>
                <a:latin typeface="Calibri"/>
                <a:ea typeface="Calibri"/>
                <a:cs typeface="Calibri"/>
                <a:sym typeface="Calibri"/>
              </a:rPr>
              <a:t>The next step is accepting God’s grace, which calls us to repent of our own sins, have faith in Jesus and live the life of the sacraments.</a:t>
            </a:r>
            <a:endParaRPr sz="6400" b="1" dirty="0">
              <a:solidFill>
                <a:srgbClr val="0B5394"/>
              </a:solidFill>
              <a:latin typeface="Calibri"/>
              <a:ea typeface="Calibri"/>
              <a:cs typeface="Calibri"/>
              <a:sym typeface="Calibri"/>
            </a:endParaRPr>
          </a:p>
          <a:p>
            <a:pPr marL="457200" lvl="0" indent="-317814" algn="l" rtl="0">
              <a:spcBef>
                <a:spcPts val="0"/>
              </a:spcBef>
              <a:spcAft>
                <a:spcPts val="0"/>
              </a:spcAft>
              <a:buClr>
                <a:srgbClr val="0B5394"/>
              </a:buClr>
              <a:buSzPct val="100000"/>
              <a:buFont typeface="Calibri"/>
              <a:buChar char="●"/>
            </a:pPr>
            <a:r>
              <a:rPr lang="en" sz="6400" b="1" dirty="0">
                <a:solidFill>
                  <a:srgbClr val="0B5394"/>
                </a:solidFill>
                <a:latin typeface="Calibri"/>
                <a:ea typeface="Calibri"/>
                <a:cs typeface="Calibri"/>
                <a:sym typeface="Calibri"/>
              </a:rPr>
              <a:t>Salvation begins with being born to new life in the sacrament of Baptism.</a:t>
            </a:r>
            <a:endParaRPr sz="6400" b="1" dirty="0">
              <a:solidFill>
                <a:srgbClr val="0B5394"/>
              </a:solidFill>
              <a:latin typeface="Calibri"/>
              <a:ea typeface="Calibri"/>
              <a:cs typeface="Calibri"/>
              <a:sym typeface="Calibri"/>
            </a:endParaRPr>
          </a:p>
          <a:p>
            <a:pPr marL="457200" lvl="0" indent="-317814" algn="l" rtl="0">
              <a:spcBef>
                <a:spcPts val="0"/>
              </a:spcBef>
              <a:spcAft>
                <a:spcPts val="0"/>
              </a:spcAft>
              <a:buClr>
                <a:srgbClr val="0B5394"/>
              </a:buClr>
              <a:buSzPct val="100000"/>
              <a:buFont typeface="Calibri"/>
              <a:buChar char="●"/>
            </a:pPr>
            <a:r>
              <a:rPr lang="en" sz="6400" b="1" dirty="0">
                <a:solidFill>
                  <a:srgbClr val="0B5394"/>
                </a:solidFill>
                <a:latin typeface="Calibri"/>
                <a:ea typeface="Calibri"/>
                <a:cs typeface="Calibri"/>
                <a:sym typeface="Calibri"/>
              </a:rPr>
              <a:t>We attain our final salvation when we enter into heaven at the end of our lives.</a:t>
            </a:r>
            <a:endParaRPr sz="6400" b="1" dirty="0">
              <a:solidFill>
                <a:srgbClr val="0B5394"/>
              </a:solidFill>
              <a:latin typeface="Calibri"/>
              <a:ea typeface="Calibri"/>
              <a:cs typeface="Calibri"/>
              <a:sym typeface="Calibri"/>
            </a:endParaRPr>
          </a:p>
          <a:p>
            <a:pPr marL="457200" lvl="0" indent="-317814" algn="l" rtl="0">
              <a:spcBef>
                <a:spcPts val="0"/>
              </a:spcBef>
              <a:spcAft>
                <a:spcPts val="0"/>
              </a:spcAft>
              <a:buClr>
                <a:srgbClr val="0B5394"/>
              </a:buClr>
              <a:buSzPct val="100000"/>
              <a:buFont typeface="Calibri"/>
              <a:buChar char="●"/>
            </a:pPr>
            <a:r>
              <a:rPr lang="en" sz="6400" b="1" dirty="0">
                <a:solidFill>
                  <a:srgbClr val="0B5394"/>
                </a:solidFill>
                <a:latin typeface="Calibri"/>
                <a:ea typeface="Calibri"/>
                <a:cs typeface="Calibri"/>
                <a:sym typeface="Calibri"/>
              </a:rPr>
              <a:t>We hope for heaven but never presume salvation.</a:t>
            </a:r>
            <a:endParaRPr sz="6400" b="1" dirty="0">
              <a:solidFill>
                <a:srgbClr val="0B5394"/>
              </a:solidFill>
              <a:latin typeface="Calibri"/>
              <a:ea typeface="Calibri"/>
              <a:cs typeface="Calibri"/>
              <a:sym typeface="Calibri"/>
            </a:endParaRPr>
          </a:p>
          <a:p>
            <a:pPr marL="0" lvl="0" indent="0" algn="l" rtl="0">
              <a:spcBef>
                <a:spcPts val="0"/>
              </a:spcBef>
              <a:spcAft>
                <a:spcPts val="0"/>
              </a:spcAft>
              <a:buNone/>
            </a:pPr>
            <a:endParaRPr sz="7200" b="1" dirty="0"/>
          </a:p>
          <a:p>
            <a:pPr marL="0" lvl="0" indent="0" algn="l" rtl="0">
              <a:spcBef>
                <a:spcPts val="0"/>
              </a:spcBef>
              <a:spcAft>
                <a:spcPts val="0"/>
              </a:spcAft>
              <a:buNone/>
            </a:pPr>
            <a:endParaRPr sz="7200" b="1" dirty="0"/>
          </a:p>
          <a:p>
            <a:pPr marL="0" lvl="0" indent="0" algn="l" rtl="0">
              <a:spcBef>
                <a:spcPts val="0"/>
              </a:spcBef>
              <a:spcAft>
                <a:spcPts val="0"/>
              </a:spcAft>
              <a:buNone/>
            </a:pPr>
            <a:endParaRPr sz="7200" b="1" dirty="0"/>
          </a:p>
          <a:p>
            <a:pPr marL="0" lvl="0" indent="0" algn="l" rtl="0">
              <a:spcBef>
                <a:spcPts val="0"/>
              </a:spcBef>
              <a:spcAft>
                <a:spcPts val="0"/>
              </a:spcAft>
              <a:buClr>
                <a:schemeClr val="dk1"/>
              </a:buClr>
              <a:buSzPct val="78571"/>
              <a:buFont typeface="Arial"/>
              <a:buNone/>
            </a:pPr>
            <a:endParaRPr sz="7200" b="1" dirty="0"/>
          </a:p>
          <a:p>
            <a:pPr marL="0" lvl="0" indent="0" algn="l" rtl="0">
              <a:spcBef>
                <a:spcPts val="0"/>
              </a:spcBef>
              <a:spcAft>
                <a:spcPts val="0"/>
              </a:spcAft>
              <a:buNone/>
            </a:pPr>
            <a:endParaRPr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1" name="Google Shape;131;p30"/>
          <p:cNvSpPr txBox="1">
            <a:spLocks noGrp="1"/>
          </p:cNvSpPr>
          <p:nvPr>
            <p:ph type="subTitle" idx="1"/>
          </p:nvPr>
        </p:nvSpPr>
        <p:spPr>
          <a:xfrm>
            <a:off x="3664750" y="3442109"/>
            <a:ext cx="4895700" cy="199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endParaRPr sz="2740" b="1" dirty="0">
              <a:solidFill>
                <a:srgbClr val="073763"/>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800" i="1" dirty="0">
                <a:solidFill>
                  <a:srgbClr val="073763"/>
                </a:solidFill>
                <a:latin typeface="Calibri"/>
                <a:ea typeface="Calibri"/>
                <a:cs typeface="Calibri"/>
                <a:sym typeface="Calibri"/>
              </a:rPr>
              <a:t>“Behold, the Lamb of God,</a:t>
            </a:r>
          </a:p>
          <a:p>
            <a:pPr marL="0" lvl="0" indent="0" algn="ctr" rtl="0">
              <a:spcBef>
                <a:spcPts val="0"/>
              </a:spcBef>
              <a:spcAft>
                <a:spcPts val="0"/>
              </a:spcAft>
              <a:buClr>
                <a:schemeClr val="dk1"/>
              </a:buClr>
              <a:buSzPts val="1100"/>
              <a:buFont typeface="Arial"/>
              <a:buNone/>
            </a:pPr>
            <a:r>
              <a:rPr lang="en-US" sz="1800" i="1" dirty="0">
                <a:solidFill>
                  <a:srgbClr val="073763"/>
                </a:solidFill>
                <a:latin typeface="Calibri"/>
                <a:ea typeface="Calibri"/>
                <a:cs typeface="Calibri"/>
                <a:sym typeface="Calibri"/>
              </a:rPr>
              <a:t>w</a:t>
            </a:r>
            <a:r>
              <a:rPr lang="en" sz="1800" i="1" dirty="0">
                <a:solidFill>
                  <a:srgbClr val="073763"/>
                </a:solidFill>
                <a:latin typeface="Calibri"/>
                <a:ea typeface="Calibri"/>
                <a:cs typeface="Calibri"/>
                <a:sym typeface="Calibri"/>
              </a:rPr>
              <a:t>ho takes away the sin of the world.” </a:t>
            </a:r>
          </a:p>
          <a:p>
            <a:pPr marL="0" lvl="0" indent="0" algn="ctr" rtl="0">
              <a:spcBef>
                <a:spcPts val="0"/>
              </a:spcBef>
              <a:spcAft>
                <a:spcPts val="0"/>
              </a:spcAft>
              <a:buClr>
                <a:schemeClr val="dk1"/>
              </a:buClr>
              <a:buSzPts val="1100"/>
              <a:buFont typeface="Arial"/>
              <a:buNone/>
            </a:pPr>
            <a:r>
              <a:rPr lang="en" sz="1800" b="1" dirty="0">
                <a:solidFill>
                  <a:srgbClr val="073763"/>
                </a:solidFill>
                <a:latin typeface="Calibri"/>
                <a:ea typeface="Calibri"/>
                <a:cs typeface="Calibri"/>
                <a:sym typeface="Calibri"/>
              </a:rPr>
              <a:t>John 1:29</a:t>
            </a:r>
            <a:endParaRPr sz="1800" b="1" dirty="0">
              <a:solidFill>
                <a:srgbClr val="073763"/>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605"/>
              <a:buFont typeface="Arial"/>
              <a:buNone/>
            </a:pPr>
            <a:endParaRPr sz="2440" dirty="0">
              <a:latin typeface="Calibri"/>
              <a:ea typeface="Calibri"/>
              <a:cs typeface="Calibri"/>
              <a:sym typeface="Calibri"/>
            </a:endParaRPr>
          </a:p>
        </p:txBody>
      </p:sp>
      <p:sp>
        <p:nvSpPr>
          <p:cNvPr id="132" name="Google Shape;132;p30"/>
          <p:cNvSpPr txBox="1"/>
          <p:nvPr/>
        </p:nvSpPr>
        <p:spPr>
          <a:xfrm>
            <a:off x="2223300" y="188375"/>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endParaRPr sz="5300" b="0" i="0" u="none" strike="noStrike" cap="none">
              <a:solidFill>
                <a:srgbClr val="FAA700"/>
              </a:solidFill>
              <a:latin typeface="Calibri"/>
              <a:ea typeface="Calibri"/>
              <a:cs typeface="Calibri"/>
              <a:sym typeface="Calibri"/>
            </a:endParaRPr>
          </a:p>
        </p:txBody>
      </p:sp>
      <p:sp>
        <p:nvSpPr>
          <p:cNvPr id="134" name="Google Shape;134;p30"/>
          <p:cNvSpPr txBox="1">
            <a:spLocks noGrp="1"/>
          </p:cNvSpPr>
          <p:nvPr>
            <p:ph type="title" idx="4294967295"/>
          </p:nvPr>
        </p:nvSpPr>
        <p:spPr>
          <a:xfrm>
            <a:off x="284309" y="0"/>
            <a:ext cx="8601216" cy="837560"/>
          </a:xfrm>
          <a:prstGeom prst="rect">
            <a:avLst/>
          </a:prstGeom>
          <a:gradFill>
            <a:gsLst>
              <a:gs pos="0">
                <a:srgbClr val="FDECDB"/>
              </a:gs>
              <a:gs pos="100000">
                <a:srgbClr val="F0A96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220" b="1">
                <a:solidFill>
                  <a:srgbClr val="073763"/>
                </a:solidFill>
                <a:latin typeface="Calibri"/>
                <a:ea typeface="Calibri"/>
                <a:cs typeface="Calibri"/>
                <a:sym typeface="Calibri"/>
              </a:rPr>
              <a:t>The Lamb of God</a:t>
            </a:r>
            <a:endParaRPr sz="4220" b="1">
              <a:solidFill>
                <a:srgbClr val="073763"/>
              </a:solidFill>
              <a:latin typeface="Calibri"/>
              <a:ea typeface="Calibri"/>
              <a:cs typeface="Calibri"/>
              <a:sym typeface="Calibri"/>
            </a:endParaRPr>
          </a:p>
        </p:txBody>
      </p:sp>
      <p:sp>
        <p:nvSpPr>
          <p:cNvPr id="135" name="Google Shape;135;p30"/>
          <p:cNvSpPr txBox="1"/>
          <p:nvPr/>
        </p:nvSpPr>
        <p:spPr>
          <a:xfrm>
            <a:off x="3818050" y="1416750"/>
            <a:ext cx="4589100" cy="2310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Calibri"/>
              <a:buChar char="●"/>
            </a:pPr>
            <a:r>
              <a:rPr lang="en" sz="2000" b="1" dirty="0">
                <a:solidFill>
                  <a:schemeClr val="dk2"/>
                </a:solidFill>
                <a:latin typeface="Calibri"/>
                <a:ea typeface="Calibri"/>
                <a:cs typeface="Calibri"/>
                <a:sym typeface="Calibri"/>
              </a:rPr>
              <a:t>Jesus freely chose to suffer and die</a:t>
            </a:r>
            <a:endParaRPr sz="2000" b="1" dirty="0">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2000" b="1" dirty="0">
                <a:solidFill>
                  <a:schemeClr val="dk2"/>
                </a:solidFill>
                <a:latin typeface="Calibri"/>
                <a:ea typeface="Calibri"/>
                <a:cs typeface="Calibri"/>
                <a:sym typeface="Calibri"/>
              </a:rPr>
              <a:t>Jesus is called our ‘Passover Lamb’</a:t>
            </a:r>
            <a:endParaRPr sz="2000" b="1" dirty="0">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2000" b="1" dirty="0">
                <a:solidFill>
                  <a:schemeClr val="dk2"/>
                </a:solidFill>
                <a:latin typeface="Calibri"/>
                <a:ea typeface="Calibri"/>
                <a:cs typeface="Calibri"/>
                <a:sym typeface="Calibri"/>
              </a:rPr>
              <a:t>Jesus was crucified as the Passover sacrifices were carried ou</a:t>
            </a:r>
            <a:endParaRPr sz="2000" b="1" dirty="0">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2000" b="1" dirty="0">
                <a:solidFill>
                  <a:schemeClr val="dk2"/>
                </a:solidFill>
                <a:latin typeface="Calibri"/>
                <a:ea typeface="Calibri"/>
                <a:cs typeface="Calibri"/>
                <a:sym typeface="Calibri"/>
              </a:rPr>
              <a:t>Jesus was male, had no broken bones and was spiritually unblemished like the Passover Lamb</a:t>
            </a:r>
            <a:endParaRPr sz="2000" b="1" dirty="0">
              <a:solidFill>
                <a:schemeClr val="dk2"/>
              </a:solidFill>
              <a:latin typeface="Calibri"/>
              <a:ea typeface="Calibri"/>
              <a:cs typeface="Calibri"/>
              <a:sym typeface="Calibri"/>
            </a:endParaRPr>
          </a:p>
        </p:txBody>
      </p:sp>
      <p:pic>
        <p:nvPicPr>
          <p:cNvPr id="3074" name="Picture 2" descr="a stained glass window with a sheep holding a flag">
            <a:extLst>
              <a:ext uri="{FF2B5EF4-FFF2-40B4-BE49-F238E27FC236}">
                <a16:creationId xmlns:a16="http://schemas.microsoft.com/office/drawing/2014/main" id="{7BD7028D-276E-4B03-A172-1D26745C5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908" y="1016328"/>
            <a:ext cx="3030592" cy="3837091"/>
          </a:xfrm>
          <a:prstGeom prst="rect">
            <a:avLst/>
          </a:prstGeom>
          <a:noFill/>
          <a:ln w="28575">
            <a:solidFill>
              <a:srgbClr val="1C4587"/>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sp>
        <p:nvSpPr>
          <p:cNvPr id="140" name="Google Shape;140;p31"/>
          <p:cNvSpPr txBox="1">
            <a:spLocks noGrp="1"/>
          </p:cNvSpPr>
          <p:nvPr>
            <p:ph type="subTitle" idx="1"/>
          </p:nvPr>
        </p:nvSpPr>
        <p:spPr>
          <a:xfrm>
            <a:off x="4035404" y="1885844"/>
            <a:ext cx="4890300" cy="3045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2400" i="1" dirty="0">
                <a:latin typeface="Calibri"/>
                <a:ea typeface="Calibri"/>
                <a:cs typeface="Calibri"/>
                <a:sym typeface="Calibri"/>
              </a:rPr>
              <a:t>Christ’s Passion, Death, and </a:t>
            </a:r>
          </a:p>
          <a:p>
            <a:pPr marL="0" lvl="0" indent="0" rtl="0">
              <a:spcBef>
                <a:spcPts val="0"/>
              </a:spcBef>
              <a:spcAft>
                <a:spcPts val="0"/>
              </a:spcAft>
              <a:buClr>
                <a:schemeClr val="dk1"/>
              </a:buClr>
              <a:buSzPts val="1100"/>
              <a:buFont typeface="Arial"/>
              <a:buNone/>
            </a:pPr>
            <a:r>
              <a:rPr lang="en" sz="2400" i="1" dirty="0">
                <a:latin typeface="Calibri"/>
                <a:ea typeface="Calibri"/>
                <a:cs typeface="Calibri"/>
                <a:sym typeface="Calibri"/>
              </a:rPr>
              <a:t>Resurrection. </a:t>
            </a:r>
          </a:p>
          <a:p>
            <a:pPr marL="0" lvl="0" indent="0" rtl="0">
              <a:spcBef>
                <a:spcPts val="0"/>
              </a:spcBef>
              <a:spcAft>
                <a:spcPts val="0"/>
              </a:spcAft>
              <a:buClr>
                <a:schemeClr val="dk1"/>
              </a:buClr>
              <a:buSzPts val="1100"/>
              <a:buFont typeface="Arial"/>
              <a:buNone/>
            </a:pPr>
            <a:r>
              <a:rPr lang="en" sz="2400" i="1" dirty="0">
                <a:latin typeface="Calibri"/>
                <a:ea typeface="Calibri"/>
                <a:cs typeface="Calibri"/>
                <a:sym typeface="Calibri"/>
              </a:rPr>
              <a:t>This event </a:t>
            </a:r>
          </a:p>
          <a:p>
            <a:pPr marL="0" lvl="0" indent="0" rtl="0">
              <a:spcBef>
                <a:spcPts val="0"/>
              </a:spcBef>
              <a:spcAft>
                <a:spcPts val="0"/>
              </a:spcAft>
              <a:buClr>
                <a:schemeClr val="dk1"/>
              </a:buClr>
              <a:buSzPts val="1100"/>
              <a:buFont typeface="Arial"/>
              <a:buNone/>
            </a:pPr>
            <a:r>
              <a:rPr lang="en" sz="2400" i="1" dirty="0">
                <a:latin typeface="Calibri"/>
                <a:ea typeface="Calibri"/>
                <a:cs typeface="Calibri"/>
                <a:sym typeface="Calibri"/>
              </a:rPr>
              <a:t>is the pinnacle of the story of the Bible and the source of our redemption and salvation.</a:t>
            </a:r>
            <a:endParaRPr sz="2400" i="1" dirty="0">
              <a:latin typeface="Calibri"/>
              <a:ea typeface="Calibri"/>
              <a:cs typeface="Calibri"/>
              <a:sym typeface="Calibri"/>
            </a:endParaRPr>
          </a:p>
          <a:p>
            <a:pPr marL="0" lvl="0" indent="0" algn="ctr" rtl="0">
              <a:lnSpc>
                <a:spcPct val="100000"/>
              </a:lnSpc>
              <a:spcBef>
                <a:spcPts val="0"/>
              </a:spcBef>
              <a:spcAft>
                <a:spcPts val="0"/>
              </a:spcAft>
              <a:buSzPts val="605"/>
              <a:buNone/>
            </a:pPr>
            <a:endParaRPr dirty="0">
              <a:latin typeface="Calibri"/>
              <a:ea typeface="Calibri"/>
              <a:cs typeface="Calibri"/>
              <a:sym typeface="Calibri"/>
            </a:endParaRPr>
          </a:p>
        </p:txBody>
      </p:sp>
      <p:sp>
        <p:nvSpPr>
          <p:cNvPr id="141" name="Google Shape;141;p31"/>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31"/>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accent4"/>
                </a:solidFill>
                <a:latin typeface="Calibri"/>
                <a:ea typeface="Calibri"/>
                <a:cs typeface="Calibri"/>
                <a:sym typeface="Calibri"/>
              </a:rPr>
              <a:t>       The Paschal Mystery</a:t>
            </a:r>
            <a:endParaRPr sz="5300" b="0" i="0" u="none" strike="noStrike" cap="none">
              <a:solidFill>
                <a:schemeClr val="accent4"/>
              </a:solidFill>
              <a:latin typeface="Calibri"/>
              <a:ea typeface="Calibri"/>
              <a:cs typeface="Calibri"/>
              <a:sym typeface="Calibri"/>
            </a:endParaRPr>
          </a:p>
        </p:txBody>
      </p:sp>
      <p:pic>
        <p:nvPicPr>
          <p:cNvPr id="4098" name="Picture 2">
            <a:extLst>
              <a:ext uri="{FF2B5EF4-FFF2-40B4-BE49-F238E27FC236}">
                <a16:creationId xmlns:a16="http://schemas.microsoft.com/office/drawing/2014/main" id="{ECA46E98-C16C-4741-A536-E8A5526D9F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189" y="1885844"/>
            <a:ext cx="3492215" cy="2376055"/>
          </a:xfrm>
          <a:prstGeom prst="rect">
            <a:avLst/>
          </a:prstGeom>
          <a:noFill/>
          <a:ln w="28575">
            <a:solidFill>
              <a:srgbClr val="1C4587"/>
            </a:solidFill>
          </a:ln>
          <a:extLst>
            <a:ext uri="{909E8E84-426E-40DD-AFC4-6F175D3DCCD1}">
              <a14:hiddenFill xmlns:a14="http://schemas.microsoft.com/office/drawing/2010/main">
                <a:solidFill>
                  <a:srgbClr val="FFFFFF"/>
                </a:solidFill>
              </a14:hiddenFill>
            </a:ext>
          </a:extLst>
        </p:spPr>
      </p:pic>
      <p:sp>
        <p:nvSpPr>
          <p:cNvPr id="9" name="Google Shape;95;p18">
            <a:extLst>
              <a:ext uri="{FF2B5EF4-FFF2-40B4-BE49-F238E27FC236}">
                <a16:creationId xmlns:a16="http://schemas.microsoft.com/office/drawing/2014/main" id="{98F7A77F-170B-401A-86E2-37E35EFF2367}"/>
              </a:ext>
            </a:extLst>
          </p:cNvPr>
          <p:cNvSpPr/>
          <p:nvPr/>
        </p:nvSpPr>
        <p:spPr>
          <a:xfrm>
            <a:off x="7288606"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10" name="Google Shape;96;p18">
            <a:extLst>
              <a:ext uri="{FF2B5EF4-FFF2-40B4-BE49-F238E27FC236}">
                <a16:creationId xmlns:a16="http://schemas.microsoft.com/office/drawing/2014/main" id="{F9FC6831-0DE5-499A-9008-720556B327DE}"/>
              </a:ext>
            </a:extLst>
          </p:cNvPr>
          <p:cNvSpPr txBox="1"/>
          <p:nvPr/>
        </p:nvSpPr>
        <p:spPr>
          <a:xfrm>
            <a:off x="6611520" y="410743"/>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2"/>
          <p:cNvSpPr txBox="1">
            <a:spLocks noGrp="1"/>
          </p:cNvSpPr>
          <p:nvPr>
            <p:ph type="title"/>
          </p:nvPr>
        </p:nvSpPr>
        <p:spPr>
          <a:xfrm>
            <a:off x="311700" y="125650"/>
            <a:ext cx="8520600" cy="844500"/>
          </a:xfrm>
          <a:prstGeom prst="rect">
            <a:avLst/>
          </a:prstGeom>
          <a:gradFill>
            <a:gsLst>
              <a:gs pos="0">
                <a:srgbClr val="FDECDB"/>
              </a:gs>
              <a:gs pos="100000">
                <a:srgbClr val="F0A96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220" b="1">
                <a:solidFill>
                  <a:srgbClr val="073763"/>
                </a:solidFill>
                <a:latin typeface="Calibri"/>
                <a:ea typeface="Calibri"/>
                <a:cs typeface="Calibri"/>
                <a:sym typeface="Calibri"/>
              </a:rPr>
              <a:t>The Road to Emmaus</a:t>
            </a:r>
            <a:endParaRPr sz="4220" b="1">
              <a:solidFill>
                <a:srgbClr val="073763"/>
              </a:solidFill>
              <a:latin typeface="Calibri"/>
              <a:ea typeface="Calibri"/>
              <a:cs typeface="Calibri"/>
              <a:sym typeface="Calibri"/>
            </a:endParaRPr>
          </a:p>
        </p:txBody>
      </p:sp>
      <p:sp>
        <p:nvSpPr>
          <p:cNvPr id="152" name="Google Shape;152;p32"/>
          <p:cNvSpPr txBox="1"/>
          <p:nvPr/>
        </p:nvSpPr>
        <p:spPr>
          <a:xfrm>
            <a:off x="371481" y="1102043"/>
            <a:ext cx="4482937" cy="3585567"/>
          </a:xfrm>
          <a:prstGeom prst="rect">
            <a:avLst/>
          </a:prstGeom>
          <a:solidFill>
            <a:schemeClr val="lt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dirty="0">
                <a:latin typeface="Calibri"/>
                <a:ea typeface="Calibri"/>
                <a:cs typeface="Calibri"/>
                <a:sym typeface="Calibri"/>
              </a:rPr>
              <a:t>He said to them, “These are my words that I spoke to you while I was still with you, that everything written about me in the law of Moses and in the prophets and psalms must be fulfilled.” Then he opened their minds to understand the scriptures. And he said to them, “Thus it is written that the Messiah would suffer and rise from the dead on the third day and that repentance, for the forgiveness of sins, would be preached in his name to all the nations, beginning from Jerusalem. You are witnesses of these things.”</a:t>
            </a:r>
          </a:p>
          <a:p>
            <a:pPr marL="0" lvl="0" indent="0" algn="ctr" rtl="0">
              <a:spcBef>
                <a:spcPts val="0"/>
              </a:spcBef>
              <a:spcAft>
                <a:spcPts val="0"/>
              </a:spcAft>
              <a:buNone/>
            </a:pPr>
            <a:r>
              <a:rPr lang="en" sz="1700" b="1" dirty="0">
                <a:latin typeface="Calibri"/>
                <a:ea typeface="Calibri"/>
                <a:cs typeface="Calibri"/>
                <a:sym typeface="Calibri"/>
              </a:rPr>
              <a:t>Luke 24:44–48</a:t>
            </a:r>
            <a:endParaRPr sz="1700" b="1" dirty="0">
              <a:latin typeface="Calibri"/>
              <a:ea typeface="Calibri"/>
              <a:cs typeface="Calibri"/>
              <a:sym typeface="Calibri"/>
            </a:endParaRPr>
          </a:p>
        </p:txBody>
      </p:sp>
      <p:pic>
        <p:nvPicPr>
          <p:cNvPr id="5122" name="Picture 2" descr="two people standing in front of a cross at sunset">
            <a:extLst>
              <a:ext uri="{FF2B5EF4-FFF2-40B4-BE49-F238E27FC236}">
                <a16:creationId xmlns:a16="http://schemas.microsoft.com/office/drawing/2014/main" id="{1FB42107-1367-4638-9EE2-4B4232A16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496" y="1670879"/>
            <a:ext cx="3696023" cy="2447897"/>
          </a:xfrm>
          <a:prstGeom prst="rect">
            <a:avLst/>
          </a:prstGeom>
          <a:noFill/>
          <a:ln w="28575">
            <a:solidFill>
              <a:srgbClr val="1C4587"/>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
        <p:nvSpPr>
          <p:cNvPr id="157" name="Google Shape;157;p33"/>
          <p:cNvSpPr txBox="1">
            <a:spLocks noGrp="1"/>
          </p:cNvSpPr>
          <p:nvPr>
            <p:ph type="subTitle" idx="1"/>
          </p:nvPr>
        </p:nvSpPr>
        <p:spPr>
          <a:xfrm>
            <a:off x="4369875" y="1614150"/>
            <a:ext cx="4130100" cy="3195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SzPts val="605"/>
              <a:buNone/>
            </a:pPr>
            <a:r>
              <a:rPr lang="en" sz="2400" i="1" dirty="0">
                <a:solidFill>
                  <a:srgbClr val="002856"/>
                </a:solidFill>
                <a:highlight>
                  <a:srgbClr val="FFFFFF"/>
                </a:highlight>
                <a:latin typeface="Calibri"/>
                <a:ea typeface="Calibri"/>
                <a:cs typeface="Calibri"/>
                <a:sym typeface="Calibri"/>
              </a:rPr>
              <a:t>Christ Jesus “emptied himself.” The Greek term Paul uses for “emptied” is kenosis This kenosis is the ultimate expression of the humility of Jesus, who put aside all the advantages and powers of divinity in order to save us.</a:t>
            </a:r>
            <a:endParaRPr sz="2400" i="1" dirty="0">
              <a:latin typeface="Calibri"/>
              <a:ea typeface="Calibri"/>
              <a:cs typeface="Calibri"/>
              <a:sym typeface="Calibri"/>
            </a:endParaRPr>
          </a:p>
        </p:txBody>
      </p:sp>
      <p:sp>
        <p:nvSpPr>
          <p:cNvPr id="158" name="Google Shape;158;p33"/>
          <p:cNvSpPr/>
          <p:nvPr/>
        </p:nvSpPr>
        <p:spPr>
          <a:xfrm>
            <a:off x="311700" y="188375"/>
            <a:ext cx="8383200" cy="1116000"/>
          </a:xfrm>
          <a:prstGeom prst="roundRect">
            <a:avLst>
              <a:gd name="adj" fmla="val 16667"/>
            </a:avLst>
          </a:prstGeom>
          <a:solidFill>
            <a:srgbClr val="134F5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159" name="Google Shape;159;p33"/>
          <p:cNvSpPr txBox="1"/>
          <p:nvPr/>
        </p:nvSpPr>
        <p:spPr>
          <a:xfrm>
            <a:off x="1922400" y="188375"/>
            <a:ext cx="67725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dirty="0">
                <a:solidFill>
                  <a:schemeClr val="accent4"/>
                </a:solidFill>
                <a:latin typeface="Calibri"/>
                <a:ea typeface="Calibri"/>
                <a:cs typeface="Calibri"/>
                <a:sym typeface="Calibri"/>
              </a:rPr>
              <a:t>           Kenosis</a:t>
            </a:r>
            <a:endParaRPr sz="5300" b="0" i="0" u="none" strike="noStrike" cap="none" dirty="0">
              <a:solidFill>
                <a:schemeClr val="accent4"/>
              </a:solidFill>
              <a:latin typeface="Calibri"/>
              <a:ea typeface="Calibri"/>
              <a:cs typeface="Calibri"/>
              <a:sym typeface="Calibri"/>
            </a:endParaRPr>
          </a:p>
        </p:txBody>
      </p:sp>
      <p:pic>
        <p:nvPicPr>
          <p:cNvPr id="162" name="Google Shape;162;p33"/>
          <p:cNvPicPr preferRelativeResize="0"/>
          <p:nvPr/>
        </p:nvPicPr>
        <p:blipFill>
          <a:blip r:embed="rId4">
            <a:alphaModFix/>
          </a:blip>
          <a:stretch>
            <a:fillRect/>
          </a:stretch>
        </p:blipFill>
        <p:spPr>
          <a:xfrm>
            <a:off x="509447" y="1855907"/>
            <a:ext cx="3792207" cy="2712385"/>
          </a:xfrm>
          <a:prstGeom prst="rect">
            <a:avLst/>
          </a:prstGeom>
          <a:noFill/>
          <a:ln w="28575" cap="flat" cmpd="sng">
            <a:solidFill>
              <a:srgbClr val="073763"/>
            </a:solidFill>
            <a:prstDash val="solid"/>
            <a:round/>
            <a:headEnd type="none" w="sm" len="sm"/>
            <a:tailEnd type="none" w="sm" len="sm"/>
          </a:ln>
        </p:spPr>
      </p:pic>
      <p:sp>
        <p:nvSpPr>
          <p:cNvPr id="8" name="Google Shape;95;p18">
            <a:extLst>
              <a:ext uri="{FF2B5EF4-FFF2-40B4-BE49-F238E27FC236}">
                <a16:creationId xmlns:a16="http://schemas.microsoft.com/office/drawing/2014/main" id="{57C144C6-21B3-4241-97FC-9CE27A889895}"/>
              </a:ext>
            </a:extLst>
          </p:cNvPr>
          <p:cNvSpPr/>
          <p:nvPr/>
        </p:nvSpPr>
        <p:spPr>
          <a:xfrm>
            <a:off x="7221600" y="102159"/>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dirty="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E81FC748-A69A-4325-A3E6-4D6404ABF73D}"/>
              </a:ext>
            </a:extLst>
          </p:cNvPr>
          <p:cNvSpPr txBox="1"/>
          <p:nvPr/>
        </p:nvSpPr>
        <p:spPr>
          <a:xfrm>
            <a:off x="6544514" y="333450"/>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6"/>
        <p:cNvGrpSpPr/>
        <p:nvPr/>
      </p:nvGrpSpPr>
      <p:grpSpPr>
        <a:xfrm>
          <a:off x="0" y="0"/>
          <a:ext cx="0" cy="0"/>
          <a:chOff x="0" y="0"/>
          <a:chExt cx="0" cy="0"/>
        </a:xfrm>
      </p:grpSpPr>
      <p:sp>
        <p:nvSpPr>
          <p:cNvPr id="167" name="Google Shape;167;p34"/>
          <p:cNvSpPr txBox="1">
            <a:spLocks noGrp="1"/>
          </p:cNvSpPr>
          <p:nvPr>
            <p:ph type="body" idx="1"/>
          </p:nvPr>
        </p:nvSpPr>
        <p:spPr>
          <a:xfrm>
            <a:off x="627550" y="1371575"/>
            <a:ext cx="45552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endParaRPr dirty="0"/>
          </a:p>
          <a:p>
            <a:pPr marL="0" lvl="0" indent="0" algn="ctr" rtl="0">
              <a:spcBef>
                <a:spcPts val="1200"/>
              </a:spcBef>
              <a:spcAft>
                <a:spcPts val="0"/>
              </a:spcAft>
              <a:buClr>
                <a:schemeClr val="dk1"/>
              </a:buClr>
              <a:buSzPts val="1100"/>
              <a:buFont typeface="Arial"/>
              <a:buNone/>
            </a:pPr>
            <a:r>
              <a:rPr lang="en" sz="3400" b="1" dirty="0">
                <a:solidFill>
                  <a:srgbClr val="0C343D"/>
                </a:solidFill>
                <a:latin typeface="Calibri"/>
                <a:ea typeface="Calibri"/>
                <a:cs typeface="Calibri"/>
                <a:sym typeface="Calibri"/>
              </a:rPr>
              <a:t>What do you think it means to say that God the Father “made his sinless Son to be sin?”</a:t>
            </a:r>
            <a:endParaRPr sz="3400" b="1" dirty="0">
              <a:solidFill>
                <a:srgbClr val="0C343D"/>
              </a:solidFill>
              <a:latin typeface="Calibri"/>
              <a:ea typeface="Calibri"/>
              <a:cs typeface="Calibri"/>
              <a:sym typeface="Calibri"/>
            </a:endParaRPr>
          </a:p>
          <a:p>
            <a:pPr marL="0" lvl="0" indent="0" algn="l" rtl="0">
              <a:lnSpc>
                <a:spcPct val="115000"/>
              </a:lnSpc>
              <a:spcBef>
                <a:spcPts val="1200"/>
              </a:spcBef>
              <a:spcAft>
                <a:spcPts val="1200"/>
              </a:spcAft>
              <a:buSzPts val="1800"/>
              <a:buNone/>
            </a:pPr>
            <a:endParaRPr sz="3400" dirty="0">
              <a:solidFill>
                <a:srgbClr val="0C343D"/>
              </a:solidFill>
              <a:latin typeface="Calibri"/>
              <a:ea typeface="Calibri"/>
              <a:cs typeface="Calibri"/>
              <a:sym typeface="Calibri"/>
            </a:endParaRPr>
          </a:p>
        </p:txBody>
      </p:sp>
      <p:pic>
        <p:nvPicPr>
          <p:cNvPr id="168" name="Google Shape;168;p34"/>
          <p:cNvPicPr preferRelativeResize="0"/>
          <p:nvPr/>
        </p:nvPicPr>
        <p:blipFill rotWithShape="1">
          <a:blip r:embed="rId4">
            <a:alphaModFix/>
          </a:blip>
          <a:srcRect/>
          <a:stretch/>
        </p:blipFill>
        <p:spPr>
          <a:xfrm>
            <a:off x="5488979" y="1567537"/>
            <a:ext cx="3034375" cy="2586275"/>
          </a:xfrm>
          <a:prstGeom prst="rect">
            <a:avLst/>
          </a:prstGeom>
          <a:noFill/>
          <a:ln>
            <a:noFill/>
          </a:ln>
        </p:spPr>
      </p:pic>
      <p:sp>
        <p:nvSpPr>
          <p:cNvPr id="169" name="Google Shape;169;p34"/>
          <p:cNvSpPr/>
          <p:nvPr/>
        </p:nvSpPr>
        <p:spPr>
          <a:xfrm rot="10800000">
            <a:off x="460600" y="243100"/>
            <a:ext cx="8227200" cy="909300"/>
          </a:xfrm>
          <a:prstGeom prst="bevel">
            <a:avLst>
              <a:gd name="adj" fmla="val 12500"/>
            </a:avLst>
          </a:prstGeom>
          <a:solidFill>
            <a:srgbClr val="45818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34"/>
          <p:cNvSpPr txBox="1"/>
          <p:nvPr/>
        </p:nvSpPr>
        <p:spPr>
          <a:xfrm>
            <a:off x="1753000" y="243100"/>
            <a:ext cx="5821500" cy="51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i="0" u="none" strike="noStrike" cap="none">
                <a:solidFill>
                  <a:schemeClr val="lt1"/>
                </a:solidFill>
                <a:latin typeface="Calibri"/>
                <a:ea typeface="Calibri"/>
                <a:cs typeface="Calibri"/>
                <a:sym typeface="Calibri"/>
              </a:rPr>
              <a:t>Turn and Talk</a:t>
            </a:r>
            <a:endParaRPr sz="14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3607</Words>
  <Application>Microsoft Office PowerPoint</Application>
  <PresentationFormat>On-screen Show (16:9)</PresentationFormat>
  <Paragraphs>205</Paragraphs>
  <Slides>15</Slides>
  <Notes>15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Corbel</vt:lpstr>
      <vt:lpstr>Goudy Old Style</vt:lpstr>
      <vt:lpstr>Simple Light</vt:lpstr>
      <vt:lpstr>Simple Light</vt:lpstr>
      <vt:lpstr>PowerPoint Presentation</vt:lpstr>
      <vt:lpstr>The Meaning of Redemption</vt:lpstr>
      <vt:lpstr>PowerPoint Presentation</vt:lpstr>
      <vt:lpstr>“Are you saved? Are you born again?”</vt:lpstr>
      <vt:lpstr>The Lamb of God</vt:lpstr>
      <vt:lpstr>PowerPoint Presentation</vt:lpstr>
      <vt:lpstr>The Road to Emmaus</vt:lpstr>
      <vt:lpstr>PowerPoint Presentation</vt:lpstr>
      <vt:lpstr>PowerPoint Presentation</vt:lpstr>
      <vt:lpstr>PowerPoint Presentation</vt:lpstr>
      <vt:lpstr>PowerPoint Presentation</vt:lpstr>
      <vt:lpstr>PowerPoint Presentation</vt:lpstr>
      <vt:lpstr>PowerPoint Presentation</vt:lpstr>
      <vt:lpstr>The Ascension  of Jesus</vt:lpstr>
      <vt:lpstr>The Shroud of Turin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Barth</dc:creator>
  <cp:lastModifiedBy>Michael Amodei</cp:lastModifiedBy>
  <cp:revision>11</cp:revision>
  <dcterms:modified xsi:type="dcterms:W3CDTF">2025-09-29T19:39:36Z</dcterms:modified>
</cp:coreProperties>
</file>