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73" r:id="rId9"/>
    <p:sldId id="262" r:id="rId10"/>
    <p:sldId id="274" r:id="rId11"/>
    <p:sldId id="277" r:id="rId12"/>
    <p:sldId id="263" r:id="rId13"/>
    <p:sldId id="267" r:id="rId14"/>
    <p:sldId id="268" r:id="rId15"/>
    <p:sldId id="278" r:id="rId16"/>
    <p:sldId id="269" r:id="rId17"/>
    <p:sldId id="266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1AE"/>
    <a:srgbClr val="FEF383"/>
    <a:srgbClr val="64623A"/>
    <a:srgbClr val="3E36FB"/>
    <a:srgbClr val="B82634"/>
    <a:srgbClr val="D8E8DB"/>
    <a:srgbClr val="B8D8CF"/>
    <a:srgbClr val="CC1C0A"/>
    <a:srgbClr val="26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02"/>
    <p:restoredTop sz="92819"/>
  </p:normalViewPr>
  <p:slideViewPr>
    <p:cSldViewPr snapToGrid="0" snapToObjects="1">
      <p:cViewPr>
        <p:scale>
          <a:sx n="48" d="100"/>
          <a:sy n="48" d="100"/>
        </p:scale>
        <p:origin x="6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E8508-F59C-7C4E-819D-C354D5D780F8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768B7-AC3A-394B-A680-847653D07D19}">
      <dgm:prSet phldrT="[Text]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Catholics</a:t>
          </a:r>
          <a:endParaRPr lang="en-US" dirty="0"/>
        </a:p>
      </dgm:t>
    </dgm:pt>
    <dgm:pt modelId="{D8661240-6884-9140-8A47-F040B39B48F5}" type="parTrans" cxnId="{C8A9DB05-983F-7846-AFF9-B72A5A43803C}">
      <dgm:prSet/>
      <dgm:spPr/>
      <dgm:t>
        <a:bodyPr/>
        <a:lstStyle/>
        <a:p>
          <a:endParaRPr lang="en-US"/>
        </a:p>
      </dgm:t>
    </dgm:pt>
    <dgm:pt modelId="{82673573-6EF6-E440-8381-32A1622E4FDB}" type="sibTrans" cxnId="{C8A9DB05-983F-7846-AFF9-B72A5A43803C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0FE22691-7849-7F47-B5DF-3F288A834BDA}">
      <dgm:prSet phldrT="[Text]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dirty="0" smtClean="0"/>
            <a:t>Orthodox </a:t>
          </a:r>
        </a:p>
        <a:p>
          <a:r>
            <a:rPr lang="en-US" dirty="0" smtClean="0"/>
            <a:t>Church</a:t>
          </a:r>
          <a:endParaRPr lang="en-US" dirty="0"/>
        </a:p>
      </dgm:t>
    </dgm:pt>
    <dgm:pt modelId="{316110D2-03F8-EF4B-9C4B-9F0C26E694A7}" type="parTrans" cxnId="{A68B1E60-ACD7-1640-8A56-455D993E4E4F}">
      <dgm:prSet/>
      <dgm:spPr/>
      <dgm:t>
        <a:bodyPr/>
        <a:lstStyle/>
        <a:p>
          <a:endParaRPr lang="en-US"/>
        </a:p>
      </dgm:t>
    </dgm:pt>
    <dgm:pt modelId="{BF6563A0-A008-8B4C-BC63-0AC3C9465D96}" type="sibTrans" cxnId="{A68B1E60-ACD7-1640-8A56-455D993E4E4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FE2921D-F572-6741-96F6-D715FE8499FD}">
      <dgm:prSet phldrT="[Text]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dirty="0" smtClean="0"/>
            <a:t>Jewish People</a:t>
          </a:r>
          <a:endParaRPr lang="en-US" dirty="0"/>
        </a:p>
      </dgm:t>
    </dgm:pt>
    <dgm:pt modelId="{3D97223F-94FC-FA4D-823E-914FDDF545F2}" type="parTrans" cxnId="{AB86B9FE-F190-A54E-8D98-AEA9627A0588}">
      <dgm:prSet/>
      <dgm:spPr/>
      <dgm:t>
        <a:bodyPr/>
        <a:lstStyle/>
        <a:p>
          <a:endParaRPr lang="en-US"/>
        </a:p>
      </dgm:t>
    </dgm:pt>
    <dgm:pt modelId="{95EB3398-994C-BE47-BF0A-54E9FE716C1F}" type="sibTrans" cxnId="{AB86B9FE-F190-A54E-8D98-AEA9627A058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5CA0D3AB-2EB8-494F-91ED-E2F7B32AD3C1}">
      <dgm:prSet phldrT="[Text]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dirty="0" smtClean="0"/>
            <a:t>Other non Christians</a:t>
          </a:r>
          <a:endParaRPr lang="en-US" dirty="0"/>
        </a:p>
      </dgm:t>
    </dgm:pt>
    <dgm:pt modelId="{0DDB2524-C4BD-894F-936A-AB9077EAB686}" type="parTrans" cxnId="{5E1162A2-9326-794D-9800-5A9C8C8A32B4}">
      <dgm:prSet/>
      <dgm:spPr/>
      <dgm:t>
        <a:bodyPr/>
        <a:lstStyle/>
        <a:p>
          <a:endParaRPr lang="en-US"/>
        </a:p>
      </dgm:t>
    </dgm:pt>
    <dgm:pt modelId="{4E9CA511-D150-0145-B441-623999C52B73}" type="sibTrans" cxnId="{5E1162A2-9326-794D-9800-5A9C8C8A32B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74F8D070-0DDE-2E41-8038-FA4E95336C87}" type="pres">
      <dgm:prSet presAssocID="{E2FE8508-F59C-7C4E-819D-C354D5D780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6C21D6-92F0-CC42-B181-0D610D3373C7}" type="pres">
      <dgm:prSet presAssocID="{C0E768B7-AC3A-394B-A680-847653D07D19}" presName="node" presStyleLbl="node1" presStyleIdx="0" presStyleCnt="4" custRadScaleRad="100228" custRadScaleInc="12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688FD-F40A-344D-8F65-F93193ACB84D}" type="pres">
      <dgm:prSet presAssocID="{C0E768B7-AC3A-394B-A680-847653D07D19}" presName="spNode" presStyleCnt="0"/>
      <dgm:spPr/>
    </dgm:pt>
    <dgm:pt modelId="{29BED1C1-997D-2F44-A6D1-0CFE925ADB02}" type="pres">
      <dgm:prSet presAssocID="{82673573-6EF6-E440-8381-32A1622E4FDB}" presName="sibTrans" presStyleLbl="sibTrans1D1" presStyleIdx="0" presStyleCnt="4"/>
      <dgm:spPr/>
      <dgm:t>
        <a:bodyPr/>
        <a:lstStyle/>
        <a:p>
          <a:endParaRPr lang="en-US"/>
        </a:p>
      </dgm:t>
    </dgm:pt>
    <dgm:pt modelId="{7E2CE0C8-4FCB-3640-AB11-12148F4A6490}" type="pres">
      <dgm:prSet presAssocID="{0FE22691-7849-7F47-B5DF-3F288A834BDA}" presName="node" presStyleLbl="node1" presStyleIdx="1" presStyleCnt="4" custScaleX="129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8039C-E2BC-564E-A359-C30339E117C3}" type="pres">
      <dgm:prSet presAssocID="{0FE22691-7849-7F47-B5DF-3F288A834BDA}" presName="spNode" presStyleCnt="0"/>
      <dgm:spPr/>
    </dgm:pt>
    <dgm:pt modelId="{D1089061-665E-6641-8E10-3FB97D9B316F}" type="pres">
      <dgm:prSet presAssocID="{BF6563A0-A008-8B4C-BC63-0AC3C9465D96}" presName="sibTrans" presStyleLbl="sibTrans1D1" presStyleIdx="1" presStyleCnt="4"/>
      <dgm:spPr/>
      <dgm:t>
        <a:bodyPr/>
        <a:lstStyle/>
        <a:p>
          <a:endParaRPr lang="en-US"/>
        </a:p>
      </dgm:t>
    </dgm:pt>
    <dgm:pt modelId="{1F3B88ED-6959-9B48-B1E7-8EB0B71CA86C}" type="pres">
      <dgm:prSet presAssocID="{EFE2921D-F572-6741-96F6-D715FE8499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45BDF-1E0A-E24F-8BDA-2F8E5C92DCCF}" type="pres">
      <dgm:prSet presAssocID="{EFE2921D-F572-6741-96F6-D715FE8499FD}" presName="spNode" presStyleCnt="0"/>
      <dgm:spPr/>
    </dgm:pt>
    <dgm:pt modelId="{E1270587-532C-B24F-B270-8916E1A735C0}" type="pres">
      <dgm:prSet presAssocID="{95EB3398-994C-BE47-BF0A-54E9FE716C1F}" presName="sibTrans" presStyleLbl="sibTrans1D1" presStyleIdx="2" presStyleCnt="4"/>
      <dgm:spPr/>
      <dgm:t>
        <a:bodyPr/>
        <a:lstStyle/>
        <a:p>
          <a:endParaRPr lang="en-US"/>
        </a:p>
      </dgm:t>
    </dgm:pt>
    <dgm:pt modelId="{E18735B0-DF98-4748-B162-BCC02807BDD4}" type="pres">
      <dgm:prSet presAssocID="{5CA0D3AB-2EB8-494F-91ED-E2F7B32AD3C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FD6EA-79F3-D94C-AFEE-FF8A46D2A4F7}" type="pres">
      <dgm:prSet presAssocID="{5CA0D3AB-2EB8-494F-91ED-E2F7B32AD3C1}" presName="spNode" presStyleCnt="0"/>
      <dgm:spPr/>
    </dgm:pt>
    <dgm:pt modelId="{227AE984-C32C-2846-8BDF-DEB6D3A64A15}" type="pres">
      <dgm:prSet presAssocID="{4E9CA511-D150-0145-B441-623999C52B7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43DA532E-3142-644B-95BA-CEEED73742C0}" type="presOf" srcId="{BF6563A0-A008-8B4C-BC63-0AC3C9465D96}" destId="{D1089061-665E-6641-8E10-3FB97D9B316F}" srcOrd="0" destOrd="0" presId="urn:microsoft.com/office/officeart/2005/8/layout/cycle6"/>
    <dgm:cxn modelId="{B5B57E7B-0946-2049-94FD-EE2DDD15DB61}" type="presOf" srcId="{95EB3398-994C-BE47-BF0A-54E9FE716C1F}" destId="{E1270587-532C-B24F-B270-8916E1A735C0}" srcOrd="0" destOrd="0" presId="urn:microsoft.com/office/officeart/2005/8/layout/cycle6"/>
    <dgm:cxn modelId="{C365234B-B05B-A24E-AE97-1CB6B1C6BDDA}" type="presOf" srcId="{C0E768B7-AC3A-394B-A680-847653D07D19}" destId="{4F6C21D6-92F0-CC42-B181-0D610D3373C7}" srcOrd="0" destOrd="0" presId="urn:microsoft.com/office/officeart/2005/8/layout/cycle6"/>
    <dgm:cxn modelId="{99E8504F-2767-5E4B-9B06-7C8EB0E56C1B}" type="presOf" srcId="{5CA0D3AB-2EB8-494F-91ED-E2F7B32AD3C1}" destId="{E18735B0-DF98-4748-B162-BCC02807BDD4}" srcOrd="0" destOrd="0" presId="urn:microsoft.com/office/officeart/2005/8/layout/cycle6"/>
    <dgm:cxn modelId="{D8A91EB1-52E4-5D48-94DE-592513E248B1}" type="presOf" srcId="{E2FE8508-F59C-7C4E-819D-C354D5D780F8}" destId="{74F8D070-0DDE-2E41-8038-FA4E95336C87}" srcOrd="0" destOrd="0" presId="urn:microsoft.com/office/officeart/2005/8/layout/cycle6"/>
    <dgm:cxn modelId="{5E1162A2-9326-794D-9800-5A9C8C8A32B4}" srcId="{E2FE8508-F59C-7C4E-819D-C354D5D780F8}" destId="{5CA0D3AB-2EB8-494F-91ED-E2F7B32AD3C1}" srcOrd="3" destOrd="0" parTransId="{0DDB2524-C4BD-894F-936A-AB9077EAB686}" sibTransId="{4E9CA511-D150-0145-B441-623999C52B73}"/>
    <dgm:cxn modelId="{EDC6AEB2-0219-0548-B148-08D5EF3D42FC}" type="presOf" srcId="{4E9CA511-D150-0145-B441-623999C52B73}" destId="{227AE984-C32C-2846-8BDF-DEB6D3A64A15}" srcOrd="0" destOrd="0" presId="urn:microsoft.com/office/officeart/2005/8/layout/cycle6"/>
    <dgm:cxn modelId="{C8A9DB05-983F-7846-AFF9-B72A5A43803C}" srcId="{E2FE8508-F59C-7C4E-819D-C354D5D780F8}" destId="{C0E768B7-AC3A-394B-A680-847653D07D19}" srcOrd="0" destOrd="0" parTransId="{D8661240-6884-9140-8A47-F040B39B48F5}" sibTransId="{82673573-6EF6-E440-8381-32A1622E4FDB}"/>
    <dgm:cxn modelId="{92797D3C-241E-E147-8BEB-3A89E33F447D}" type="presOf" srcId="{EFE2921D-F572-6741-96F6-D715FE8499FD}" destId="{1F3B88ED-6959-9B48-B1E7-8EB0B71CA86C}" srcOrd="0" destOrd="0" presId="urn:microsoft.com/office/officeart/2005/8/layout/cycle6"/>
    <dgm:cxn modelId="{5CF5736A-DBF0-BB4B-8D9F-E6B065C94C3E}" type="presOf" srcId="{0FE22691-7849-7F47-B5DF-3F288A834BDA}" destId="{7E2CE0C8-4FCB-3640-AB11-12148F4A6490}" srcOrd="0" destOrd="0" presId="urn:microsoft.com/office/officeart/2005/8/layout/cycle6"/>
    <dgm:cxn modelId="{4DEBE5AA-93C2-6D40-B7D7-9623C0CA98B0}" type="presOf" srcId="{82673573-6EF6-E440-8381-32A1622E4FDB}" destId="{29BED1C1-997D-2F44-A6D1-0CFE925ADB02}" srcOrd="0" destOrd="0" presId="urn:microsoft.com/office/officeart/2005/8/layout/cycle6"/>
    <dgm:cxn modelId="{A68B1E60-ACD7-1640-8A56-455D993E4E4F}" srcId="{E2FE8508-F59C-7C4E-819D-C354D5D780F8}" destId="{0FE22691-7849-7F47-B5DF-3F288A834BDA}" srcOrd="1" destOrd="0" parTransId="{316110D2-03F8-EF4B-9C4B-9F0C26E694A7}" sibTransId="{BF6563A0-A008-8B4C-BC63-0AC3C9465D96}"/>
    <dgm:cxn modelId="{AB86B9FE-F190-A54E-8D98-AEA9627A0588}" srcId="{E2FE8508-F59C-7C4E-819D-C354D5D780F8}" destId="{EFE2921D-F572-6741-96F6-D715FE8499FD}" srcOrd="2" destOrd="0" parTransId="{3D97223F-94FC-FA4D-823E-914FDDF545F2}" sibTransId="{95EB3398-994C-BE47-BF0A-54E9FE716C1F}"/>
    <dgm:cxn modelId="{0C23512A-E115-C04A-B1D0-82446A3575E2}" type="presParOf" srcId="{74F8D070-0DDE-2E41-8038-FA4E95336C87}" destId="{4F6C21D6-92F0-CC42-B181-0D610D3373C7}" srcOrd="0" destOrd="0" presId="urn:microsoft.com/office/officeart/2005/8/layout/cycle6"/>
    <dgm:cxn modelId="{78138D6F-5650-A246-AF53-B0A039B3AF96}" type="presParOf" srcId="{74F8D070-0DDE-2E41-8038-FA4E95336C87}" destId="{622688FD-F40A-344D-8F65-F93193ACB84D}" srcOrd="1" destOrd="0" presId="urn:microsoft.com/office/officeart/2005/8/layout/cycle6"/>
    <dgm:cxn modelId="{37445D45-71BF-4E4B-B8CE-9887694C2987}" type="presParOf" srcId="{74F8D070-0DDE-2E41-8038-FA4E95336C87}" destId="{29BED1C1-997D-2F44-A6D1-0CFE925ADB02}" srcOrd="2" destOrd="0" presId="urn:microsoft.com/office/officeart/2005/8/layout/cycle6"/>
    <dgm:cxn modelId="{8F748F2E-88A7-1F41-A7DE-1157123FC293}" type="presParOf" srcId="{74F8D070-0DDE-2E41-8038-FA4E95336C87}" destId="{7E2CE0C8-4FCB-3640-AB11-12148F4A6490}" srcOrd="3" destOrd="0" presId="urn:microsoft.com/office/officeart/2005/8/layout/cycle6"/>
    <dgm:cxn modelId="{B66BD6B0-631F-6A42-9104-D88F08DEC3AA}" type="presParOf" srcId="{74F8D070-0DDE-2E41-8038-FA4E95336C87}" destId="{B7B8039C-E2BC-564E-A359-C30339E117C3}" srcOrd="4" destOrd="0" presId="urn:microsoft.com/office/officeart/2005/8/layout/cycle6"/>
    <dgm:cxn modelId="{01073F26-70D6-1A4A-BF4F-1BFFFEBB402D}" type="presParOf" srcId="{74F8D070-0DDE-2E41-8038-FA4E95336C87}" destId="{D1089061-665E-6641-8E10-3FB97D9B316F}" srcOrd="5" destOrd="0" presId="urn:microsoft.com/office/officeart/2005/8/layout/cycle6"/>
    <dgm:cxn modelId="{BAB6ADBC-1223-BD4B-8019-FB8DC06021B0}" type="presParOf" srcId="{74F8D070-0DDE-2E41-8038-FA4E95336C87}" destId="{1F3B88ED-6959-9B48-B1E7-8EB0B71CA86C}" srcOrd="6" destOrd="0" presId="urn:microsoft.com/office/officeart/2005/8/layout/cycle6"/>
    <dgm:cxn modelId="{3CB1DA6D-E8EA-7B40-AD3E-67472EDBA07C}" type="presParOf" srcId="{74F8D070-0DDE-2E41-8038-FA4E95336C87}" destId="{93945BDF-1E0A-E24F-8BDA-2F8E5C92DCCF}" srcOrd="7" destOrd="0" presId="urn:microsoft.com/office/officeart/2005/8/layout/cycle6"/>
    <dgm:cxn modelId="{9CB1FD3F-A012-0340-BF72-0E81173B11F8}" type="presParOf" srcId="{74F8D070-0DDE-2E41-8038-FA4E95336C87}" destId="{E1270587-532C-B24F-B270-8916E1A735C0}" srcOrd="8" destOrd="0" presId="urn:microsoft.com/office/officeart/2005/8/layout/cycle6"/>
    <dgm:cxn modelId="{2A30F6E2-99BA-1B45-A605-B392C0F6BE5B}" type="presParOf" srcId="{74F8D070-0DDE-2E41-8038-FA4E95336C87}" destId="{E18735B0-DF98-4748-B162-BCC02807BDD4}" srcOrd="9" destOrd="0" presId="urn:microsoft.com/office/officeart/2005/8/layout/cycle6"/>
    <dgm:cxn modelId="{2073A8F6-208B-C94B-98B4-B5D83337842C}" type="presParOf" srcId="{74F8D070-0DDE-2E41-8038-FA4E95336C87}" destId="{15FFD6EA-79F3-D94C-AFEE-FF8A46D2A4F7}" srcOrd="10" destOrd="0" presId="urn:microsoft.com/office/officeart/2005/8/layout/cycle6"/>
    <dgm:cxn modelId="{4DB3EDDF-1374-8B4E-9EF8-DF6627FAA831}" type="presParOf" srcId="{74F8D070-0DDE-2E41-8038-FA4E95336C87}" destId="{227AE984-C32C-2846-8BDF-DEB6D3A64A15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C21D6-92F0-CC42-B181-0D610D3373C7}">
      <dsp:nvSpPr>
        <dsp:cNvPr id="0" name=""/>
        <dsp:cNvSpPr/>
      </dsp:nvSpPr>
      <dsp:spPr>
        <a:xfrm>
          <a:off x="4360223" y="420"/>
          <a:ext cx="1891272" cy="1229327"/>
        </a:xfrm>
        <a:prstGeom prst="roundRect">
          <a:avLst/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Catholics</a:t>
          </a:r>
          <a:endParaRPr lang="en-US" sz="2700" kern="1200" dirty="0"/>
        </a:p>
      </dsp:txBody>
      <dsp:txXfrm>
        <a:off x="4420234" y="60431"/>
        <a:ext cx="1771250" cy="1109305"/>
      </dsp:txXfrm>
    </dsp:sp>
    <dsp:sp modelId="{29BED1C1-997D-2F44-A6D1-0CFE925ADB02}">
      <dsp:nvSpPr>
        <dsp:cNvPr id="0" name=""/>
        <dsp:cNvSpPr/>
      </dsp:nvSpPr>
      <dsp:spPr>
        <a:xfrm>
          <a:off x="3135653" y="608242"/>
          <a:ext cx="4061401" cy="4061401"/>
        </a:xfrm>
        <a:custGeom>
          <a:avLst/>
          <a:gdLst/>
          <a:ahLst/>
          <a:cxnLst/>
          <a:rect l="0" t="0" r="0" b="0"/>
          <a:pathLst>
            <a:path>
              <a:moveTo>
                <a:pt x="3127637" y="321760"/>
              </a:moveTo>
              <a:arcTo wR="2030700" hR="2030700" stAng="18161739" swAng="2369577"/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CE0C8-4FCB-3640-AB11-12148F4A6490}">
      <dsp:nvSpPr>
        <dsp:cNvPr id="0" name=""/>
        <dsp:cNvSpPr/>
      </dsp:nvSpPr>
      <dsp:spPr>
        <a:xfrm>
          <a:off x="5978745" y="2031111"/>
          <a:ext cx="2440932" cy="1229327"/>
        </a:xfrm>
        <a:prstGeom prst="roundRect">
          <a:avLst/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Orthodox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Church</a:t>
          </a:r>
          <a:endParaRPr lang="en-US" sz="2700" kern="1200" dirty="0"/>
        </a:p>
      </dsp:txBody>
      <dsp:txXfrm>
        <a:off x="6038756" y="2091122"/>
        <a:ext cx="2320910" cy="1109305"/>
      </dsp:txXfrm>
    </dsp:sp>
    <dsp:sp modelId="{D1089061-665E-6641-8E10-3FB97D9B316F}">
      <dsp:nvSpPr>
        <dsp:cNvPr id="0" name=""/>
        <dsp:cNvSpPr/>
      </dsp:nvSpPr>
      <dsp:spPr>
        <a:xfrm>
          <a:off x="3137810" y="615074"/>
          <a:ext cx="4061401" cy="4061401"/>
        </a:xfrm>
        <a:custGeom>
          <a:avLst/>
          <a:gdLst/>
          <a:ahLst/>
          <a:cxnLst/>
          <a:rect l="0" t="0" r="0" b="0"/>
          <a:pathLst>
            <a:path>
              <a:moveTo>
                <a:pt x="3961418" y="2660043"/>
              </a:moveTo>
              <a:arcTo wR="2030700" hR="2030700" stAng="1083243" swAng="2625437"/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B88ED-6959-9B48-B1E7-8EB0B71CA86C}">
      <dsp:nvSpPr>
        <dsp:cNvPr id="0" name=""/>
        <dsp:cNvSpPr/>
      </dsp:nvSpPr>
      <dsp:spPr>
        <a:xfrm>
          <a:off x="4222874" y="4061812"/>
          <a:ext cx="1891272" cy="1229327"/>
        </a:xfrm>
        <a:prstGeom prst="roundRect">
          <a:avLst/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Jewish People</a:t>
          </a:r>
          <a:endParaRPr lang="en-US" sz="2700" kern="1200" dirty="0"/>
        </a:p>
      </dsp:txBody>
      <dsp:txXfrm>
        <a:off x="4282885" y="4121823"/>
        <a:ext cx="1771250" cy="1109305"/>
      </dsp:txXfrm>
    </dsp:sp>
    <dsp:sp modelId="{E1270587-532C-B24F-B270-8916E1A735C0}">
      <dsp:nvSpPr>
        <dsp:cNvPr id="0" name=""/>
        <dsp:cNvSpPr/>
      </dsp:nvSpPr>
      <dsp:spPr>
        <a:xfrm>
          <a:off x="3137810" y="615074"/>
          <a:ext cx="4061401" cy="4061401"/>
        </a:xfrm>
        <a:custGeom>
          <a:avLst/>
          <a:gdLst/>
          <a:ahLst/>
          <a:cxnLst/>
          <a:rect l="0" t="0" r="0" b="0"/>
          <a:pathLst>
            <a:path>
              <a:moveTo>
                <a:pt x="1071445" y="3820553"/>
              </a:moveTo>
              <a:arcTo wR="2030700" hR="2030700" stAng="7091320" swAng="2625437"/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735B0-DF98-4748-B162-BCC02807BDD4}">
      <dsp:nvSpPr>
        <dsp:cNvPr id="0" name=""/>
        <dsp:cNvSpPr/>
      </dsp:nvSpPr>
      <dsp:spPr>
        <a:xfrm>
          <a:off x="2192174" y="2031111"/>
          <a:ext cx="1891272" cy="1229327"/>
        </a:xfrm>
        <a:prstGeom prst="roundRect">
          <a:avLst/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Other non Christians</a:t>
          </a:r>
          <a:endParaRPr lang="en-US" sz="2700" kern="1200" dirty="0"/>
        </a:p>
      </dsp:txBody>
      <dsp:txXfrm>
        <a:off x="2252185" y="2091122"/>
        <a:ext cx="1771250" cy="1109305"/>
      </dsp:txXfrm>
    </dsp:sp>
    <dsp:sp modelId="{227AE984-C32C-2846-8BDF-DEB6D3A64A15}">
      <dsp:nvSpPr>
        <dsp:cNvPr id="0" name=""/>
        <dsp:cNvSpPr/>
      </dsp:nvSpPr>
      <dsp:spPr>
        <a:xfrm>
          <a:off x="3139658" y="609226"/>
          <a:ext cx="4061401" cy="4061401"/>
        </a:xfrm>
        <a:custGeom>
          <a:avLst/>
          <a:gdLst/>
          <a:ahLst/>
          <a:cxnLst/>
          <a:rect l="0" t="0" r="0" b="0"/>
          <a:pathLst>
            <a:path>
              <a:moveTo>
                <a:pt x="98531" y="1405826"/>
              </a:moveTo>
              <a:arcTo wR="2030700" hR="2030700" stAng="11875290" swAng="2885446"/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E1F90-AAE8-4B3A-ADA7-C654138858D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D2521-402F-41E7-B5F7-F8A2540A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1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2521-402F-41E7-B5F7-F8A2540ACF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9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E4D7-9333-614A-A42C-3D858D93B471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834D-687F-5E44-8D7C-431C467F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E4D7-9333-614A-A42C-3D858D93B471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834D-687F-5E44-8D7C-431C467F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E4D7-9333-614A-A42C-3D858D93B471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834D-687F-5E44-8D7C-431C467F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4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E4D7-9333-614A-A42C-3D858D93B471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834D-687F-5E44-8D7C-431C467F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5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E4D7-9333-614A-A42C-3D858D93B471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834D-687F-5E44-8D7C-431C467F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4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E4D7-9333-614A-A42C-3D858D93B471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834D-687F-5E44-8D7C-431C467F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6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E4D7-9333-614A-A42C-3D858D93B471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834D-687F-5E44-8D7C-431C467F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E4D7-9333-614A-A42C-3D858D93B471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834D-687F-5E44-8D7C-431C467F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0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E4D7-9333-614A-A42C-3D858D93B471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834D-687F-5E44-8D7C-431C467F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9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E4D7-9333-614A-A42C-3D858D93B471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834D-687F-5E44-8D7C-431C467F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E4D7-9333-614A-A42C-3D858D93B471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834D-687F-5E44-8D7C-431C467F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E4D7-9333-614A-A42C-3D858D93B471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4834D-687F-5E44-8D7C-431C467F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8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35" y="130181"/>
            <a:ext cx="8095129" cy="4715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6537" y="4929115"/>
            <a:ext cx="37818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26A9B4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CHAPTER </a:t>
            </a:r>
            <a:r>
              <a:rPr lang="en-US" sz="5400" b="1" dirty="0">
                <a:ln/>
                <a:solidFill>
                  <a:srgbClr val="26A9B4"/>
                </a:solidFill>
                <a:latin typeface="Trebuchet MS" charset="0"/>
                <a:ea typeface="Trebuchet MS" charset="0"/>
                <a:cs typeface="Trebuchet MS" charset="0"/>
              </a:rPr>
              <a:t>1</a:t>
            </a:r>
            <a:endParaRPr lang="en-US" sz="5400" b="1" dirty="0" smtClean="0">
              <a:ln/>
              <a:solidFill>
                <a:srgbClr val="26A9B4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ctr"/>
            <a:endParaRPr lang="en-US" sz="5400" b="1" cap="none" spc="0" dirty="0" smtClean="0">
              <a:ln/>
              <a:solidFill>
                <a:srgbClr val="26A9B4"/>
              </a:solidFill>
              <a:effectLst/>
              <a:latin typeface="Trebuchet MS" charset="0"/>
              <a:ea typeface="Trebuchet MS" charset="0"/>
              <a:cs typeface="Trebuchet MS" charset="0"/>
            </a:endParaRPr>
          </a:p>
          <a:p>
            <a:pPr algn="ctr"/>
            <a:endParaRPr lang="en-US" sz="5400" b="1" cap="none" spc="0" dirty="0">
              <a:ln/>
              <a:solidFill>
                <a:srgbClr val="26A9B4"/>
              </a:solidFill>
              <a:effectLst/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1AE">
            <a:alpha val="7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267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The Church is the Sacrament of Unity</a:t>
            </a:r>
            <a:endParaRPr lang="en-US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89" y="1731455"/>
            <a:ext cx="4799021" cy="5267294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Communion in Faith</a:t>
            </a:r>
          </a:p>
          <a:p>
            <a:r>
              <a:rPr lang="en-US" sz="3500" dirty="0" smtClean="0">
                <a:solidFill>
                  <a:schemeClr val="bg1"/>
                </a:solidFill>
              </a:rPr>
              <a:t>Communion of the Sacraments</a:t>
            </a:r>
          </a:p>
          <a:p>
            <a:r>
              <a:rPr lang="en-US" sz="3500" dirty="0" smtClean="0">
                <a:solidFill>
                  <a:schemeClr val="bg1"/>
                </a:solidFill>
              </a:rPr>
              <a:t>Communion of Charisms</a:t>
            </a:r>
          </a:p>
          <a:p>
            <a:r>
              <a:rPr lang="en-US" sz="3500" dirty="0" smtClean="0">
                <a:solidFill>
                  <a:schemeClr val="bg1"/>
                </a:solidFill>
              </a:rPr>
              <a:t>Communion of Goods</a:t>
            </a:r>
          </a:p>
          <a:p>
            <a:r>
              <a:rPr lang="en-US" sz="3500" dirty="0" smtClean="0">
                <a:solidFill>
                  <a:schemeClr val="bg1"/>
                </a:solidFill>
              </a:rPr>
              <a:t>Communion in Charity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8071" y="6352418"/>
            <a:ext cx="564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The Church, the Universal Sacrament of Salvation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10" y="1279268"/>
            <a:ext cx="65024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4444" y="31281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The Human Family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130042"/>
              </p:ext>
            </p:extLst>
          </p:nvPr>
        </p:nvGraphicFramePr>
        <p:xfrm>
          <a:off x="2695075" y="1060867"/>
          <a:ext cx="10611852" cy="5291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991725" y="166353"/>
            <a:ext cx="4138863" cy="74804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God is the Father of all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589" y="1973179"/>
            <a:ext cx="3681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The task to make all people disciples of Christ and sharers in the communion of love of the Blessed Trinity is a missionary mandate directed by the Holy Spirit. </a:t>
            </a:r>
          </a:p>
          <a:p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6078071" y="6352418"/>
            <a:ext cx="564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Trebuchet MS" charset="0"/>
                <a:ea typeface="Trebuchet MS" charset="0"/>
                <a:cs typeface="Trebuchet MS" charset="0"/>
              </a:rPr>
              <a:t>The Church, the Universal Sacrament of Salvation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20509"/>
              </p:ext>
            </p:extLst>
          </p:nvPr>
        </p:nvGraphicFramePr>
        <p:xfrm>
          <a:off x="866273" y="625643"/>
          <a:ext cx="10587789" cy="5622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263"/>
                <a:gridCol w="3529263"/>
                <a:gridCol w="3529263"/>
              </a:tblGrid>
              <a:tr h="544406"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/>
                        <a:t>Priest</a:t>
                      </a:r>
                      <a:endParaRPr lang="en-US" sz="4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/>
                        <a:t>Prophet</a:t>
                      </a:r>
                      <a:endParaRPr lang="en-US" sz="4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/>
                        <a:t>King</a:t>
                      </a:r>
                      <a:endParaRPr lang="en-US" sz="4500" dirty="0"/>
                    </a:p>
                  </a:txBody>
                  <a:tcPr/>
                </a:tc>
              </a:tr>
              <a:tr h="1851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All the baptized share in the priesthood of Christ. </a:t>
                      </a:r>
                    </a:p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A prophet witnesses to the Catholic faith and proclaims God’s truth. </a:t>
                      </a:r>
                    </a:p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500" dirty="0" smtClean="0"/>
                        <a:t>Jesus fulfilled his kingly mission by dying for the sins of all. </a:t>
                      </a:r>
                      <a:endParaRPr lang="en-US" sz="2500" dirty="0"/>
                    </a:p>
                  </a:txBody>
                  <a:tcPr/>
                </a:tc>
              </a:tr>
              <a:tr h="2994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You participate in Christ’s priestly mission when you provide spiritual support, such as through your prayers, to another person. </a:t>
                      </a:r>
                    </a:p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Being a prophet sometimes means you have to go against the tide of public opinion. </a:t>
                      </a:r>
                    </a:p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You can participate in Christ’s kingly mission when you put the needs of others before your own needs. </a:t>
                      </a:r>
                    </a:p>
                    <a:p>
                      <a:pPr marL="0" indent="0">
                        <a:buNone/>
                      </a:pPr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8275" y="6352418"/>
            <a:ext cx="628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Trebuchet MS" charset="0"/>
                <a:ea typeface="Trebuchet MS" charset="0"/>
                <a:cs typeface="Trebuchet MS" charset="0"/>
              </a:rPr>
              <a:t>The Sacraments Transform </a:t>
            </a:r>
            <a:r>
              <a:rPr lang="en-US" i="1" smtClean="0">
                <a:latin typeface="Trebuchet MS" charset="0"/>
                <a:ea typeface="Trebuchet MS" charset="0"/>
                <a:cs typeface="Trebuchet MS" charset="0"/>
              </a:rPr>
              <a:t>the Church and the World</a:t>
            </a:r>
            <a:endParaRPr lang="en-US" i="1" dirty="0" smtClean="0">
              <a:latin typeface="Trebuchet MS" charset="0"/>
              <a:ea typeface="Trebuchet MS" charset="0"/>
              <a:cs typeface="Trebuchet M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018547" y="885458"/>
            <a:ext cx="3970421" cy="37779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Catholics receive an increase in the theological virtues through reception of the sa</a:t>
            </a:r>
            <a:r>
              <a:rPr lang="en-US" sz="2000" b="1" dirty="0">
                <a:solidFill>
                  <a:srgbClr val="FF0000"/>
                </a:solidFill>
              </a:rPr>
              <a:t>crame</a:t>
            </a:r>
            <a:r>
              <a:rPr lang="en-US" sz="2000" b="1" dirty="0" smtClean="0">
                <a:solidFill>
                  <a:srgbClr val="FF0000"/>
                </a:solidFill>
              </a:rPr>
              <a:t>nts</a:t>
            </a:r>
            <a:r>
              <a:rPr lang="en-US" sz="3500" b="1" dirty="0" smtClean="0">
                <a:solidFill>
                  <a:srgbClr val="FF0000"/>
                </a:solidFill>
              </a:rPr>
              <a:t>.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63" y="352081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Baptism</a:t>
            </a:r>
          </a:p>
          <a:p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613109" y="2866115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Eucharist</a:t>
            </a:r>
          </a:p>
          <a:p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740947" y="5231397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Confirmation</a:t>
            </a:r>
          </a:p>
          <a:p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5080333" y="5705714"/>
            <a:ext cx="3593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Holy Orders</a:t>
            </a:r>
          </a:p>
          <a:p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9926051" y="304829"/>
            <a:ext cx="24033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Anointing of the Sick</a:t>
            </a:r>
          </a:p>
          <a:p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9501938" y="2421048"/>
            <a:ext cx="2581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Reconciliation and Penance</a:t>
            </a:r>
          </a:p>
          <a:p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9477875" y="5682695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Matrimony</a:t>
            </a:r>
          </a:p>
          <a:p>
            <a:endParaRPr lang="en-US" sz="3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96189" y="906716"/>
            <a:ext cx="2217320" cy="9786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77739" y="3159712"/>
            <a:ext cx="1400050" cy="32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081463" y="4221710"/>
            <a:ext cx="2024814" cy="9134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953875" y="906716"/>
            <a:ext cx="1743578" cy="8994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869654" y="4318272"/>
            <a:ext cx="2541673" cy="1364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247648" y="2973009"/>
            <a:ext cx="1197140" cy="59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043799" y="4847437"/>
            <a:ext cx="7646" cy="8352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438275" y="6352418"/>
            <a:ext cx="628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Trebuchet MS" charset="0"/>
                <a:ea typeface="Trebuchet MS" charset="0"/>
                <a:cs typeface="Trebuchet MS" charset="0"/>
              </a:rPr>
              <a:t>The Sacraments Transform </a:t>
            </a:r>
            <a:r>
              <a:rPr lang="en-US" i="1" smtClean="0">
                <a:latin typeface="Trebuchet MS" charset="0"/>
                <a:ea typeface="Trebuchet MS" charset="0"/>
                <a:cs typeface="Trebuchet MS" charset="0"/>
              </a:rPr>
              <a:t>the Church and the World</a:t>
            </a:r>
            <a:endParaRPr lang="en-US" i="1" dirty="0" smtClean="0">
              <a:latin typeface="Trebuchet MS" charset="0"/>
              <a:ea typeface="Trebuchet MS" charset="0"/>
              <a:cs typeface="Trebuchet M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55892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B82634"/>
                </a:solidFill>
                <a:latin typeface="Trebuchet MS" charset="0"/>
                <a:ea typeface="Trebuchet MS" charset="0"/>
                <a:cs typeface="Trebuchet MS" charset="0"/>
              </a:rPr>
              <a:t>Characteristics of Grace</a:t>
            </a:r>
            <a:br>
              <a:rPr lang="en-US" b="1" dirty="0" smtClean="0">
                <a:solidFill>
                  <a:srgbClr val="B82634"/>
                </a:solidFill>
                <a:latin typeface="Trebuchet MS" charset="0"/>
                <a:ea typeface="Trebuchet MS" charset="0"/>
                <a:cs typeface="Trebuchet MS" charset="0"/>
              </a:rPr>
            </a:br>
            <a:endParaRPr lang="en-US" b="1" dirty="0">
              <a:solidFill>
                <a:srgbClr val="B82634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00075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b="1" dirty="0" smtClean="0"/>
              <a:t>Sanctifying Grace</a:t>
            </a:r>
          </a:p>
          <a:p>
            <a:r>
              <a:rPr lang="en-US" sz="3000" dirty="0" smtClean="0"/>
              <a:t>enables you to believe in God, hope in him, and love him</a:t>
            </a:r>
          </a:p>
          <a:p>
            <a:r>
              <a:rPr lang="en-US" sz="3000" dirty="0" smtClean="0"/>
              <a:t>heals your wounded human nature</a:t>
            </a:r>
          </a:p>
          <a:p>
            <a:r>
              <a:rPr lang="en-US" sz="3000" dirty="0" smtClean="0"/>
              <a:t>gives you a share in the divine life</a:t>
            </a:r>
          </a:p>
          <a:p>
            <a:r>
              <a:rPr lang="en-US" sz="3000" dirty="0" smtClean="0"/>
              <a:t>allows you to grow in goodness and virtue with the help of the Holy Spirit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438275" y="6352418"/>
            <a:ext cx="628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Trebuchet MS" charset="0"/>
                <a:ea typeface="Trebuchet MS" charset="0"/>
                <a:cs typeface="Trebuchet MS" charset="0"/>
              </a:rPr>
              <a:t>The Sacraments Transform </a:t>
            </a:r>
            <a:r>
              <a:rPr lang="en-US" i="1" smtClean="0">
                <a:latin typeface="Trebuchet MS" charset="0"/>
                <a:ea typeface="Trebuchet MS" charset="0"/>
                <a:cs typeface="Trebuchet MS" charset="0"/>
              </a:rPr>
              <a:t>the Church and the World</a:t>
            </a:r>
            <a:endParaRPr lang="en-US" i="1" dirty="0" smtClean="0">
              <a:latin typeface="Trebuchet MS" charset="0"/>
              <a:ea typeface="Trebuchet MS" charset="0"/>
              <a:cs typeface="Trebuchet MS" charset="0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44653" y="1690688"/>
            <a:ext cx="500914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b="1" dirty="0" smtClean="0"/>
              <a:t>Actual Grace</a:t>
            </a:r>
          </a:p>
          <a:p>
            <a:r>
              <a:rPr lang="en-US" dirty="0" smtClean="0"/>
              <a:t>divine help to perform some good action you wouldn’t be able to perform on your own</a:t>
            </a:r>
          </a:p>
          <a:p>
            <a:r>
              <a:rPr lang="en-US" dirty="0" smtClean="0"/>
              <a:t>gets your will </a:t>
            </a:r>
            <a:r>
              <a:rPr lang="en-US" dirty="0"/>
              <a:t>and intellect moving so we can seek out and keep sanctifying </a:t>
            </a:r>
            <a:r>
              <a:rPr lang="en-US" dirty="0" smtClean="0"/>
              <a:t>grace</a:t>
            </a:r>
          </a:p>
          <a:p>
            <a:r>
              <a:rPr lang="en-US" dirty="0" smtClean="0"/>
              <a:t>acts on the soul from the outside </a:t>
            </a:r>
          </a:p>
        </p:txBody>
      </p:sp>
    </p:spTree>
    <p:extLst>
      <p:ext uri="{BB962C8B-B14F-4D97-AF65-F5344CB8AC3E}">
        <p14:creationId xmlns:p14="http://schemas.microsoft.com/office/powerpoint/2010/main" val="8246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438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Relationship of Sin to Grace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809042"/>
              </p:ext>
            </p:extLst>
          </p:nvPr>
        </p:nvGraphicFramePr>
        <p:xfrm>
          <a:off x="838200" y="1927656"/>
          <a:ext cx="10515600" cy="40092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57800"/>
                <a:gridCol w="5257800"/>
              </a:tblGrid>
              <a:tr h="626011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/>
                        <a:t>Venial Sin</a:t>
                      </a:r>
                      <a:endParaRPr 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/>
                        <a:t>Mortal</a:t>
                      </a:r>
                      <a:r>
                        <a:rPr lang="en-US" sz="3500" baseline="0" dirty="0" smtClean="0"/>
                        <a:t> Sin</a:t>
                      </a:r>
                      <a:endParaRPr lang="en-US" sz="3500" dirty="0"/>
                    </a:p>
                  </a:txBody>
                  <a:tcPr/>
                </a:tc>
              </a:tr>
              <a:tr h="1147687"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Does not destroy supernatural life or sanctifying</a:t>
                      </a:r>
                      <a:r>
                        <a:rPr lang="en-US" sz="3500" baseline="0" dirty="0" smtClean="0"/>
                        <a:t> grace</a:t>
                      </a:r>
                      <a:endParaRPr 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Kills off all supernatural life inside of us</a:t>
                      </a:r>
                      <a:endParaRPr lang="en-US" sz="3500" dirty="0"/>
                    </a:p>
                  </a:txBody>
                  <a:tcPr/>
                </a:tc>
              </a:tr>
              <a:tr h="1147687"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Weakens you so that you are more susceptible</a:t>
                      </a:r>
                      <a:r>
                        <a:rPr lang="en-US" sz="3500" baseline="0" dirty="0" smtClean="0"/>
                        <a:t> to mortal sins</a:t>
                      </a:r>
                      <a:endParaRPr 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Says no to God</a:t>
                      </a:r>
                      <a:r>
                        <a:rPr lang="en-US" sz="3500" baseline="0" dirty="0" smtClean="0"/>
                        <a:t> whereas sanctifying grace is saying yes to God</a:t>
                      </a:r>
                      <a:endParaRPr lang="en-US" sz="3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8275" y="6352418"/>
            <a:ext cx="628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Trebuchet MS" charset="0"/>
                <a:ea typeface="Trebuchet MS" charset="0"/>
                <a:cs typeface="Trebuchet MS" charset="0"/>
              </a:rPr>
              <a:t>Breaking Open </a:t>
            </a:r>
            <a:r>
              <a:rPr lang="en-US" i="1" smtClean="0">
                <a:latin typeface="Trebuchet MS" charset="0"/>
                <a:ea typeface="Trebuchet MS" charset="0"/>
                <a:cs typeface="Trebuchet MS" charset="0"/>
              </a:rPr>
              <a:t>a Definition of the Sacraments</a:t>
            </a:r>
            <a:endParaRPr lang="en-US" i="1" dirty="0" smtClean="0">
              <a:latin typeface="Trebuchet MS" charset="0"/>
              <a:ea typeface="Trebuchet MS" charset="0"/>
              <a:cs typeface="Trebuchet M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aspects of the sacraments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20349"/>
              </p:ext>
            </p:extLst>
          </p:nvPr>
        </p:nvGraphicFramePr>
        <p:xfrm>
          <a:off x="571500" y="365125"/>
          <a:ext cx="11049000" cy="595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559"/>
                <a:gridCol w="2045368"/>
                <a:gridCol w="2141621"/>
                <a:gridCol w="2430379"/>
                <a:gridCol w="2695073"/>
              </a:tblGrid>
              <a:tr h="52939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Sacrament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Memorial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Celebration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Communion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Transformation</a:t>
                      </a:r>
                      <a:endParaRPr lang="en-US" sz="2200" dirty="0"/>
                    </a:p>
                  </a:txBody>
                  <a:tcPr/>
                </a:tc>
              </a:tr>
              <a:tr h="52235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Baptism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Holy Water, Oil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</a:tr>
              <a:tr h="52235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Confirmation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Holy spirit comes to the Apostles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Holy</a:t>
                      </a:r>
                      <a:r>
                        <a:rPr lang="en-US" sz="2200" baseline="0" dirty="0" smtClean="0"/>
                        <a:t> Chrism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Laying on of hands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Gives the graces to live a Christian life</a:t>
                      </a:r>
                      <a:endParaRPr lang="en-US" sz="2200" dirty="0"/>
                    </a:p>
                  </a:txBody>
                  <a:tcPr/>
                </a:tc>
              </a:tr>
              <a:tr h="52235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Eucharist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Last Supper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Holy Eucharist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Priest and people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“go in peace to love and serve the Lord”</a:t>
                      </a:r>
                      <a:endParaRPr lang="en-US" sz="2200" dirty="0"/>
                    </a:p>
                  </a:txBody>
                  <a:tcPr/>
                </a:tc>
              </a:tr>
              <a:tr h="90159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Reconciliation</a:t>
                      </a:r>
                      <a:r>
                        <a:rPr lang="en-US" sz="2200" baseline="0" dirty="0" smtClean="0"/>
                        <a:t> &amp; Penance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“You must repent”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Act of Contrition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</a:tr>
              <a:tr h="85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Anointing of the sick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Jesus as the healer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Holy Oils and Blessing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</a:tr>
              <a:tr h="52235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Matrimony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Blessing</a:t>
                      </a:r>
                      <a:r>
                        <a:rPr lang="en-US" sz="2200" baseline="0" dirty="0" smtClean="0"/>
                        <a:t> rings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</a:tr>
              <a:tr h="52235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Holy Orders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8275" y="6352418"/>
            <a:ext cx="628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Trebuchet MS" charset="0"/>
                <a:ea typeface="Trebuchet MS" charset="0"/>
                <a:cs typeface="Trebuchet MS" charset="0"/>
              </a:rPr>
              <a:t>Breaking Open </a:t>
            </a:r>
            <a:r>
              <a:rPr lang="en-US" i="1" smtClean="0">
                <a:latin typeface="Trebuchet MS" charset="0"/>
                <a:ea typeface="Trebuchet MS" charset="0"/>
                <a:cs typeface="Trebuchet MS" charset="0"/>
              </a:rPr>
              <a:t>a Definition of the Sacraments</a:t>
            </a:r>
            <a:endParaRPr lang="en-US" i="1" dirty="0" smtClean="0">
              <a:latin typeface="Trebuchet MS" charset="0"/>
              <a:ea typeface="Trebuchet MS" charset="0"/>
              <a:cs typeface="Trebuchet M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274" y="1331060"/>
            <a:ext cx="6328610" cy="3625952"/>
          </a:xfrm>
          <a:solidFill>
            <a:srgbClr val="D8E8DB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Born Karol </a:t>
            </a:r>
            <a:r>
              <a:rPr lang="en-US" dirty="0" err="1"/>
              <a:t>Wojtyla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Worked in both a quarry and a chemical plant after his university was shut down by the Nazis during World War II</a:t>
            </a:r>
            <a:endParaRPr lang="en-US" dirty="0"/>
          </a:p>
          <a:p>
            <a:r>
              <a:rPr lang="en-US" dirty="0" smtClean="0"/>
              <a:t>Studied in a secret underground seminary</a:t>
            </a:r>
          </a:p>
          <a:p>
            <a:r>
              <a:rPr lang="en-US" dirty="0" smtClean="0"/>
              <a:t>Named a bishop at age 38</a:t>
            </a:r>
          </a:p>
          <a:p>
            <a:r>
              <a:rPr lang="en-US" dirty="0" smtClean="0"/>
              <a:t>Papal reign lasted 27 years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2495" y="331846"/>
            <a:ext cx="534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rebuchet MS" charset="0"/>
                <a:ea typeface="Trebuchet MS" charset="0"/>
                <a:cs typeface="Trebuchet MS" charset="0"/>
              </a:rPr>
              <a:t>St. John Paul II</a:t>
            </a:r>
            <a:endParaRPr lang="en-US" sz="48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9" r="18897"/>
          <a:stretch/>
        </p:blipFill>
        <p:spPr>
          <a:xfrm>
            <a:off x="0" y="0"/>
            <a:ext cx="503321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8274" y="4957012"/>
            <a:ext cx="632861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haroni" panose="02010803020104030203" pitchFamily="2" charset="-79"/>
                <a:cs typeface="Aharoni" panose="02010803020104030203" pitchFamily="2" charset="-79"/>
              </a:rPr>
              <a:t>“What else are the sacraments (all of them!), if not the action of Christ in the Holy Spirit? “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8275" y="6352418"/>
            <a:ext cx="628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Trebuchet MS" charset="0"/>
                <a:ea typeface="Trebuchet MS" charset="0"/>
                <a:cs typeface="Trebuchet MS" charset="0"/>
              </a:rPr>
              <a:t>Breaking Open </a:t>
            </a:r>
            <a:r>
              <a:rPr lang="en-US" i="1" smtClean="0">
                <a:latin typeface="Trebuchet MS" charset="0"/>
                <a:ea typeface="Trebuchet MS" charset="0"/>
                <a:cs typeface="Trebuchet MS" charset="0"/>
              </a:rPr>
              <a:t>a Definition of the Sacraments</a:t>
            </a:r>
            <a:endParaRPr lang="en-US" i="1" dirty="0" smtClean="0">
              <a:latin typeface="Trebuchet MS" charset="0"/>
              <a:ea typeface="Trebuchet MS" charset="0"/>
              <a:cs typeface="Trebuchet M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www.catholic.com</a:t>
            </a:r>
            <a:r>
              <a:rPr lang="en-US" dirty="0"/>
              <a:t>/tract/grace-what-it-is-and-what-it-does</a:t>
            </a:r>
          </a:p>
        </p:txBody>
      </p:sp>
    </p:spTree>
    <p:extLst>
      <p:ext uri="{BB962C8B-B14F-4D97-AF65-F5344CB8AC3E}">
        <p14:creationId xmlns:p14="http://schemas.microsoft.com/office/powerpoint/2010/main" val="13455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94412" cy="5013699"/>
          </a:xfrm>
        </p:spPr>
        <p:txBody>
          <a:bodyPr/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275" y="1170337"/>
            <a:ext cx="5586261" cy="6555641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0"/>
                <a:solidFill>
                  <a:srgbClr val="F8A116"/>
                </a:solidFill>
                <a:effectLst>
                  <a:reflection blurRad="6350" endPos="0" dir="5400000" sy="-90000" algn="bl" rotWithShape="0"/>
                </a:effectLst>
                <a:latin typeface="Trebuchet MS" charset="0"/>
                <a:ea typeface="Trebuchet MS" charset="0"/>
                <a:cs typeface="Trebuchet MS" charset="0"/>
              </a:rPr>
              <a:t>The Church and the Sacramental Economy of Salvation</a:t>
            </a:r>
          </a:p>
          <a:p>
            <a:pPr algn="ctr"/>
            <a:endParaRPr lang="en-US" sz="7000" dirty="0">
              <a:ln w="0"/>
              <a:solidFill>
                <a:srgbClr val="F8A116"/>
              </a:solidFill>
              <a:effectLst>
                <a:reflection blurRad="6350" stA="53000" endA="300" endPos="35500" dir="5400000" sy="-90000" algn="bl" rotWithShape="0"/>
              </a:effectLst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0257" y="424883"/>
            <a:ext cx="38623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26A9B4"/>
                </a:solidFill>
                <a:latin typeface="Trebuchet MS" charset="0"/>
                <a:ea typeface="Trebuchet MS" charset="0"/>
                <a:cs typeface="Trebuchet MS" charset="0"/>
              </a:rPr>
              <a:t>Chapter </a:t>
            </a:r>
            <a:r>
              <a:rPr lang="en-US" sz="4500" dirty="0">
                <a:solidFill>
                  <a:srgbClr val="26A9B4"/>
                </a:solidFill>
                <a:latin typeface="Trebuchet MS" charset="0"/>
                <a:ea typeface="Trebuchet MS" charset="0"/>
                <a:cs typeface="Trebuchet MS" charset="0"/>
              </a:rPr>
              <a:t>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925" t="13828" r="60560" b="29259"/>
          <a:stretch/>
        </p:blipFill>
        <p:spPr bwMode="auto">
          <a:xfrm>
            <a:off x="6480312" y="424883"/>
            <a:ext cx="5711687" cy="6154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88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9894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C1C0A"/>
                </a:solidFill>
                <a:latin typeface="Trebuchet MS" charset="0"/>
                <a:ea typeface="Trebuchet MS" charset="0"/>
                <a:cs typeface="Trebuchet MS" charset="0"/>
              </a:rPr>
              <a:t>Definition of Sacraments</a:t>
            </a:r>
            <a:endParaRPr lang="en-US" sz="2800" b="1" dirty="0">
              <a:solidFill>
                <a:srgbClr val="CC1C0A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68" y="938463"/>
            <a:ext cx="6629548" cy="3885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Efficacious </a:t>
            </a:r>
            <a:r>
              <a:rPr lang="en-US" sz="2500" dirty="0"/>
              <a:t>and visible signs of God’s grace, instituted by Christ and entrusted to the Church, by which divine life is dispensed to us.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78071" y="6352418"/>
            <a:ext cx="564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Trebuchet MS" charset="0"/>
                <a:ea typeface="Trebuchet MS" charset="0"/>
                <a:cs typeface="Trebuchet MS" charset="0"/>
              </a:rPr>
              <a:t>Jesus Christ and the Sacramental Life of the Church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9220" y="469135"/>
            <a:ext cx="37010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The Seven Sacraments  </a:t>
            </a:r>
            <a:r>
              <a:rPr lang="en-US" sz="2000" b="1" dirty="0" smtClean="0">
                <a:solidFill>
                  <a:srgbClr val="C00000"/>
                </a:solidFill>
              </a:rPr>
              <a:t>   </a:t>
            </a:r>
          </a:p>
          <a:p>
            <a:r>
              <a:rPr lang="en-US" sz="2000" dirty="0" smtClean="0"/>
              <a:t>Baptism</a:t>
            </a:r>
            <a:r>
              <a:rPr lang="en-US" sz="2000" dirty="0"/>
              <a:t>, Confirmation, Eucharist, Penance, Anointing of the Sick, Holy Orders, and Matrimony.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68" y="2156925"/>
            <a:ext cx="10349006" cy="41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38382"/>
            <a:ext cx="7078361" cy="13255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EF383"/>
                </a:solidFill>
                <a:latin typeface="Trebuchet MS" charset="0"/>
                <a:ea typeface="Trebuchet MS" charset="0"/>
                <a:cs typeface="Trebuchet MS" charset="0"/>
              </a:rPr>
              <a:t>These are the means Christ uses to make himself and his saving graces present to us on earth:</a:t>
            </a:r>
            <a:endParaRPr lang="en-US" sz="2800" b="1" dirty="0">
              <a:solidFill>
                <a:srgbClr val="FEF383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09735" cy="435133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EF383"/>
                </a:solidFill>
              </a:rPr>
              <a:t>l</a:t>
            </a:r>
            <a:r>
              <a:rPr lang="en-US" b="1" dirty="0" smtClean="0">
                <a:solidFill>
                  <a:srgbClr val="FEF383"/>
                </a:solidFill>
              </a:rPr>
              <a:t>iturgy: </a:t>
            </a:r>
            <a:r>
              <a:rPr lang="en-US" dirty="0">
                <a:solidFill>
                  <a:srgbClr val="FEF383"/>
                </a:solidFill>
              </a:rPr>
              <a:t>The </a:t>
            </a:r>
            <a:r>
              <a:rPr lang="en-US" dirty="0" smtClean="0">
                <a:solidFill>
                  <a:srgbClr val="FEF383"/>
                </a:solidFill>
              </a:rPr>
              <a:t>official </a:t>
            </a:r>
            <a:r>
              <a:rPr lang="en-US" dirty="0">
                <a:solidFill>
                  <a:srgbClr val="FEF383"/>
                </a:solidFill>
              </a:rPr>
              <a:t>public worship of the Church. The </a:t>
            </a:r>
            <a:r>
              <a:rPr lang="en-US" dirty="0" smtClean="0">
                <a:solidFill>
                  <a:srgbClr val="FEF383"/>
                </a:solidFill>
              </a:rPr>
              <a:t>sacraments </a:t>
            </a:r>
            <a:r>
              <a:rPr lang="en-US" dirty="0">
                <a:solidFill>
                  <a:srgbClr val="FEF383"/>
                </a:solidFill>
              </a:rPr>
              <a:t>and the Divine </a:t>
            </a:r>
            <a:r>
              <a:rPr lang="en-US" dirty="0" smtClean="0">
                <a:solidFill>
                  <a:srgbClr val="FEF383"/>
                </a:solidFill>
              </a:rPr>
              <a:t>Office </a:t>
            </a:r>
            <a:r>
              <a:rPr lang="en-US" dirty="0">
                <a:solidFill>
                  <a:srgbClr val="FEF383"/>
                </a:solidFill>
              </a:rPr>
              <a:t>constitute the Church’s liturgy. Mass is the most important liturgical celebration. </a:t>
            </a:r>
          </a:p>
          <a:p>
            <a:endParaRPr lang="en-US" b="1" dirty="0" smtClean="0">
              <a:solidFill>
                <a:srgbClr val="FEF383"/>
              </a:solidFill>
            </a:endParaRPr>
          </a:p>
          <a:p>
            <a:r>
              <a:rPr lang="en-US" b="1" dirty="0" smtClean="0">
                <a:solidFill>
                  <a:srgbClr val="FEF383"/>
                </a:solidFill>
              </a:rPr>
              <a:t>sacramental economy: </a:t>
            </a:r>
            <a:r>
              <a:rPr lang="en-US" dirty="0">
                <a:solidFill>
                  <a:srgbClr val="FEF383"/>
                </a:solidFill>
              </a:rPr>
              <a:t>The communication or dispensation of the fruits of Christ’s Paschal Mystery through the </a:t>
            </a:r>
            <a:r>
              <a:rPr lang="en-US" dirty="0" smtClean="0">
                <a:solidFill>
                  <a:srgbClr val="FEF383"/>
                </a:solidFill>
              </a:rPr>
              <a:t>celebration </a:t>
            </a:r>
            <a:r>
              <a:rPr lang="en-US" dirty="0">
                <a:solidFill>
                  <a:srgbClr val="FEF383"/>
                </a:solidFill>
              </a:rPr>
              <a:t>of the sacramental </a:t>
            </a:r>
            <a:r>
              <a:rPr lang="en-US" dirty="0" smtClean="0">
                <a:solidFill>
                  <a:srgbClr val="FEF383"/>
                </a:solidFill>
              </a:rPr>
              <a:t>liturgy</a:t>
            </a:r>
            <a:endParaRPr lang="en-US" dirty="0">
              <a:solidFill>
                <a:srgbClr val="FEF383"/>
              </a:solidFill>
            </a:endParaRPr>
          </a:p>
          <a:p>
            <a:endParaRPr lang="en-US" dirty="0">
              <a:solidFill>
                <a:srgbClr val="FEF38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9" t="8287" r="18528" b="9931"/>
          <a:stretch/>
        </p:blipFill>
        <p:spPr>
          <a:xfrm>
            <a:off x="7078361" y="568410"/>
            <a:ext cx="4300152" cy="5608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8071" y="6352418"/>
            <a:ext cx="564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Jesus Christ and the Sacramental Life of the Church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29035"/>
            <a:ext cx="10515600" cy="1325563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1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Hypostatic union</a:t>
            </a:r>
            <a:br>
              <a:rPr lang="en-US" sz="5000" b="1" dirty="0" smtClean="0">
                <a:solidFill>
                  <a:schemeClr val="accent1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</a:br>
            <a:endParaRPr lang="en-US" sz="5000" b="1" dirty="0">
              <a:solidFill>
                <a:schemeClr val="accent1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8071" y="6352418"/>
            <a:ext cx="564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smtClean="0">
                <a:latin typeface="Trebuchet MS" charset="0"/>
                <a:ea typeface="Trebuchet MS" charset="0"/>
                <a:cs typeface="Trebuchet MS" charset="0"/>
              </a:rPr>
              <a:t>Jesus Christ and the Sacramental Life of the Church</a:t>
            </a:r>
            <a:endParaRPr lang="en-US" i="1" dirty="0" smtClean="0">
              <a:latin typeface="Trebuchet MS" charset="0"/>
              <a:ea typeface="Trebuchet MS" charset="0"/>
              <a:cs typeface="Trebuchet MS" charset="0"/>
            </a:endParaRP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1063877"/>
            <a:ext cx="5773270" cy="5602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/>
              <a:t>       Fully Human</a:t>
            </a:r>
            <a:endParaRPr lang="en-US" sz="35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500" dirty="0" smtClean="0"/>
              <a:t>Born into the world as a baby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500" dirty="0" smtClean="0"/>
              <a:t>Grew as a child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500" dirty="0" smtClean="0"/>
              <a:t>Experienced     adolescence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500" dirty="0" smtClean="0"/>
              <a:t>Matured to adulthood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500" dirty="0" smtClean="0"/>
              <a:t>Laughed, cried, ate, slept , experienced hunger, sadness, pain at every stage</a:t>
            </a:r>
          </a:p>
          <a:p>
            <a:pPr marL="457200" indent="-457200">
              <a:buFont typeface="Arial" charset="0"/>
              <a:buChar char="•"/>
            </a:pPr>
            <a:endParaRPr lang="en-US" sz="3000" dirty="0" smtClean="0"/>
          </a:p>
          <a:p>
            <a:endParaRPr lang="en-US" sz="3500" b="1" dirty="0"/>
          </a:p>
        </p:txBody>
      </p:sp>
      <p:sp>
        <p:nvSpPr>
          <p:cNvPr id="6" name="Oval 5"/>
          <p:cNvSpPr/>
          <p:nvPr/>
        </p:nvSpPr>
        <p:spPr>
          <a:xfrm>
            <a:off x="5011672" y="103529"/>
            <a:ext cx="6083571" cy="5590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500" b="1" dirty="0" smtClean="0"/>
              <a:t>Fully Divine</a:t>
            </a:r>
          </a:p>
          <a:p>
            <a:pPr marL="457200" indent="-457200" algn="r">
              <a:buFont typeface="Arial" charset="0"/>
              <a:buChar char="•"/>
            </a:pPr>
            <a:r>
              <a:rPr lang="en-US" sz="2500" dirty="0" smtClean="0"/>
              <a:t>Divine intellect</a:t>
            </a:r>
          </a:p>
          <a:p>
            <a:pPr marL="457200" indent="-457200" algn="r">
              <a:buFont typeface="Arial" charset="0"/>
              <a:buChar char="•"/>
            </a:pPr>
            <a:r>
              <a:rPr lang="en-US" sz="2500" dirty="0" smtClean="0"/>
              <a:t>Divine will</a:t>
            </a:r>
          </a:p>
          <a:p>
            <a:pPr marL="457200" indent="-457200" algn="r">
              <a:buFont typeface="Arial" charset="0"/>
              <a:buChar char="•"/>
            </a:pPr>
            <a:r>
              <a:rPr lang="en-US" sz="2500" dirty="0" smtClean="0"/>
              <a:t>Never ceased being God</a:t>
            </a:r>
          </a:p>
          <a:p>
            <a:pPr marL="457200" indent="-457200">
              <a:buFont typeface="Arial" charset="0"/>
              <a:buChar char="•"/>
            </a:pPr>
            <a:endParaRPr lang="en-US" sz="2500" dirty="0"/>
          </a:p>
          <a:p>
            <a:pPr marL="457200" indent="-457200">
              <a:buFont typeface="Arial" charset="0"/>
              <a:buChar char="•"/>
            </a:pPr>
            <a:endParaRPr lang="en-US" sz="2500" dirty="0" smtClean="0"/>
          </a:p>
          <a:p>
            <a:pPr marL="457200" indent="-457200">
              <a:buFont typeface="Arial" charset="0"/>
              <a:buChar char="•"/>
            </a:pPr>
            <a:endParaRPr lang="en-US" sz="2500" dirty="0"/>
          </a:p>
          <a:p>
            <a:pPr marL="457200" indent="-457200">
              <a:buFont typeface="Arial" charset="0"/>
              <a:buChar char="•"/>
            </a:pPr>
            <a:endParaRPr lang="en-US" sz="2500" dirty="0" smtClean="0"/>
          </a:p>
          <a:p>
            <a:pPr marL="457200" indent="-457200">
              <a:buFont typeface="Arial" charset="0"/>
              <a:buChar char="•"/>
            </a:pPr>
            <a:endParaRPr lang="en-US" sz="2500" dirty="0"/>
          </a:p>
          <a:p>
            <a:pPr marL="457200" indent="-457200">
              <a:buFont typeface="Arial" charset="0"/>
              <a:buChar char="•"/>
            </a:pP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 rot="20719813">
            <a:off x="3691485" y="2205125"/>
            <a:ext cx="4024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JESUS</a:t>
            </a:r>
            <a:endParaRPr lang="en-US" sz="7000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597324">
            <a:off x="5731881" y="2925203"/>
            <a:ext cx="4024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Christ</a:t>
            </a:r>
            <a:endParaRPr lang="en-US" sz="7000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2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52" y="552366"/>
            <a:ext cx="10515600" cy="1325563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I am the living bread</a:t>
            </a:r>
            <a:br>
              <a:rPr lang="en-US" sz="5000" b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</a:br>
            <a:endParaRPr lang="en-US" sz="5000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123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that </a:t>
            </a:r>
            <a:r>
              <a:rPr lang="en-US" sz="3500" dirty="0">
                <a:solidFill>
                  <a:schemeClr val="bg1"/>
                </a:solidFill>
              </a:rPr>
              <a:t>came down from heaven; whoever eats this bread will live forever; and the bread that I will give is my </a:t>
            </a:r>
            <a:r>
              <a:rPr lang="en-US" sz="3500" dirty="0" smtClean="0">
                <a:solidFill>
                  <a:schemeClr val="bg1"/>
                </a:solidFill>
              </a:rPr>
              <a:t>flesh </a:t>
            </a:r>
            <a:r>
              <a:rPr lang="en-US" sz="3500" dirty="0">
                <a:solidFill>
                  <a:schemeClr val="bg1"/>
                </a:solidFill>
              </a:rPr>
              <a:t>for the life of the </a:t>
            </a:r>
            <a:r>
              <a:rPr lang="en-US" sz="3500" dirty="0" smtClean="0">
                <a:solidFill>
                  <a:schemeClr val="bg1"/>
                </a:solidFill>
              </a:rPr>
              <a:t>world </a:t>
            </a:r>
            <a:r>
              <a:rPr lang="en-US" sz="3500" dirty="0">
                <a:solidFill>
                  <a:schemeClr val="bg1"/>
                </a:solidFill>
              </a:rPr>
              <a:t>(Jn 6:51). </a:t>
            </a:r>
          </a:p>
          <a:p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" b="4502"/>
          <a:stretch/>
        </p:blipFill>
        <p:spPr>
          <a:xfrm>
            <a:off x="7411453" y="281661"/>
            <a:ext cx="4153568" cy="5800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8071" y="6352418"/>
            <a:ext cx="564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Jesus Christ and the Sacramental Life of the Church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96494"/>
            <a:ext cx="10515600" cy="1325563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Jesus as light of the earth</a:t>
            </a:r>
            <a:br>
              <a:rPr lang="en-US" sz="5000" b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</a:br>
            <a:endParaRPr lang="en-US" sz="5000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155" y="333375"/>
            <a:ext cx="11289632" cy="521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500" dirty="0">
                <a:solidFill>
                  <a:schemeClr val="bg1"/>
                </a:solidFill>
              </a:rPr>
              <a:t>“</a:t>
            </a:r>
            <a:r>
              <a:rPr lang="en-US" sz="4500" dirty="0">
                <a:solidFill>
                  <a:schemeClr val="bg1"/>
                </a:solidFill>
                <a:latin typeface="Agency FB" panose="020B0503020202020204" pitchFamily="34" charset="0"/>
              </a:rPr>
              <a:t>I am the light of the world. </a:t>
            </a:r>
            <a:r>
              <a:rPr lang="en-US" sz="45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Whoever </a:t>
            </a:r>
            <a:r>
              <a:rPr lang="en-US" sz="4500" dirty="0">
                <a:solidFill>
                  <a:schemeClr val="bg1"/>
                </a:solidFill>
                <a:latin typeface="Agency FB" panose="020B0503020202020204" pitchFamily="34" charset="0"/>
              </a:rPr>
              <a:t>follows me will not walk in </a:t>
            </a:r>
            <a:r>
              <a:rPr lang="en-US" sz="45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darkness, </a:t>
            </a:r>
            <a:r>
              <a:rPr lang="en-US" sz="4500" dirty="0">
                <a:solidFill>
                  <a:schemeClr val="bg1"/>
                </a:solidFill>
                <a:latin typeface="Agency FB" panose="020B0503020202020204" pitchFamily="34" charset="0"/>
              </a:rPr>
              <a:t>but will have the light </a:t>
            </a:r>
            <a:r>
              <a:rPr lang="en-US" sz="45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of life</a:t>
            </a:r>
            <a:r>
              <a:rPr lang="en-US" sz="4500" dirty="0">
                <a:solidFill>
                  <a:schemeClr val="bg1"/>
                </a:solidFill>
                <a:latin typeface="Agency FB" panose="020B0503020202020204" pitchFamily="34" charset="0"/>
              </a:rPr>
              <a:t>” (Jn 8:12). </a:t>
            </a:r>
          </a:p>
          <a:p>
            <a:pPr marL="0" indent="0">
              <a:buNone/>
            </a:pPr>
            <a:endParaRPr lang="en-US" sz="4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8071" y="6352418"/>
            <a:ext cx="564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Jesus Christ and the Sacramental Life of the Church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442" y="35655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Just as the sun shines and the moon reflects its light the Church shines from the light of Christ.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271" y="482308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8071" y="6352418"/>
            <a:ext cx="564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The Church, the Universal Sacrament of Salvation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18899" y="366527"/>
            <a:ext cx="5554728" cy="842440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63" y="366527"/>
            <a:ext cx="10515600" cy="161849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Communion of Saints</a:t>
            </a:r>
            <a:br>
              <a:rPr lang="en-US" b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</a:br>
            <a:endParaRPr lang="en-US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8071" y="6352418"/>
            <a:ext cx="564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The Church, the Universal Sacrament of Salvation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7895" y="2406315"/>
            <a:ext cx="6376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>
                <a:solidFill>
                  <a:schemeClr val="bg1"/>
                </a:solidFill>
              </a:rPr>
              <a:t>Church, the universal sacrament of salvation, </a:t>
            </a:r>
            <a:r>
              <a:rPr lang="en-US" sz="3200" dirty="0" smtClean="0">
                <a:solidFill>
                  <a:schemeClr val="bg1"/>
                </a:solidFill>
              </a:rPr>
              <a:t>completes </a:t>
            </a:r>
            <a:r>
              <a:rPr lang="en-US" sz="3200" dirty="0">
                <a:solidFill>
                  <a:schemeClr val="bg1"/>
                </a:solidFill>
              </a:rPr>
              <a:t>the mission of Christ. </a:t>
            </a:r>
            <a:r>
              <a:rPr lang="en-US" sz="3200" dirty="0" smtClean="0">
                <a:solidFill>
                  <a:schemeClr val="bg1"/>
                </a:solidFill>
              </a:rPr>
              <a:t>The Communion of Saints is the unity in Christ of all those he has redeemed: the Church on earth, in heaven, and in Purgatory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18863</TotalTime>
  <Words>928</Words>
  <Application>Microsoft Office PowerPoint</Application>
  <PresentationFormat>Custom</PresentationFormat>
  <Paragraphs>139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 </vt:lpstr>
      <vt:lpstr>Definition of Sacraments</vt:lpstr>
      <vt:lpstr>These are the means Christ uses to make himself and his saving graces present to us on earth:</vt:lpstr>
      <vt:lpstr>Hypostatic union </vt:lpstr>
      <vt:lpstr>I am the living bread </vt:lpstr>
      <vt:lpstr>Jesus as light of the earth </vt:lpstr>
      <vt:lpstr>Just as the sun shines and the moon reflects its light the Church shines from the light of Christ.</vt:lpstr>
      <vt:lpstr>Communion of Saints </vt:lpstr>
      <vt:lpstr>The Church is the Sacrament of Unity</vt:lpstr>
      <vt:lpstr>The Human Family</vt:lpstr>
      <vt:lpstr>PowerPoint Presentation</vt:lpstr>
      <vt:lpstr>PowerPoint Presentation</vt:lpstr>
      <vt:lpstr>Characteristics of Grace </vt:lpstr>
      <vt:lpstr>Relationship of Sin to Grace </vt:lpstr>
      <vt:lpstr>Four aspects of the sacraments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Anhold</dc:creator>
  <cp:lastModifiedBy>Megan Valley</cp:lastModifiedBy>
  <cp:revision>54</cp:revision>
  <dcterms:created xsi:type="dcterms:W3CDTF">2017-10-20T02:30:18Z</dcterms:created>
  <dcterms:modified xsi:type="dcterms:W3CDTF">2018-03-21T21:16:53Z</dcterms:modified>
</cp:coreProperties>
</file>