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orbel" panose="020B0503020204020204" pitchFamily="34" charset="0"/>
      <p:regular r:id="rId25"/>
      <p:bold r:id="rId26"/>
      <p:italic r:id="rId27"/>
      <p:boldItalic r:id="rId28"/>
    </p:embeddedFont>
    <p:embeddedFont>
      <p:font typeface="Impact" panose="020B0806030902050204" pitchFamily="34" charset="0"/>
      <p:regular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ioaPAP9O4FLDlZCpYA8z03Xw7D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D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6A6634-81FB-48CD-A4C5-2913E214D940}">
  <a:tblStyle styleId="{716A6634-81FB-48CD-A4C5-2913E214D9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45" autoAdjust="0"/>
  </p:normalViewPr>
  <p:slideViewPr>
    <p:cSldViewPr snapToGrid="0">
      <p:cViewPr varScale="1">
        <p:scale>
          <a:sx n="92" d="100"/>
          <a:sy n="92" d="100"/>
        </p:scale>
        <p:origin x="2154" y="84"/>
      </p:cViewPr>
      <p:guideLst>
        <p:guide orient="horz" pos="1620"/>
        <p:guide pos="2880"/>
      </p:guideLst>
    </p:cSldViewPr>
  </p:slideViewPr>
  <p:notesTextViewPr>
    <p:cViewPr>
      <p:scale>
        <a:sx n="3" d="2"/>
        <a:sy n="3" d="2"/>
      </p:scale>
      <p:origin x="0" y="0"/>
    </p:cViewPr>
  </p:notesTextViewPr>
  <p:notesViewPr>
    <p:cSldViewPr snapToGrid="0">
      <p:cViewPr varScale="1">
        <p:scale>
          <a:sx n="51" d="100"/>
          <a:sy n="51" d="100"/>
        </p:scale>
        <p:origin x="269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Dalm%C3%A1tica_elaborada_y_simple.svg" TargetMode="External"/><Relationship Id="rId7" Type="http://schemas.openxmlformats.org/officeDocument/2006/relationships/hyperlink" Target="https://creativecommons.org/licenses/by-sa/3.0"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User:Shakko" TargetMode="Externa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Zelui05&amp;action=edit&amp;redlink=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aP1oxGv8np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kucdd4NhPp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Nheyob"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outu.be/Zih9pv74hpM" TargetMode="External"/><Relationship Id="rId4" Type="http://schemas.openxmlformats.org/officeDocument/2006/relationships/hyperlink" Target="https://creativecommons.org/licenses/by/4.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Maximilian775"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youtu.be/pwd8sGhc6fE" TargetMode="External"/><Relationship Id="rId4" Type="http://schemas.openxmlformats.org/officeDocument/2006/relationships/hyperlink" Target="https://creativecommons.org/licenses/by-sa/4.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User:Edgarjbb"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catholic365.com/article/49201/pope-leos-coat-of-arms-symbolism-explained.html" TargetMode="External"/><Relationship Id="rId5" Type="http://schemas.openxmlformats.org/officeDocument/2006/relationships/hyperlink" Target="https://commons.wikimedia.org/wiki/File:Coat_of_Arms_of_Popes_-_Sodacan_Style_Leo_XIV.svg" TargetMode="External"/><Relationship Id="rId4" Type="http://schemas.openxmlformats.org/officeDocument/2006/relationships/hyperlink" Target="https://creativecommons.org/licenses/by-sa/4.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FVEzWuYlAx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Communaut%C3%A9_Saint-Martin_office.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Octave_444&amp;action=edit&amp;redlink=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Clement_of_Alexandria&amp;action=edit&amp;redlink=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n.wikipedia.org/wiki/en:Andr%C3%A9_Thevet" TargetMode="External"/><Relationship Id="rId4" Type="http://schemas.openxmlformats.org/officeDocument/2006/relationships/hyperlink" Target="https://commons.wikimedia.org/w/index.php?title=Andr%C3%A9_Thevet&amp;action=edit&amp;redlink=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Broad_chain_closeup.jp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youtu.be/La-EmKSKSPk"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eople/quiero-un-pantano/"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ommons.wikimedia.org/" TargetMode="External"/><Relationship Id="rId3" Type="http://schemas.openxmlformats.org/officeDocument/2006/relationships/hyperlink" Target="https://creativecommons.org/licenses/by/4.0" TargetMode="External"/><Relationship Id="rId7" Type="http://schemas.openxmlformats.org/officeDocument/2006/relationships/hyperlink" Target="https://commons.wikimedia.org/w/index.php?title=User:V%C3%A1clav_Mikula&amp;action=edit&amp;redlink=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ommons.wikimedia.org/wiki/File:J%C3%A1hen_k%C5%99t%C3%AD.jpg" TargetMode="Externa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User:Janelo" TargetMode="External"/><Relationship Id="rId9" Type="http://schemas.openxmlformats.org/officeDocument/2006/relationships/hyperlink" Target="https://youtu.be/aq315ppTiOY"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Mitre_-_Cardinal_(Heraldry).sv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ommons.wikimedia.org/wiki/User:Jastrow" TargetMode="External"/><Relationship Id="rId5" Type="http://schemas.openxmlformats.org/officeDocument/2006/relationships/hyperlink" Target="https://commons.wikimedia.org/wiki/File:Bishop_ring_Louvre_OA3357.jpg" TargetMode="External"/><Relationship Id="rId4" Type="http://schemas.openxmlformats.org/officeDocument/2006/relationships/hyperlink" Target="https://creativecommons.org/licenses/by-sa/2.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User:To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taking notes on the slides</a:t>
            </a:r>
            <a:r>
              <a:rPr lang="en-US" dirty="0">
                <a:solidFill>
                  <a:schemeClr val="dk1"/>
                </a:solidFill>
              </a:rPr>
              <a:t>: </a:t>
            </a:r>
          </a:p>
          <a:p>
            <a:pPr marL="184150" indent="-171450">
              <a:lnSpc>
                <a:spcPct val="115000"/>
              </a:lnSpc>
              <a:buClr>
                <a:schemeClr val="dk1"/>
              </a:buClr>
            </a:pPr>
            <a:r>
              <a:rPr lang="en-US" i="1" dirty="0">
                <a:solidFill>
                  <a:schemeClr val="dk1"/>
                </a:solidFill>
              </a:rPr>
              <a:t>Require students to use a three ring binder (1/2-1 inches) full of loose leaf paper (college or wide ruled).</a:t>
            </a:r>
          </a:p>
          <a:p>
            <a:pPr marL="184150" indent="-171450">
              <a:lnSpc>
                <a:spcPct val="115000"/>
              </a:lnSpc>
              <a:buClr>
                <a:schemeClr val="dk1"/>
              </a:buClr>
            </a:pPr>
            <a:r>
              <a:rPr lang="en-US" i="1" dirty="0">
                <a:solidFill>
                  <a:schemeClr val="dk1"/>
                </a:solidFill>
              </a:rPr>
              <a:t>Notes must be taken in pen only and hand written.</a:t>
            </a:r>
          </a:p>
          <a:p>
            <a:pPr marL="184150" indent="-171450">
              <a:lnSpc>
                <a:spcPct val="115000"/>
              </a:lnSpc>
              <a:buClr>
                <a:schemeClr val="dk1"/>
              </a:buClr>
            </a:pPr>
            <a:r>
              <a:rPr lang="en-US" i="1" dirty="0">
                <a:solidFill>
                  <a:schemeClr val="dk1"/>
                </a:solidFill>
              </a:rPr>
              <a:t>Notebooks should contain information and notes for religion class only. </a:t>
            </a:r>
          </a:p>
          <a:p>
            <a:pPr marL="184150" indent="-171450">
              <a:lnSpc>
                <a:spcPct val="115000"/>
              </a:lnSpc>
              <a:buClr>
                <a:schemeClr val="dk1"/>
              </a:buClr>
            </a:pPr>
            <a:r>
              <a:rPr lang="en-US" i="1" dirty="0">
                <a:solidFill>
                  <a:schemeClr val="dk1"/>
                </a:solidFill>
              </a:rPr>
              <a:t>Notebooks must have a table of contents with topic of notes, dates and page numbers.</a:t>
            </a:r>
          </a:p>
          <a:p>
            <a:pPr marL="184150" indent="-171450">
              <a:lnSpc>
                <a:spcPct val="115000"/>
              </a:lnSpc>
              <a:buClr>
                <a:schemeClr val="dk1"/>
              </a:buClr>
            </a:pPr>
            <a:r>
              <a:rPr lang="en-US" i="1" dirty="0">
                <a:solidFill>
                  <a:schemeClr val="dk1"/>
                </a:solidFill>
              </a:rPr>
              <a:t>All notes must have a topic and page number. </a:t>
            </a:r>
          </a:p>
          <a:p>
            <a:pPr marL="184150" indent="-171450">
              <a:lnSpc>
                <a:spcPct val="115000"/>
              </a:lnSpc>
              <a:buClr>
                <a:schemeClr val="dk1"/>
              </a:buClr>
            </a:pPr>
            <a:r>
              <a:rPr lang="en-US" i="1" dirty="0">
                <a:solidFill>
                  <a:schemeClr val="dk1"/>
                </a:solidFill>
              </a:rPr>
              <a:t>Students will be required to copy each slide unless the teacher directs students to skip certain slides or parts of slides. Notebooks will be graded based on neatness, completeness and organization. </a:t>
            </a: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6832a4938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36832a49386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Dalmática elaborada y simple.svg</a:t>
            </a:r>
            <a:r>
              <a:rPr lang="en" dirty="0">
                <a:solidFill>
                  <a:schemeClr val="dk1"/>
                </a:solidFill>
              </a:rPr>
              <a:t>.Dalmática elaborada y simple. </a:t>
            </a:r>
            <a:r>
              <a:rPr lang="en" dirty="0">
                <a:solidFill>
                  <a:schemeClr val="dk1"/>
                </a:solidFill>
                <a:uFill>
                  <a:noFill/>
                </a:uFill>
                <a:hlinkClick r:id="rId4">
                  <a:extLst>
                    <a:ext uri="{A12FA001-AC4F-418D-AE19-62706E023703}">
                      <ahyp:hlinkClr xmlns:ahyp="http://schemas.microsoft.com/office/drawing/2018/hyperlinkcolor" val="tx"/>
                    </a:ext>
                  </a:extLst>
                </a:hlinkClick>
              </a:rPr>
              <a:t>Zelui05</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US" dirty="0">
                <a:solidFill>
                  <a:schemeClr val="dk1"/>
                </a:solidFill>
              </a:rPr>
              <a:t>https://commons.wikimedia.org/wiki/File:Dalm%C3%A1tica_elaborada_y_simple.svg </a:t>
            </a:r>
            <a:r>
              <a:rPr lang="en" dirty="0">
                <a:solidFill>
                  <a:schemeClr val="dk1"/>
                </a:solidFill>
              </a:rPr>
              <a:t>Евангелие Дм. Пожарского. Москва, 1605-6. Оклад - Россия, 1606, 42. Надпись по листам: "Евангелие кнзя Дмитрея Михайловича Пожарского". ГИМ</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6">
                  <a:extLst>
                    <a:ext uri="{A12FA001-AC4F-418D-AE19-62706E023703}">
                      <ahyp:hlinkClr xmlns:ahyp="http://schemas.microsoft.com/office/drawing/2018/hyperlinkcolor" val="tx"/>
                    </a:ext>
                  </a:extLst>
                </a:hlinkClick>
              </a:rPr>
              <a:t>Shakko</a:t>
            </a:r>
            <a:r>
              <a:rPr lang="en" dirty="0">
                <a:solidFill>
                  <a:schemeClr val="dk1"/>
                </a:solidFill>
              </a:rPr>
              <a:t>. </a:t>
            </a:r>
            <a:r>
              <a:rPr lang="en" dirty="0">
                <a:solidFill>
                  <a:schemeClr val="dk1"/>
                </a:solidFill>
                <a:uFill>
                  <a:noFill/>
                </a:uFill>
                <a:hlinkClick r:id="rId7">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wikicommons.org </a:t>
            </a:r>
            <a:r>
              <a:rPr lang="en-US" dirty="0">
                <a:solidFill>
                  <a:schemeClr val="dk1"/>
                </a:solidFill>
              </a:rPr>
              <a:t>https://commons.wikimedia.org/wiki/File:Dm._Pozharskiy%27s_gospel_book_(1605-6,_GIM)_by_shakko.jpg</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1ac390678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31ac390678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a:t>
            </a:r>
            <a:r>
              <a:rPr lang="en" dirty="0"/>
              <a:t> That part of the Mass during which the priest cleans the chalice. K. Wood. Public domain. wikicommons.org</a:t>
            </a:r>
            <a:endParaRPr dirty="0"/>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Catholic Picture Dictionary</a:t>
            </a:r>
            <a:endParaRPr dirty="0">
              <a:solidFill>
                <a:schemeClr val="dk1"/>
              </a:solidFill>
            </a:endParaRPr>
          </a:p>
          <a:p>
            <a:pPr marL="0" lvl="0" indent="0" algn="l" rtl="0">
              <a:lnSpc>
                <a:spcPct val="115000"/>
              </a:lnSpc>
              <a:spcBef>
                <a:spcPts val="500"/>
              </a:spcBef>
              <a:spcAft>
                <a:spcPts val="0"/>
              </a:spcAft>
              <a:buSzPts val="1100"/>
              <a:buNone/>
            </a:pPr>
            <a:endParaRPr lang="en" b="1" dirty="0"/>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Online Resources: </a:t>
            </a:r>
            <a:r>
              <a:rPr lang="en" dirty="0"/>
              <a:t>View video, </a:t>
            </a:r>
            <a:r>
              <a:rPr lang="en" i="1" dirty="0"/>
              <a:t>Priesthood. </a:t>
            </a:r>
            <a:r>
              <a:rPr lang="en" dirty="0"/>
              <a:t>URL here: </a:t>
            </a:r>
            <a:r>
              <a:rPr lang="en" u="sng" dirty="0">
                <a:solidFill>
                  <a:schemeClr val="hlink"/>
                </a:solidFill>
                <a:hlinkClick r:id="rId3"/>
              </a:rPr>
              <a:t>https://youtu.be/aP1oxGv8nps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t> Priest, High Priest, and Levite, illustration from the 1890 Holman Bible. publishers of the 1890 Holman Bible. Public domain. wikicommons.org</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p>
          <a:p>
            <a:pPr marL="0" lvl="0" indent="0" algn="l" rtl="0">
              <a:lnSpc>
                <a:spcPct val="100000"/>
              </a:lnSpc>
              <a:spcBef>
                <a:spcPts val="0"/>
              </a:spcBef>
              <a:spcAft>
                <a:spcPts val="0"/>
              </a:spcAft>
              <a:buSzPts val="1100"/>
              <a:buNone/>
            </a:pPr>
            <a:endParaRPr lang="en" b="1" dirty="0">
              <a:solidFill>
                <a:schemeClr val="dk1"/>
              </a:solidFill>
            </a:endParaRPr>
          </a:p>
          <a:p>
            <a:pPr marL="171450" indent="-171450"/>
            <a:r>
              <a:rPr lang="en" dirty="0"/>
              <a:t>There was no ordained priesthood in early Israel. The father (patriarch) of a family, or the head of a clan, acted as the group’s priest. He performed spiritual duties and taught his children about God. Around the time of the Exodus, the clan of Aaron and the tribe of Levi were set aside as priests (see Ex 28–29; 32:25–29). Sometimes the men were anointed with oil before they assumed their sacred duties (Lev 8–9). Most of these priests were married, and they passed the priesthood on to their sons.</a:t>
            </a: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US" i="1" dirty="0">
                <a:solidFill>
                  <a:schemeClr val="dk1"/>
                </a:solidFill>
              </a:rPr>
              <a:t>Priesthood - How the old points to the new</a:t>
            </a:r>
            <a:r>
              <a:rPr lang="en" i="1" dirty="0">
                <a:solidFill>
                  <a:schemeClr val="dk1"/>
                </a:solidFill>
              </a:rPr>
              <a:t>.</a:t>
            </a:r>
            <a:r>
              <a:rPr lang="en" dirty="0">
                <a:solidFill>
                  <a:schemeClr val="dk1"/>
                </a:solidFill>
              </a:rPr>
              <a:t> URL here: </a:t>
            </a:r>
            <a:r>
              <a:rPr lang="en" u="sng" dirty="0">
                <a:solidFill>
                  <a:schemeClr val="hlink"/>
                </a:solidFill>
                <a:hlinkClick r:id="rId3"/>
              </a:rPr>
              <a:t>https://youtu.be/kucdd4NhPpY</a:t>
            </a:r>
            <a:r>
              <a:rPr lang="en" dirty="0">
                <a:solidFill>
                  <a:schemeClr val="dk1"/>
                </a:solidFill>
              </a:rPr>
              <a:t> </a:t>
            </a: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832a493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6832a493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solidFill>
                  <a:schemeClr val="dk1"/>
                </a:solidFill>
              </a:rPr>
              <a:t>Saint Mary of the Assumption Parish (Springboro, Ohio) - stained-glass, Melchizedek detail.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Nheyob</a:t>
            </a:r>
            <a:r>
              <a:rPr lang="en" sz="1050" dirty="0">
                <a:solidFill>
                  <a:schemeClr val="dk1"/>
                </a:solidFill>
                <a:highlight>
                  <a:srgbClr val="F8F9FA"/>
                </a:highlight>
              </a:rPr>
              <a:t>. </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 4.0</a:t>
            </a:r>
            <a:r>
              <a:rPr lang="en" sz="1050" dirty="0">
                <a:solidFill>
                  <a:schemeClr val="dk1"/>
                </a:solidFill>
                <a:highlight>
                  <a:srgbClr val="F8F9FA"/>
                </a:highlight>
              </a:rPr>
              <a:t>. </a:t>
            </a:r>
            <a:r>
              <a:rPr lang="en-US" sz="1050" dirty="0">
                <a:solidFill>
                  <a:schemeClr val="dk1"/>
                </a:solidFill>
                <a:highlight>
                  <a:srgbClr val="F8F9FA"/>
                </a:highlight>
              </a:rPr>
              <a:t>https://commons.wikimedia.org/wiki/File:Saint_Mary_of_the_Assumption_Parish_(Springboro,_Ohio)_-_stained-glass,_Melchizedek_detail.jpg.</a:t>
            </a:r>
            <a:endParaRPr sz="1050" dirty="0">
              <a:solidFill>
                <a:schemeClr val="dk1"/>
              </a:solidFill>
              <a:highlight>
                <a:srgbClr val="F8F9FA"/>
              </a:highlight>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p>
          <a:p>
            <a:pPr marL="0" lvl="0" indent="0" algn="l" rtl="0">
              <a:lnSpc>
                <a:spcPct val="100000"/>
              </a:lnSpc>
              <a:spcBef>
                <a:spcPts val="0"/>
              </a:spcBef>
              <a:spcAft>
                <a:spcPts val="0"/>
              </a:spcAft>
              <a:buSzPts val="1100"/>
              <a:buNone/>
            </a:pPr>
            <a:endParaRPr lang="en" b="1" dirty="0">
              <a:solidFill>
                <a:schemeClr val="dk1"/>
              </a:solidFill>
            </a:endParaRPr>
          </a:p>
          <a:p>
            <a:pPr marL="171450" indent="-171450"/>
            <a:r>
              <a:rPr lang="en" dirty="0"/>
              <a:t>Jesus’s priesthood is traced to Melchizedek, identified as the “king of Salem” in Genesis 14, who brought out bread and wine and blessed Abram early in his journey to Canaan. Melchizedek’s priesthood is not tied to a tribe, but extends back to the first man. </a:t>
            </a:r>
            <a:endParaRPr dirty="0"/>
          </a:p>
          <a:p>
            <a:pPr marL="0" indent="0">
              <a:buNone/>
            </a:pPr>
            <a:endParaRPr dirty="0"/>
          </a:p>
          <a:p>
            <a:pPr marL="171450" indent="-171450"/>
            <a:r>
              <a:rPr lang="en" dirty="0"/>
              <a:t>The author of Hebrews uses Melchizedek's priesthood as a type or foreshadowing of Jesus’s eternal, heavenly priesthood. Psalm 110:4 declares, "You are a priest forever in the manner of Melchizedek".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Melchizedek Priesthood.</a:t>
            </a:r>
            <a:r>
              <a:rPr lang="en" dirty="0">
                <a:solidFill>
                  <a:schemeClr val="dk1"/>
                </a:solidFill>
              </a:rPr>
              <a:t> URL here: </a:t>
            </a:r>
            <a:r>
              <a:rPr lang="en" u="sng" dirty="0">
                <a:solidFill>
                  <a:schemeClr val="hlink"/>
                </a:solidFill>
                <a:hlinkClick r:id="rId5"/>
              </a:rPr>
              <a:t>https://youtu.be/Zih9pv74hpM</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and demonstrate that they memorized it.</a:t>
            </a: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65ce48e7f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365ce48e7fa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 </a:t>
            </a:r>
            <a:r>
              <a:rPr lang="en" dirty="0"/>
              <a:t> </a:t>
            </a:r>
            <a:r>
              <a:rPr lang="en" dirty="0">
                <a:solidFill>
                  <a:schemeClr val="dk1"/>
                </a:solidFill>
              </a:rPr>
              <a:t>Wood carvings of the Crucifixion and Last Supper above the altar of reservation at St. Rose Priory in Springfield, Kentucky. </a:t>
            </a:r>
            <a:r>
              <a:rPr lang="en" dirty="0">
                <a:solidFill>
                  <a:schemeClr val="dk1"/>
                </a:solidFill>
                <a:uFill>
                  <a:noFill/>
                </a:uFill>
                <a:hlinkClick r:id="rId3">
                  <a:extLst>
                    <a:ext uri="{A12FA001-AC4F-418D-AE19-62706E023703}">
                      <ahyp:hlinkClr xmlns:ahyp="http://schemas.microsoft.com/office/drawing/2018/hyperlinkcolor" val="tx"/>
                    </a:ext>
                  </a:extLst>
                </a:hlinkClick>
              </a:rPr>
              <a:t>Maximilian775</a:t>
            </a:r>
            <a:r>
              <a:rPr lang="en" dirty="0">
                <a:solidFill>
                  <a:schemeClr val="dk1"/>
                </a:solidFill>
              </a:rPr>
              <a:t>. </a:t>
            </a:r>
            <a:r>
              <a:rPr lang="en" sz="1050" dirty="0">
                <a:solidFill>
                  <a:schemeClr val="dk1"/>
                </a:solidFill>
                <a:highlight>
                  <a:srgbClr val="F8F9FA"/>
                </a:highlight>
              </a:rPr>
              <a:t>C</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reative Commons Attribution-Share Alike 4.0</a:t>
            </a:r>
            <a:r>
              <a:rPr lang="en" sz="1050" dirty="0">
                <a:solidFill>
                  <a:schemeClr val="dk1"/>
                </a:solidFill>
                <a:highlight>
                  <a:srgbClr val="F8F9FA"/>
                </a:highlight>
              </a:rPr>
              <a:t>. </a:t>
            </a:r>
            <a:r>
              <a:rPr lang="en-US">
                <a:solidFill>
                  <a:schemeClr val="dk1"/>
                </a:solidFill>
              </a:rPr>
              <a:t>https</a:t>
            </a:r>
            <a:r>
              <a:rPr lang="en-US" dirty="0">
                <a:solidFill>
                  <a:schemeClr val="dk1"/>
                </a:solidFill>
              </a:rPr>
              <a:t>://commons.wikimedia.org/wiki/File:St._Rose_Priory_Last_Supper_and_Crucifix_Carving</a:t>
            </a:r>
            <a:r>
              <a:rPr lang="en-US">
                <a:solidFill>
                  <a:schemeClr val="dk1"/>
                </a:solidFill>
              </a:rPr>
              <a:t>.jpg.</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p>
          <a:p>
            <a:pPr marL="0" lvl="0" indent="0" algn="l" rtl="0">
              <a:lnSpc>
                <a:spcPct val="100000"/>
              </a:lnSpc>
              <a:spcBef>
                <a:spcPts val="0"/>
              </a:spcBef>
              <a:spcAft>
                <a:spcPts val="0"/>
              </a:spcAft>
              <a:buSzPts val="1100"/>
              <a:buNone/>
            </a:pPr>
            <a:endParaRPr lang="en" b="1" dirty="0">
              <a:solidFill>
                <a:schemeClr val="dk1"/>
              </a:solidFill>
            </a:endParaRPr>
          </a:p>
          <a:p>
            <a:pPr marL="171450" indent="-171450"/>
            <a:r>
              <a:rPr lang="en" dirty="0"/>
              <a:t>Because Jesus himself is present to the Church in the ordained minister as “Head of his Body, Shepherd of his flock, high priest of the redemptive sacrifice” (</a:t>
            </a:r>
            <a:r>
              <a:rPr lang="en" i="1" dirty="0"/>
              <a:t>CCC</a:t>
            </a:r>
            <a:r>
              <a:rPr lang="en" dirty="0"/>
              <a:t>, 1548), Jesus is the perfect Mediator between God and humanity. He called the Twelve Apostles to continue his work (see Mt 10:1–42; Mk 1:17, 3:13–19), consecrating them at the Last Supper (Jn 17). He made of these Apostles a Church—a permanent assembly—with Peter as their head (see Mt 16:18–19; Jn 21:15–17). Their mission was to be his witnesses to the ends of the earth and, through the power of the Holy Spirit, to make all people his disciples (see Mt 28:16–20; Mk 16:15; Lk 24:45–48; Acts 1:8, 2:1–36).</a:t>
            </a: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US" i="1" dirty="0">
                <a:solidFill>
                  <a:schemeClr val="dk1"/>
                </a:solidFill>
              </a:rPr>
              <a:t>Day 211: The One Priesthood of Christ — The Catechism in a Year (with Fr. Mike Schmitz)</a:t>
            </a:r>
            <a:r>
              <a:rPr lang="en" i="1" dirty="0">
                <a:solidFill>
                  <a:schemeClr val="dk1"/>
                </a:solidFill>
              </a:rPr>
              <a:t>.</a:t>
            </a:r>
            <a:r>
              <a:rPr lang="en" dirty="0">
                <a:solidFill>
                  <a:schemeClr val="dk1"/>
                </a:solidFill>
              </a:rPr>
              <a:t> URL here: </a:t>
            </a:r>
            <a:r>
              <a:rPr lang="en" u="sng" dirty="0">
                <a:solidFill>
                  <a:schemeClr val="hlink"/>
                </a:solidFill>
                <a:hlinkClick r:id="rId5"/>
              </a:rPr>
              <a:t>https://youtu.be/pwd8sGhc6fE</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5cad9590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65cad9590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draw a rough sketch of the information mapped on the slide. Have students copy down the information from the slide into their 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Directions:</a:t>
            </a:r>
            <a:r>
              <a:rPr lang="en" dirty="0">
                <a:solidFill>
                  <a:schemeClr val="dk1"/>
                </a:solidFill>
              </a:rPr>
              <a:t> Have students write the question and answer and then share their answer with one person close by. </a:t>
            </a: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392113" y="6969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solidFill>
                  <a:schemeClr val="dk1"/>
                </a:solidFill>
              </a:rPr>
              <a:t>  Pope Leo XIV during an audience with the media (May 12, 2025). </a:t>
            </a:r>
            <a:r>
              <a:rPr lang="en" dirty="0">
                <a:solidFill>
                  <a:schemeClr val="dk1"/>
                </a:solidFill>
                <a:uFill>
                  <a:noFill/>
                </a:uFill>
                <a:hlinkClick r:id="rId3">
                  <a:extLst>
                    <a:ext uri="{A12FA001-AC4F-418D-AE19-62706E023703}">
                      <ahyp:hlinkClr xmlns:ahyp="http://schemas.microsoft.com/office/drawing/2018/hyperlinkcolor" val="tx"/>
                    </a:ext>
                  </a:extLst>
                </a:hlinkClick>
              </a:rPr>
              <a:t>Edgar Beltrán</a:t>
            </a:r>
            <a:r>
              <a:rPr lang="en" dirty="0">
                <a:solidFill>
                  <a:schemeClr val="dk1"/>
                </a:solidFill>
              </a:rPr>
              <a:t>, The Pillar .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US" dirty="0">
                <a:solidFill>
                  <a:schemeClr val="dk1"/>
                </a:solidFill>
              </a:rPr>
              <a:t>https://commons.wikimedia.org/wiki/File:Pope_Leo_XIV_3_(3x4_cropped).png </a:t>
            </a:r>
            <a:r>
              <a:rPr lang="en" dirty="0">
                <a:solidFill>
                  <a:schemeClr val="dk1"/>
                </a:solidFill>
                <a:uFill>
                  <a:noFill/>
                </a:uFill>
                <a:hlinkClick r:id="rId5">
                  <a:extLst>
                    <a:ext uri="{A12FA001-AC4F-418D-AE19-62706E023703}">
                      <ahyp:hlinkClr xmlns:ahyp="http://schemas.microsoft.com/office/drawing/2018/hyperlinkcolor" val="tx"/>
                    </a:ext>
                  </a:extLst>
                </a:hlinkClick>
              </a:rPr>
              <a:t>Coat of Arms of Popes - Sodacan Style Leo XIV.svg</a:t>
            </a:r>
            <a:r>
              <a:rPr lang="en" dirty="0">
                <a:solidFill>
                  <a:schemeClr val="dk1"/>
                </a:solidFill>
                <a:uFill>
                  <a:noFill/>
                </a:uFill>
              </a:rPr>
              <a:t> </a:t>
            </a:r>
            <a:r>
              <a:rPr lang="en-US" dirty="0">
                <a:solidFill>
                  <a:schemeClr val="dk1"/>
                </a:solidFill>
                <a:uFill>
                  <a:noFill/>
                </a:uFill>
              </a:rPr>
              <a:t>https://commons.wikimedia.org/wiki/File:Coat_of_Arms_of_Popes_-_Sodacan_Style_Leo_XIV.svg</a:t>
            </a:r>
            <a:endParaRPr dirty="0">
              <a:solidFill>
                <a:schemeClr val="dk1"/>
              </a:solidFill>
            </a:endParaRPr>
          </a:p>
          <a:p>
            <a:pPr marL="0" lvl="0" indent="0" algn="l" rtl="0">
              <a:spcBef>
                <a:spcPts val="0"/>
              </a:spcBef>
              <a:spcAft>
                <a:spcPts val="0"/>
              </a:spcAft>
              <a:buSzPts val="1100"/>
              <a:buNone/>
            </a:pP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wikicommons.org</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t> </a:t>
            </a:r>
            <a:endParaRPr dirty="0"/>
          </a:p>
          <a:p>
            <a:pPr marL="171450" indent="-171450"/>
            <a:r>
              <a:rPr lang="en" dirty="0"/>
              <a:t>There are two ways to live out the priesthood: as a diocesan priest, or as a religious priest. Pope Leo XIV was a religious priest who became a bishop in Peru and then was later named as a cardinal by Pope Francis. He was elected as the bishop of Rome. </a:t>
            </a:r>
            <a:r>
              <a:rPr lang="en-US" dirty="0"/>
              <a:t>O</a:t>
            </a:r>
            <a:r>
              <a:rPr lang="en" dirty="0"/>
              <a:t>therwise known as the pope, on May 8, 2025. His religious order is based on the charism and teachings of St. Augustine. Therefore, he has a devotion to that Saint and models his leadership after St. Augustine. </a:t>
            </a:r>
            <a:r>
              <a:rPr lang="en" dirty="0">
                <a:solidFill>
                  <a:schemeClr val="dk1"/>
                </a:solidFill>
              </a:rPr>
              <a:t>Located inside his pectoral cross are the relics of St. Augustine, the mother of Augustine, St. Monica, and other Augustinian saints. </a:t>
            </a:r>
            <a:endParaRPr dirty="0"/>
          </a:p>
          <a:p>
            <a:pPr marL="171450" indent="-171450"/>
            <a:endParaRPr dirty="0"/>
          </a:p>
          <a:p>
            <a:pPr marL="171450" indent="-171450"/>
            <a:r>
              <a:rPr lang="en-US" dirty="0"/>
              <a:t>St. </a:t>
            </a:r>
            <a:r>
              <a:rPr lang="en" dirty="0"/>
              <a:t>Augustine was always accountable to the people he served. On an anniversary of his ordination as bishop, he said: “I am fearful of what I am for you, but I draw strength from what I am for you. For you, I am a bishop, and with you I am a Christian.”</a:t>
            </a:r>
            <a:r>
              <a:rPr lang="en" sz="1000" dirty="0">
                <a:solidFill>
                  <a:schemeClr val="dk1"/>
                </a:solidFill>
                <a:latin typeface="Calibri"/>
                <a:ea typeface="Calibri"/>
                <a:cs typeface="Calibri"/>
                <a:sym typeface="Calibri"/>
              </a:rPr>
              <a:t>—</a:t>
            </a:r>
            <a:r>
              <a:rPr lang="en" i="1" dirty="0">
                <a:solidFill>
                  <a:schemeClr val="dk1"/>
                </a:solidFill>
              </a:rPr>
              <a:t>Sermo de caritate,</a:t>
            </a:r>
            <a:r>
              <a:rPr lang="en" dirty="0">
                <a:solidFill>
                  <a:schemeClr val="dk1"/>
                </a:solidFill>
              </a:rPr>
              <a:t> 340. </a:t>
            </a:r>
            <a:endParaRPr dirty="0">
              <a:solidFill>
                <a:schemeClr val="dk1"/>
              </a:solidFill>
            </a:endParaRPr>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 Assign article, </a:t>
            </a:r>
            <a:r>
              <a:rPr lang="en-US" i="1" dirty="0">
                <a:solidFill>
                  <a:schemeClr val="dk1"/>
                </a:solidFill>
              </a:rPr>
              <a:t>Pope Leo's Coat of Arms (Symbolism Explained)</a:t>
            </a:r>
            <a:r>
              <a:rPr lang="en" dirty="0">
                <a:solidFill>
                  <a:schemeClr val="dk1"/>
                </a:solidFill>
              </a:rPr>
              <a:t>. Article here: </a:t>
            </a:r>
            <a:r>
              <a:rPr lang="en" u="sng" dirty="0">
                <a:solidFill>
                  <a:schemeClr val="hlink"/>
                </a:solidFill>
                <a:hlinkClick r:id="rId6"/>
              </a:rPr>
              <a:t>https://www.catholic365.com/article/49201/pope-leos-coat-of-arms-symbolism-explained.html</a:t>
            </a:r>
            <a:r>
              <a:rPr lang="en" dirty="0">
                <a:solidFill>
                  <a:schemeClr val="dk1"/>
                </a:solidFill>
              </a:rPr>
              <a:t> </a:t>
            </a: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5ce48e7f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365ce48e7f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 </a:t>
            </a:r>
            <a:r>
              <a:rPr lang="en-US" b="0" dirty="0" err="1">
                <a:solidFill>
                  <a:schemeClr val="dk1"/>
                </a:solidFill>
              </a:rPr>
              <a:t>Rodhullandemu</a:t>
            </a:r>
            <a:r>
              <a:rPr lang="en-US" b="0" dirty="0">
                <a:solidFill>
                  <a:schemeClr val="dk1"/>
                </a:solidFill>
              </a:rPr>
              <a:t>,</a:t>
            </a:r>
            <a:r>
              <a:rPr lang="en-US" b="1" dirty="0">
                <a:solidFill>
                  <a:schemeClr val="dk1"/>
                </a:solidFill>
              </a:rPr>
              <a:t> “</a:t>
            </a:r>
            <a:r>
              <a:rPr lang="en-US" b="0" dirty="0">
                <a:solidFill>
                  <a:schemeClr val="dk1"/>
                </a:solidFill>
              </a:rPr>
              <a:t>Fishers of Men window, All Saints, Edge Hill.jpg” (cropped), March 13, 2018, https://commons.wikimedia.org/wiki/File:Fishers_of_Men_window,_All_Saints,_Edge_Hill.jpg.</a:t>
            </a:r>
          </a:p>
          <a:p>
            <a:pPr marL="0" lvl="0" indent="0" algn="l" rtl="0">
              <a:lnSpc>
                <a:spcPct val="100000"/>
              </a:lnSpc>
              <a:spcBef>
                <a:spcPts val="0"/>
              </a:spcBef>
              <a:spcAft>
                <a:spcPts val="0"/>
              </a:spcAft>
              <a:buClr>
                <a:schemeClr val="dk1"/>
              </a:buClr>
              <a:buSzPts val="1100"/>
              <a:buFont typeface="Arial"/>
              <a:buNone/>
            </a:pPr>
            <a:endParaRPr lang="en-US" b="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0" dirty="0">
                <a:solidFill>
                  <a:schemeClr val="dk1"/>
                </a:solidFill>
              </a:rPr>
              <a:t>License: https://creativecommons.org/licenses/by-sa/4.0/deed.en</a:t>
            </a:r>
          </a:p>
          <a:p>
            <a:pPr marL="0" lvl="0" indent="0" algn="l" rtl="0">
              <a:lnSpc>
                <a:spcPct val="100000"/>
              </a:lnSpc>
              <a:spcBef>
                <a:spcPts val="0"/>
              </a:spcBef>
              <a:spcAft>
                <a:spcPts val="0"/>
              </a:spcAft>
              <a:buClr>
                <a:schemeClr val="dk1"/>
              </a:buClr>
              <a:buSzPts val="1100"/>
              <a:buFont typeface="Arial"/>
              <a:buNone/>
            </a:pPr>
            <a:endParaRPr b="0"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read aloud and summarize the side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a:t>
            </a:r>
          </a:p>
          <a:p>
            <a:pPr marL="0" lvl="0" indent="0" algn="l" rtl="0">
              <a:lnSpc>
                <a:spcPct val="100000"/>
              </a:lnSpc>
              <a:spcBef>
                <a:spcPts val="0"/>
              </a:spcBef>
              <a:spcAft>
                <a:spcPts val="0"/>
              </a:spcAft>
              <a:buClr>
                <a:schemeClr val="dk1"/>
              </a:buClr>
              <a:buSzPts val="1100"/>
              <a:buFont typeface="Arial"/>
              <a:buNone/>
            </a:pPr>
            <a:endParaRPr lang="en" b="1" dirty="0">
              <a:solidFill>
                <a:schemeClr val="dk1"/>
              </a:solidFill>
            </a:endParaRPr>
          </a:p>
          <a:p>
            <a:pPr marL="171450" indent="-171450">
              <a:buClr>
                <a:schemeClr val="dk1"/>
              </a:buClr>
            </a:pPr>
            <a:r>
              <a:rPr lang="en" dirty="0"/>
              <a:t>The response of men who choose priesthood today parallels the response of the first disciples to Jesus’s call: </a:t>
            </a:r>
            <a:r>
              <a:rPr lang="en-US" dirty="0"/>
              <a:t>“Come after me, and I will make you fishers of men” </a:t>
            </a:r>
            <a:r>
              <a:rPr lang="en" dirty="0"/>
              <a:t>(Mk 1:17). Simon (later called Peter) and his brother Andrew were fishermen. They left their fishing nets to follow Jesus. Likewise, James and his brother John, sons of Zebedee, were on their fishing boat when Jesus approached them. They not only left their nets and boat to follow Jesus—they left their father too. This radical commitment of discipleship is a strong element of the priesthood. Good men today are still listening for, and accepting, God’s call to this vitally necessary ministry.</a:t>
            </a:r>
            <a:endParaRPr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US" i="1" dirty="0">
                <a:solidFill>
                  <a:schemeClr val="dk1"/>
                </a:solidFill>
              </a:rPr>
              <a:t>Catholic Priesthood - Fishers of Men</a:t>
            </a:r>
            <a:r>
              <a:rPr lang="en" i="1" dirty="0">
                <a:solidFill>
                  <a:schemeClr val="dk1"/>
                </a:solidFill>
              </a:rPr>
              <a:t>.</a:t>
            </a:r>
            <a:r>
              <a:rPr lang="en" dirty="0">
                <a:solidFill>
                  <a:schemeClr val="dk1"/>
                </a:solidFill>
              </a:rPr>
              <a:t> URL here: </a:t>
            </a:r>
            <a:r>
              <a:rPr lang="en" u="sng" dirty="0">
                <a:solidFill>
                  <a:schemeClr val="hlink"/>
                </a:solidFill>
                <a:hlinkClick r:id="rId3"/>
              </a:rPr>
              <a:t>https://youtu.be/FVEzWuYlAxM</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ae5cbf38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2eae5cbf384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solidFill>
                  <a:schemeClr val="dk1"/>
                </a:solidFill>
                <a:uFill>
                  <a:noFill/>
                </a:uFill>
                <a:hlinkClick r:id="rId3">
                  <a:extLst>
                    <a:ext uri="{A12FA001-AC4F-418D-AE19-62706E023703}">
                      <ahyp:hlinkClr xmlns:ahyp="http://schemas.microsoft.com/office/drawing/2018/hyperlinkcolor" val="tx"/>
                    </a:ext>
                  </a:extLst>
                </a:hlinkClick>
              </a:rPr>
              <a:t>Communauté Saint-Martin office.jpg</a:t>
            </a:r>
            <a:r>
              <a:rPr lang="en" dirty="0">
                <a:solidFill>
                  <a:schemeClr val="dk1"/>
                </a:solidFill>
              </a:rPr>
              <a:t>. Liturgie des Heures. </a:t>
            </a:r>
            <a:r>
              <a:rPr lang="en" dirty="0">
                <a:solidFill>
                  <a:schemeClr val="dk1"/>
                </a:solidFill>
                <a:uFill>
                  <a:noFill/>
                </a:uFill>
                <a:hlinkClick r:id="rId4">
                  <a:extLst>
                    <a:ext uri="{A12FA001-AC4F-418D-AE19-62706E023703}">
                      <ahyp:hlinkClr xmlns:ahyp="http://schemas.microsoft.com/office/drawing/2018/hyperlinkcolor" val="tx"/>
                    </a:ext>
                  </a:extLst>
                </a:hlinkClick>
              </a:rPr>
              <a:t>Octave 444</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wikicommons.org </a:t>
            </a:r>
            <a:r>
              <a:rPr lang="en-US" dirty="0">
                <a:solidFill>
                  <a:schemeClr val="dk1"/>
                </a:solidFill>
              </a:rPr>
              <a:t>https://commons.wikimedia.org/wiki/File:Communaut%C3%A9_Saint-Martin_office.jpg</a:t>
            </a:r>
            <a:endParaRPr dirty="0">
              <a:solidFill>
                <a:schemeClr val="dk1"/>
              </a:solidFill>
            </a:endParaRPr>
          </a:p>
          <a:p>
            <a:pPr marL="0" lvl="0" indent="0" algn="l" rtl="0">
              <a:lnSpc>
                <a:spcPct val="115000"/>
              </a:lnSpc>
              <a:spcBef>
                <a:spcPts val="500"/>
              </a:spcBef>
              <a:spcAft>
                <a:spcPts val="0"/>
              </a:spcAft>
              <a:buSzPts val="1100"/>
              <a:buNone/>
            </a:pPr>
            <a:endParaRPr lang="en" b="1" dirty="0"/>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Teaching Point:</a:t>
            </a:r>
          </a:p>
          <a:p>
            <a:pPr marL="0" lvl="0" indent="0" algn="l" rtl="0">
              <a:lnSpc>
                <a:spcPct val="100000"/>
              </a:lnSpc>
              <a:spcBef>
                <a:spcPts val="0"/>
              </a:spcBef>
              <a:spcAft>
                <a:spcPts val="0"/>
              </a:spcAft>
              <a:buClr>
                <a:schemeClr val="dk1"/>
              </a:buClr>
              <a:buSzPts val="1100"/>
              <a:buFont typeface="Arial"/>
              <a:buNone/>
            </a:pPr>
            <a:endParaRPr b="1" dirty="0"/>
          </a:p>
          <a:p>
            <a:pPr marL="171450" indent="-171450">
              <a:buClr>
                <a:schemeClr val="dk1"/>
              </a:buClr>
            </a:pPr>
            <a:r>
              <a:rPr lang="en" dirty="0"/>
              <a:t>Together, the seminarians experience formation in four important areas:</a:t>
            </a:r>
            <a:endParaRPr dirty="0"/>
          </a:p>
          <a:p>
            <a:pPr marL="400050" indent="-228600">
              <a:buClr>
                <a:schemeClr val="dk1"/>
              </a:buClr>
              <a:buFont typeface="+mj-lt"/>
              <a:buAutoNum type="arabicPeriod"/>
            </a:pPr>
            <a:r>
              <a:rPr lang="en" dirty="0"/>
              <a:t>Human formation helps the candidate learn to relate well with others.</a:t>
            </a:r>
            <a:endParaRPr dirty="0"/>
          </a:p>
          <a:p>
            <a:pPr marL="400050" indent="-228600">
              <a:buClr>
                <a:schemeClr val="dk1"/>
              </a:buClr>
              <a:buFont typeface="+mj-lt"/>
              <a:buAutoNum type="arabicPeriod"/>
            </a:pPr>
            <a:r>
              <a:rPr lang="en" dirty="0"/>
              <a:t>Spiritual formation cultivates an intimate friendship with Jesus Christ, expressed in a lifelong commitment to personal prayer and devotion.</a:t>
            </a:r>
            <a:endParaRPr dirty="0"/>
          </a:p>
          <a:p>
            <a:pPr marL="400050" indent="-228600">
              <a:buClr>
                <a:schemeClr val="dk1"/>
              </a:buClr>
              <a:buFont typeface="+mj-lt"/>
              <a:buAutoNum type="arabicPeriod"/>
            </a:pPr>
            <a:r>
              <a:rPr lang="en" dirty="0"/>
              <a:t>Intellectual formation involves studies in theology and philosophy, leading to a deeper understanding of what it means to be human and to seek God.</a:t>
            </a:r>
            <a:endParaRPr dirty="0"/>
          </a:p>
          <a:p>
            <a:pPr marL="400050" indent="-228600">
              <a:buClr>
                <a:schemeClr val="dk1"/>
              </a:buClr>
              <a:buFont typeface="+mj-lt"/>
              <a:buAutoNum type="arabicPeriod"/>
            </a:pPr>
            <a:r>
              <a:rPr lang="en" dirty="0"/>
              <a:t>Pastoral formation—the goal of the whole process—makes candidates into shepherds of souls in imitation of Jesus Christ, the Good Shepherd.</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Clement of Alexandria</a:t>
            </a:r>
            <a:r>
              <a:rPr lang="en" dirty="0">
                <a:solidFill>
                  <a:schemeClr val="dk1"/>
                </a:solidFill>
              </a:rPr>
              <a:t>, from book 1, folio 5 recto of Les vrais pourtraits et vies des hommes illustres grecz, latins et payens (1584) by </a:t>
            </a:r>
            <a:r>
              <a:rPr lang="en" dirty="0">
                <a:solidFill>
                  <a:schemeClr val="dk1"/>
                </a:solidFill>
                <a:uFill>
                  <a:noFill/>
                </a:uFill>
                <a:hlinkClick r:id="rId4">
                  <a:extLst>
                    <a:ext uri="{A12FA001-AC4F-418D-AE19-62706E023703}">
                      <ahyp:hlinkClr xmlns:ahyp="http://schemas.microsoft.com/office/drawing/2018/hyperlinkcolor" val="tx"/>
                    </a:ext>
                  </a:extLst>
                </a:hlinkClick>
              </a:rPr>
              <a:t>André Thevet</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5">
                  <a:extLst>
                    <a:ext uri="{A12FA001-AC4F-418D-AE19-62706E023703}">
                      <ahyp:hlinkClr xmlns:ahyp="http://schemas.microsoft.com/office/drawing/2018/hyperlinkcolor" val="tx"/>
                    </a:ext>
                  </a:extLst>
                </a:hlinkClick>
              </a:rPr>
              <a:t>André Thévet</a:t>
            </a:r>
            <a:r>
              <a:rPr lang="en" dirty="0">
                <a:solidFill>
                  <a:schemeClr val="dk1"/>
                </a:solidFill>
              </a:rPr>
              <a:t>. Public domain. </a:t>
            </a:r>
            <a:r>
              <a:rPr lang="en-US" dirty="0">
                <a:solidFill>
                  <a:schemeClr val="dk1"/>
                </a:solidFill>
              </a:rPr>
              <a:t>https://commons.wikimedia.org/wiki/File:Clement_alexandrin.jpg.</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read aloud and summarize the slide information in their notebooks</a:t>
            </a:r>
            <a:r>
              <a:rPr lang="en" b="1" dirty="0">
                <a:solidFill>
                  <a:schemeClr val="dk1"/>
                </a:solidFill>
              </a:rPr>
              <a:t>.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1ac390678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31ac390678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Broad chain closeup.jpg</a:t>
            </a:r>
            <a:r>
              <a:rPr lang="en" dirty="0">
                <a:solidFill>
                  <a:schemeClr val="dk1"/>
                </a:solidFill>
              </a:rPr>
              <a:t>. Broad iron chain. </a:t>
            </a:r>
            <a:r>
              <a:rPr lang="en" dirty="0">
                <a:solidFill>
                  <a:schemeClr val="dk1"/>
                </a:solidFill>
                <a:uFill>
                  <a:noFill/>
                </a:uFill>
                <a:hlinkClick r:id="rId4">
                  <a:extLst>
                    <a:ext uri="{A12FA001-AC4F-418D-AE19-62706E023703}">
                      <ahyp:hlinkClr xmlns:ahyp="http://schemas.microsoft.com/office/drawing/2018/hyperlinkcolor" val="tx"/>
                    </a:ext>
                  </a:extLst>
                </a:hlinkClick>
              </a:rPr>
              <a:t>Toni Lozano</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 2.0</a:t>
            </a:r>
            <a:r>
              <a:rPr lang="en" dirty="0">
                <a:solidFill>
                  <a:schemeClr val="dk1"/>
                </a:solidFill>
              </a:rPr>
              <a:t>. </a:t>
            </a:r>
            <a:r>
              <a:rPr lang="en-US" dirty="0">
                <a:solidFill>
                  <a:schemeClr val="dk1"/>
                </a:solidFill>
              </a:rPr>
              <a:t>https://commons.wikimedia.org/wiki/File:Broad_chain_closeup.jpg.</a:t>
            </a:r>
            <a:endParaRPr dirty="0">
              <a:solidFill>
                <a:schemeClr val="dk1"/>
              </a:solidFill>
            </a:endParaRPr>
          </a:p>
          <a:p>
            <a:pPr marL="0" lvl="0" indent="0" algn="l" rtl="0">
              <a:lnSpc>
                <a:spcPct val="115000"/>
              </a:lnSpc>
              <a:spcBef>
                <a:spcPts val="500"/>
              </a:spcBef>
              <a:spcAft>
                <a:spcPts val="0"/>
              </a:spcAft>
              <a:buSzPts val="1100"/>
              <a:buNone/>
            </a:pPr>
            <a:endParaRPr lang="en" b="1" dirty="0"/>
          </a:p>
          <a:p>
            <a:pPr marL="0" lvl="0" indent="0" algn="l" rtl="0">
              <a:lnSpc>
                <a:spcPct val="115000"/>
              </a:lnSpc>
              <a:spcBef>
                <a:spcPts val="500"/>
              </a:spcBef>
              <a:spcAft>
                <a:spcPts val="0"/>
              </a:spcAft>
              <a:buSzPts val="1100"/>
              <a:buNone/>
            </a:pPr>
            <a:r>
              <a:rPr lang="en" b="1" dirty="0"/>
              <a:t>Directions:</a:t>
            </a:r>
            <a:r>
              <a:rPr lang="en" dirty="0"/>
              <a:t> Have students copy down this key term in their vocab section of their notes.</a:t>
            </a:r>
            <a:endParaRPr dirty="0"/>
          </a:p>
          <a:p>
            <a:pPr marL="0" lvl="0" indent="0" algn="l" rtl="0">
              <a:lnSpc>
                <a:spcPct val="100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r>
              <a:rPr lang="en" b="1" dirty="0"/>
              <a:t>Online Resources; </a:t>
            </a:r>
            <a:r>
              <a:rPr lang="en" dirty="0"/>
              <a:t>View video, </a:t>
            </a:r>
            <a:r>
              <a:rPr lang="en-US" i="1" dirty="0"/>
              <a:t>Does the Catholic Church Have Unbroken Apostolic Succession?</a:t>
            </a:r>
            <a:r>
              <a:rPr lang="en" dirty="0"/>
              <a:t> URL here: </a:t>
            </a:r>
            <a:r>
              <a:rPr lang="en" u="sng" dirty="0">
                <a:solidFill>
                  <a:schemeClr val="hlink"/>
                </a:solidFill>
                <a:hlinkClick r:id="rId6"/>
              </a:rPr>
              <a:t>https://youtu.be/La-EmKSKSPk</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Credits: </a:t>
            </a:r>
            <a:r>
              <a:rPr lang="en" dirty="0">
                <a:solidFill>
                  <a:schemeClr val="dk1"/>
                </a:solidFill>
              </a:rPr>
              <a:t>Cubao Diocese Media.</a:t>
            </a:r>
            <a:r>
              <a:rPr lang="en" dirty="0">
                <a:solidFill>
                  <a:schemeClr val="dk1"/>
                </a:solidFill>
                <a:uFill>
                  <a:noFill/>
                </a:uFill>
                <a:hlinkClick r:id="rId3">
                  <a:extLst>
                    <a:ext uri="{A12FA001-AC4F-418D-AE19-62706E023703}">
                      <ahyp:hlinkClr xmlns:ahyp="http://schemas.microsoft.com/office/drawing/2018/hyperlinkcolor" val="tx"/>
                    </a:ext>
                  </a:extLst>
                </a:hlinkClick>
              </a:rPr>
              <a:t>Creative Commons Attribution 4.0</a:t>
            </a:r>
            <a:r>
              <a:rPr lang="en" dirty="0">
                <a:solidFill>
                  <a:schemeClr val="dk1"/>
                </a:solidFill>
              </a:rPr>
              <a:t>. Bishop Honesto Ongtioco</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Palm sunday mass, St. Franciskus Xaverius, Catholic church, Arendal, Norway. Pater Sigurd Markussen.</a:t>
            </a:r>
            <a:r>
              <a:rPr lang="en" dirty="0">
                <a:solidFill>
                  <a:schemeClr val="dk1"/>
                </a:solidFill>
                <a:uFill>
                  <a:noFill/>
                </a:uFill>
                <a:hlinkClick r:id="rId4">
                  <a:extLst>
                    <a:ext uri="{A12FA001-AC4F-418D-AE19-62706E023703}">
                      <ahyp:hlinkClr xmlns:ahyp="http://schemas.microsoft.com/office/drawing/2018/hyperlinkcolor" val="tx"/>
                    </a:ext>
                  </a:extLst>
                </a:hlinkClick>
              </a:rPr>
              <a:t>Jan-Erik Løken</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Jáhen křtí.jpg</a:t>
            </a:r>
            <a:r>
              <a:rPr lang="en" dirty="0">
                <a:solidFill>
                  <a:schemeClr val="dk1"/>
                </a:solidFill>
              </a:rPr>
              <a:t> </a:t>
            </a:r>
            <a:r>
              <a:rPr lang="en" dirty="0">
                <a:solidFill>
                  <a:srgbClr val="1F1F1F"/>
                </a:solidFill>
                <a:highlight>
                  <a:srgbClr val="F8F9FA"/>
                </a:highlight>
              </a:rPr>
              <a:t>Deacon Václav Mikula performs a baptism in the church.</a:t>
            </a:r>
            <a:r>
              <a:rPr lang="en" dirty="0">
                <a:solidFill>
                  <a:schemeClr val="dk1"/>
                </a:solidFill>
              </a:rPr>
              <a:t> v Hrobech.</a:t>
            </a:r>
            <a:r>
              <a:rPr lang="en" dirty="0">
                <a:solidFill>
                  <a:schemeClr val="dk1"/>
                </a:solidFill>
                <a:uFill>
                  <a:noFill/>
                </a:uFill>
                <a:hlinkClick r:id="rId7">
                  <a:extLst>
                    <a:ext uri="{A12FA001-AC4F-418D-AE19-62706E023703}">
                      <ahyp:hlinkClr xmlns:ahyp="http://schemas.microsoft.com/office/drawing/2018/hyperlinkcolor" val="tx"/>
                    </a:ext>
                  </a:extLst>
                </a:hlinkClick>
              </a:rPr>
              <a:t>Václav Mikula</a:t>
            </a:r>
            <a:r>
              <a:rPr lang="en" dirty="0">
                <a:solidFill>
                  <a:schemeClr val="dk1"/>
                </a:solidFill>
              </a:rPr>
              <a:t>.</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u="sng" dirty="0">
                <a:solidFill>
                  <a:srgbClr val="1155CC"/>
                </a:solidFill>
                <a:hlinkClick r:id="rId8">
                  <a:extLst>
                    <a:ext uri="{A12FA001-AC4F-418D-AE19-62706E023703}">
                      <ahyp:hlinkClr xmlns:ahyp="http://schemas.microsoft.com/office/drawing/2018/hyperlinkcolor" val="tx"/>
                    </a:ext>
                  </a:extLst>
                </a:hlinkClick>
              </a:rPr>
              <a:t>https://commons.wikimedia.org/</a:t>
            </a:r>
            <a:endParaRPr lang="en" u="sng" dirty="0">
              <a:solidFill>
                <a:srgbClr val="1155CC"/>
              </a:solidFill>
            </a:endParaRPr>
          </a:p>
          <a:p>
            <a:pPr marL="0" lvl="0" indent="0" algn="l" rtl="0">
              <a:lnSpc>
                <a:spcPct val="115000"/>
              </a:lnSpc>
              <a:spcBef>
                <a:spcPts val="0"/>
              </a:spcBef>
              <a:spcAft>
                <a:spcPts val="0"/>
              </a:spcAft>
              <a:buClr>
                <a:schemeClr val="dk1"/>
              </a:buClr>
              <a:buSzPts val="1100"/>
              <a:buFont typeface="Arial"/>
              <a:buNone/>
            </a:pPr>
            <a:r>
              <a:rPr lang="en-US" b="0" dirty="0"/>
              <a:t>https://commons.wikimedia.org/wiki/File:Bishop_Honesto_Ongtioco.jpg, https://commons.wikimedia.org/wiki/File:Palmsunday_mass,_St._Franciskus_Xaverius,_Catholic_church,_Arendal,_Norway._Pater_Sigurd_Markussen.jpg, https://commons.wikimedia.org/wiki/File:J%C3%A1hen_k%C5%99t%C3%AD.jpg</a:t>
            </a:r>
            <a:endParaRPr b="0"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t>Directions: </a:t>
            </a:r>
            <a:r>
              <a:rPr lang="en" dirty="0"/>
              <a:t>Have students copy down information from the slide into their notes.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Teaching Points:</a:t>
            </a:r>
            <a:r>
              <a:rPr lang="en" dirty="0"/>
              <a:t> </a:t>
            </a:r>
            <a:endParaRPr dirty="0"/>
          </a:p>
          <a:p>
            <a:pPr marL="171450" indent="-171450"/>
            <a:r>
              <a:rPr lang="en" dirty="0"/>
              <a:t>Since the beginning of the Church, the Sacrament of Holy Orders has been conferred in three degrees: the episcopate, presbyterate, and diaconate. These ordinations lead to the ministries of deacon, priest, and bishop.</a:t>
            </a:r>
          </a:p>
          <a:p>
            <a:pPr marL="171450" indent="-171450"/>
            <a:endParaRPr lang="en" dirty="0"/>
          </a:p>
          <a:p>
            <a:pPr marL="171450" indent="-171450"/>
            <a:r>
              <a:rPr lang="en" dirty="0"/>
              <a:t>The orders of bishop and priest enable the one who is ordained to act in the Person of Christ, the Head of the Body, in celebration of the sacraments. Deacons are ordained to help and serve both priests and bishops in their work. Since priests and bishops are configured to Christ, they can act as the head of Christ’s Body, the Church. Deacons are configured to Christ so that they might serve as he served. Bishops, priests, and deacons are irreplaceable in the structure of the Church; in fact, without them, one cannot speak of the Church.</a:t>
            </a:r>
          </a:p>
          <a:p>
            <a:pPr marL="0" indent="0">
              <a:buNone/>
            </a:pPr>
            <a:endParaRPr dirty="0"/>
          </a:p>
          <a:p>
            <a:pPr marL="171450" indent="-171450"/>
            <a:r>
              <a:rPr lang="en" dirty="0"/>
              <a:t>The Twelve Apostles soon realized they needed others to help them in their rapidly expanding ministry of spreading the Good News and celebrating the Eucharist. They chose seven men—Stephen, Philip, Prochorus, Nicanor, Timon, Parmenas, and Nicholas of Antioch—to serve as deacons, or ministers (see Acts 6:5). Deacons attended to the internal needs of the community—both at the Eucharistic table and elsewhere. They read aloud the Scriptures, administered Communion, taught catechumens, ministered to the sick, and distributed food and clothing to the poor, especially widows and orphans.</a:t>
            </a:r>
          </a:p>
          <a:p>
            <a:pPr marL="0" indent="0">
              <a:buNone/>
            </a:pPr>
            <a:endParaRPr dirty="0"/>
          </a:p>
          <a:p>
            <a:pPr marL="171450" indent="-171450"/>
            <a:r>
              <a:rPr lang="en" dirty="0"/>
              <a:t>The Apostles chose men to be presbyters, or elders, of each local Church: “They appointed presbyters for them in each church and, with prayer and fasting, commended them to the Lord in whom they had put their faith” (Acts 14:23). The Apostles invested these men through a ritual involving prayer and the laying on of hands. Decisions affecting the entire Church were made at general councils by the Apostles acting together with presbyters (Acts 15).</a:t>
            </a:r>
          </a:p>
          <a:p>
            <a:pPr marL="0" indent="0">
              <a:buNone/>
            </a:pPr>
            <a:endParaRPr dirty="0"/>
          </a:p>
          <a:p>
            <a:pPr marL="171450" indent="-171450"/>
            <a:r>
              <a:rPr lang="en" dirty="0"/>
              <a:t>Eventually, the Apostles selected men to be their successors and to continue their work after their deaths. The recorded Greek name for the successors was </a:t>
            </a:r>
            <a:r>
              <a:rPr lang="en" i="1" dirty="0"/>
              <a:t>episcopoi</a:t>
            </a:r>
            <a:r>
              <a:rPr lang="en" dirty="0"/>
              <a:t>, or bishops in English. Holy Orders preserve the apostolic priesthood for over 2,000 years; it is the key that links the chain of apostolic succession. Our Catholic bishops can link their episcopacy back to the Twelve Apostles.</a:t>
            </a:r>
          </a:p>
          <a:p>
            <a:pPr marL="0" indent="0">
              <a:buNone/>
            </a:pPr>
            <a:endParaRPr lang="en" dirty="0">
              <a:solidFill>
                <a:schemeClr val="dk1"/>
              </a:solidFill>
              <a:latin typeface="Times New Roman"/>
              <a:ea typeface="Times New Roman"/>
              <a:cs typeface="Times New Roman"/>
              <a:sym typeface="Times New Roman"/>
            </a:endParaRPr>
          </a:p>
          <a:p>
            <a:pPr marL="0" indent="0">
              <a:buNone/>
            </a:pPr>
            <a:r>
              <a:rPr lang="en" b="1" dirty="0"/>
              <a:t>Online Resources:</a:t>
            </a:r>
            <a:r>
              <a:rPr lang="en" dirty="0"/>
              <a:t> Have students view video, </a:t>
            </a:r>
            <a:r>
              <a:rPr lang="en-US" i="1" dirty="0"/>
              <a:t>3MC - Episode 47 - What are the degrees of the Sacrament of Holy Orders?</a:t>
            </a:r>
            <a:r>
              <a:rPr lang="en" i="1" dirty="0"/>
              <a:t> </a:t>
            </a:r>
            <a:r>
              <a:rPr lang="en" dirty="0"/>
              <a:t>URL here: </a:t>
            </a:r>
            <a:r>
              <a:rPr lang="en" u="sng" dirty="0">
                <a:solidFill>
                  <a:schemeClr val="hlink"/>
                </a:solidFill>
                <a:hlinkClick r:id="rId9"/>
              </a:rPr>
              <a:t>https://youtu.be/aq315ppTiOY</a:t>
            </a:r>
            <a:endParaRPr dirty="0"/>
          </a:p>
          <a:p>
            <a:pPr marL="0" lvl="0" indent="0" algn="l" rtl="0">
              <a:spcBef>
                <a:spcPts val="1200"/>
              </a:spcBef>
              <a:spcAft>
                <a:spcPts val="0"/>
              </a:spcAft>
              <a:buSzPts val="1100"/>
              <a:buNone/>
            </a:pPr>
            <a:endParaRPr lang="en" b="1" dirty="0">
              <a:solidFill>
                <a:schemeClr val="dk1"/>
              </a:solidFill>
            </a:endParaRPr>
          </a:p>
          <a:p>
            <a:pPr marL="0" lvl="0" indent="0" algn="l" rtl="0">
              <a:spcBef>
                <a:spcPts val="1200"/>
              </a:spcBef>
              <a:spcAft>
                <a:spcPts val="0"/>
              </a:spcAft>
              <a:buSzPts val="1100"/>
              <a:buNone/>
            </a:pPr>
            <a:r>
              <a:rPr lang="en" b="1" dirty="0">
                <a:solidFill>
                  <a:schemeClr val="dk1"/>
                </a:solidFill>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endParaRPr>
          </a:p>
          <a:p>
            <a:pPr marL="0" lvl="0" indent="0" algn="l" rtl="0">
              <a:lnSpc>
                <a:spcPct val="200000"/>
              </a:lnSpc>
              <a:spcBef>
                <a:spcPts val="1200"/>
              </a:spcBef>
              <a:spcAft>
                <a:spcPts val="0"/>
              </a:spcAft>
              <a:buSzPts val="1100"/>
              <a:buNone/>
            </a:pPr>
            <a:endParaRPr dirty="0"/>
          </a:p>
          <a:p>
            <a:pPr marL="0" lvl="0" indent="0" algn="l" rtl="0">
              <a:lnSpc>
                <a:spcPct val="200000"/>
              </a:lnSpc>
              <a:spcBef>
                <a:spcPts val="1200"/>
              </a:spcBef>
              <a:spcAft>
                <a:spcPts val="0"/>
              </a:spcAft>
              <a:buSzPts val="1100"/>
              <a:buNone/>
            </a:pPr>
            <a:endParaRPr dirty="0"/>
          </a:p>
          <a:p>
            <a:pPr marL="0" lvl="0" indent="0" algn="l" rtl="0">
              <a:lnSpc>
                <a:spcPct val="100000"/>
              </a:lnSpc>
              <a:spcBef>
                <a:spcPts val="1200"/>
              </a:spcBef>
              <a:spcAft>
                <a:spcPts val="0"/>
              </a:spcAft>
              <a:buClr>
                <a:schemeClr val="dk1"/>
              </a:buClr>
              <a:buSzPts val="1100"/>
              <a:buFont typeface="Arial"/>
              <a:buNone/>
            </a:pPr>
            <a:endParaRPr sz="1800" dirty="0">
              <a:solidFill>
                <a:srgbClr val="0C343D"/>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ae5cbf38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eae5cbf384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Mitre - Cardinal (Heraldry).svg</a:t>
            </a:r>
            <a:r>
              <a:rPr lang="en" dirty="0">
                <a:solidFill>
                  <a:schemeClr val="dk1"/>
                </a:solidFill>
              </a:rPr>
              <a:t>. </a:t>
            </a:r>
            <a:r>
              <a:rPr lang="en-US" dirty="0">
                <a:solidFill>
                  <a:schemeClr val="dk1"/>
                </a:solidFill>
              </a:rPr>
              <a:t>https://commons.wikimedia.org/wiki/File:Mitre_-_Cardinal_(Heraldry).svg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2.5</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Bishop ring Louvre OA3357.jpg</a:t>
            </a:r>
            <a:r>
              <a:rPr lang="en" dirty="0">
                <a:solidFill>
                  <a:schemeClr val="dk1"/>
                </a:solidFill>
                <a:uFill>
                  <a:noFill/>
                </a:uFill>
              </a:rPr>
              <a:t> </a:t>
            </a:r>
            <a:endParaRPr dirty="0">
              <a:solidFill>
                <a:schemeClr val="dk1"/>
              </a:solidFill>
            </a:endParaRPr>
          </a:p>
          <a:p>
            <a:pPr marL="0" lvl="0" indent="0" algn="l" rtl="0">
              <a:spcBef>
                <a:spcPts val="0"/>
              </a:spcBef>
              <a:spcAft>
                <a:spcPts val="0"/>
              </a:spcAft>
              <a:buSzPts val="1100"/>
              <a:buNone/>
            </a:pPr>
            <a:r>
              <a:rPr lang="en" dirty="0">
                <a:solidFill>
                  <a:schemeClr val="dk1"/>
                </a:solidFill>
                <a:uFill>
                  <a:noFill/>
                </a:uFill>
                <a:hlinkClick r:id="rId6">
                  <a:extLst>
                    <a:ext uri="{A12FA001-AC4F-418D-AE19-62706E023703}">
                      <ahyp:hlinkClr xmlns:ahyp="http://schemas.microsoft.com/office/drawing/2018/hyperlinkcolor" val="tx"/>
                    </a:ext>
                  </a:extLst>
                </a:hlinkClick>
              </a:rPr>
              <a:t>Marie-Lan Nguyen</a:t>
            </a:r>
            <a:r>
              <a:rPr lang="en" dirty="0">
                <a:solidFill>
                  <a:schemeClr val="dk1"/>
                </a:solidFill>
              </a:rPr>
              <a:t>. Public domain. </a:t>
            </a:r>
            <a:r>
              <a:rPr lang="en" sz="1050" dirty="0">
                <a:solidFill>
                  <a:schemeClr val="dk1"/>
                </a:solidFill>
                <a:highlight>
                  <a:srgbClr val="F8F9FA"/>
                </a:highlight>
              </a:rPr>
              <a:t>Crozier with representation of the Annunciation.</a:t>
            </a:r>
            <a:r>
              <a:rPr lang="en" dirty="0">
                <a:solidFill>
                  <a:schemeClr val="dk1"/>
                </a:solidFill>
              </a:rPr>
              <a:t>Unknown artist.</a:t>
            </a:r>
            <a:r>
              <a:rPr lang="en" sz="1050" dirty="0">
                <a:solidFill>
                  <a:schemeClr val="dk1"/>
                </a:solidFill>
                <a:highlight>
                  <a:srgbClr val="F8F9FA"/>
                </a:highlight>
              </a:rPr>
              <a:t>Public domain. wikicommons.org</a:t>
            </a:r>
            <a:endParaRPr sz="1050" dirty="0">
              <a:solidFill>
                <a:schemeClr val="dk1"/>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832a4938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36832a4938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Photo Credit:</a:t>
            </a:r>
            <a:r>
              <a:rPr lang="en" dirty="0">
                <a:solidFill>
                  <a:schemeClr val="dk1"/>
                </a:solidFill>
              </a:rPr>
              <a:t> Vestments of a priest dressed for Mass in the Roman Rite, liturgical colour green.</a:t>
            </a:r>
            <a:r>
              <a:rPr lang="en" dirty="0">
                <a:solidFill>
                  <a:schemeClr val="dk1"/>
                </a:solidFill>
                <a:uFill>
                  <a:noFill/>
                </a:uFill>
                <a:hlinkClick r:id="rId3">
                  <a:extLst>
                    <a:ext uri="{A12FA001-AC4F-418D-AE19-62706E023703}">
                      <ahyp:hlinkClr xmlns:ahyp="http://schemas.microsoft.com/office/drawing/2018/hyperlinkcolor" val="tx"/>
                    </a:ext>
                  </a:extLst>
                </a:hlinkClick>
              </a:rPr>
              <a:t>Tom-L</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4.0</a:t>
            </a:r>
            <a:r>
              <a:rPr lang="en" dirty="0">
                <a:solidFill>
                  <a:schemeClr val="dk1"/>
                </a:solidFill>
              </a:rPr>
              <a:t>. </a:t>
            </a:r>
            <a:r>
              <a:rPr lang="en-US" dirty="0">
                <a:solidFill>
                  <a:schemeClr val="dk1"/>
                </a:solidFill>
              </a:rPr>
              <a:t>https://commons.wikimedia.org/wiki/File:Roman_Rite_Mass_Vestments_-_Priest.svg </a:t>
            </a:r>
            <a:r>
              <a:rPr lang="en" dirty="0">
                <a:solidFill>
                  <a:schemeClr val="dk1"/>
                </a:solidFill>
              </a:rPr>
              <a:t>Showing the difference in how the stole is worn, and also pectoral crosses, subcinctorium and falda.</a:t>
            </a:r>
            <a:r>
              <a:rPr lang="en" dirty="0">
                <a:solidFill>
                  <a:schemeClr val="dk1"/>
                </a:solidFill>
                <a:uFill>
                  <a:noFill/>
                </a:uFill>
                <a:hlinkClick r:id="rId3">
                  <a:extLst>
                    <a:ext uri="{A12FA001-AC4F-418D-AE19-62706E023703}">
                      <ahyp:hlinkClr xmlns:ahyp="http://schemas.microsoft.com/office/drawing/2018/hyperlinkcolor" val="tx"/>
                    </a:ext>
                  </a:extLst>
                </a:hlinkClick>
              </a:rPr>
              <a:t>Tom-L</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4.0</a:t>
            </a:r>
            <a:r>
              <a:rPr lang="en" dirty="0">
                <a:solidFill>
                  <a:schemeClr val="dk1"/>
                </a:solidFill>
              </a:rPr>
              <a:t>. wikicommons.org </a:t>
            </a:r>
            <a:r>
              <a:rPr lang="en-US" dirty="0">
                <a:solidFill>
                  <a:schemeClr val="dk1"/>
                </a:solidFill>
              </a:rPr>
              <a:t>https://commons.wikimedia.org/wiki/File:Roman_Rite_Mass_Stole_and_Maniple_-_Bishop.svg</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slide information in their notebooks</a:t>
            </a:r>
            <a:r>
              <a:rPr lang="en" b="1" dirty="0">
                <a:solidFill>
                  <a:schemeClr val="dk1"/>
                </a:solidFill>
              </a:rPr>
              <a:t>.</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7" name="Google Shape;5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google.com/search?safe=active&amp;sca_esv=45c8bf4228d081b3&amp;cs=0&amp;q=episcopal+motto&amp;sa=X&amp;ved=2ahUKEwjbsbnlyOyNAxWJkO4BHYWYLF4QxccNegQIBBAC&amp;mstk=AUtExfCz1ndbDpMOsONl37MsZihwUz0TVtg3nLbinFXUxEFmN8H0d-Y59GGFDTF0KSoh7F0aser9FzqV0m1LbodimLgSuHOTvILG40DhHeTauQ0WmKnZzdb8jumoOeT-Kc_TE-F-2rddu5uRn_1uq1RE-X0GTgwqRGrp98gJ_ZvPGL7H-Rg&amp;csui=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
          <p:cNvSpPr txBox="1"/>
          <p:nvPr/>
        </p:nvSpPr>
        <p:spPr>
          <a:xfrm>
            <a:off x="1027200" y="1584750"/>
            <a:ext cx="7089600" cy="197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chemeClr val="lt2"/>
                </a:solidFill>
                <a:latin typeface="Calibri"/>
                <a:ea typeface="Calibri"/>
                <a:cs typeface="Calibri"/>
                <a:sym typeface="Calibri"/>
              </a:rPr>
              <a:t>7. THE </a:t>
            </a:r>
            <a:r>
              <a:rPr lang="en" sz="5200" b="1">
                <a:solidFill>
                  <a:schemeClr val="lt2"/>
                </a:solidFill>
                <a:latin typeface="Calibri"/>
                <a:ea typeface="Calibri"/>
                <a:cs typeface="Calibri"/>
                <a:sym typeface="Calibri"/>
              </a:rPr>
              <a:t>SACRAMENT OF HOLY ORDERS</a:t>
            </a:r>
            <a:endParaRPr sz="5200" b="1" i="0" u="none" strike="noStrike" cap="none">
              <a:solidFill>
                <a:schemeClr val="lt2"/>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4672E759-567F-4E5C-97AC-FCE60FC3D484}"/>
              </a:ext>
            </a:extLst>
          </p:cNvPr>
          <p:cNvSpPr/>
          <p:nvPr/>
        </p:nvSpPr>
        <p:spPr>
          <a:xfrm>
            <a:off x="0" y="0"/>
            <a:ext cx="9144000" cy="5143500"/>
          </a:xfrm>
          <a:prstGeom prst="rect">
            <a:avLst/>
          </a:prstGeom>
          <a:solidFill>
            <a:srgbClr val="28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403DD7-5620-462E-93B8-81B7BCC95B75}"/>
              </a:ext>
            </a:extLst>
          </p:cNvPr>
          <p:cNvPicPr>
            <a:picLocks noChangeAspect="1"/>
          </p:cNvPicPr>
          <p:nvPr/>
        </p:nvPicPr>
        <p:blipFill rotWithShape="1">
          <a:blip r:embed="rId4">
            <a:alphaModFix amt="60000"/>
          </a:blip>
          <a:srcRect t="26405" b="1739"/>
          <a:stretch/>
        </p:blipFill>
        <p:spPr>
          <a:xfrm>
            <a:off x="0" y="1"/>
            <a:ext cx="9144000" cy="5143500"/>
          </a:xfrm>
          <a:prstGeom prst="rect">
            <a:avLst/>
          </a:prstGeom>
        </p:spPr>
      </p:pic>
      <p:sp>
        <p:nvSpPr>
          <p:cNvPr id="6" name="Oval 5">
            <a:extLst>
              <a:ext uri="{FF2B5EF4-FFF2-40B4-BE49-F238E27FC236}">
                <a16:creationId xmlns:a16="http://schemas.microsoft.com/office/drawing/2014/main" id="{E030970C-650E-450E-855F-B0AE41EC7D03}"/>
              </a:ext>
            </a:extLst>
          </p:cNvPr>
          <p:cNvSpPr/>
          <p:nvPr/>
        </p:nvSpPr>
        <p:spPr>
          <a:xfrm>
            <a:off x="4135208" y="1941056"/>
            <a:ext cx="873578" cy="898072"/>
          </a:xfrm>
          <a:prstGeom prst="ellipse">
            <a:avLst/>
          </a:prstGeom>
          <a:solidFill>
            <a:srgbClr val="289D4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7</a:t>
            </a:r>
          </a:p>
        </p:txBody>
      </p:sp>
      <p:sp>
        <p:nvSpPr>
          <p:cNvPr id="7" name="TextBox 6">
            <a:extLst>
              <a:ext uri="{FF2B5EF4-FFF2-40B4-BE49-F238E27FC236}">
                <a16:creationId xmlns:a16="http://schemas.microsoft.com/office/drawing/2014/main" id="{89BDED22-66CA-4EDD-9B64-FFE14F8BAB8E}"/>
              </a:ext>
            </a:extLst>
          </p:cNvPr>
          <p:cNvSpPr txBox="1"/>
          <p:nvPr/>
        </p:nvSpPr>
        <p:spPr>
          <a:xfrm>
            <a:off x="-1" y="4620280"/>
            <a:ext cx="9144000" cy="523220"/>
          </a:xfrm>
          <a:prstGeom prst="rect">
            <a:avLst/>
          </a:prstGeom>
          <a:solidFill>
            <a:srgbClr val="289D45"/>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
        <p:nvSpPr>
          <p:cNvPr id="8" name="TextBox 7">
            <a:extLst>
              <a:ext uri="{FF2B5EF4-FFF2-40B4-BE49-F238E27FC236}">
                <a16:creationId xmlns:a16="http://schemas.microsoft.com/office/drawing/2014/main" id="{6274B7E9-6D0E-4729-BD43-0529BD6BEE4D}"/>
              </a:ext>
            </a:extLst>
          </p:cNvPr>
          <p:cNvSpPr txBox="1"/>
          <p:nvPr/>
        </p:nvSpPr>
        <p:spPr>
          <a:xfrm>
            <a:off x="1212692" y="3120018"/>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Sacrament of Holy Orders</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75"/>
        <p:cNvGrpSpPr/>
        <p:nvPr/>
      </p:nvGrpSpPr>
      <p:grpSpPr>
        <a:xfrm>
          <a:off x="0" y="0"/>
          <a:ext cx="0" cy="0"/>
          <a:chOff x="0" y="0"/>
          <a:chExt cx="0" cy="0"/>
        </a:xfrm>
      </p:grpSpPr>
      <p:sp>
        <p:nvSpPr>
          <p:cNvPr id="176" name="Google Shape;176;g36832a49386_0_34"/>
          <p:cNvSpPr txBox="1">
            <a:spLocks noGrp="1"/>
          </p:cNvSpPr>
          <p:nvPr>
            <p:ph type="title"/>
          </p:nvPr>
        </p:nvSpPr>
        <p:spPr>
          <a:xfrm>
            <a:off x="311700" y="335500"/>
            <a:ext cx="8520600" cy="998100"/>
          </a:xfrm>
          <a:prstGeom prst="rect">
            <a:avLst/>
          </a:prstGeom>
          <a:solidFill>
            <a:srgbClr val="274E13"/>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5000" b="1">
                <a:solidFill>
                  <a:schemeClr val="lt1"/>
                </a:solidFill>
                <a:latin typeface="Calibri"/>
                <a:ea typeface="Calibri"/>
                <a:cs typeface="Calibri"/>
                <a:sym typeface="Calibri"/>
              </a:rPr>
              <a:t> </a:t>
            </a:r>
            <a:r>
              <a:rPr lang="en" sz="4100" b="1">
                <a:solidFill>
                  <a:schemeClr val="lt1"/>
                </a:solidFill>
                <a:latin typeface="Calibri"/>
                <a:ea typeface="Calibri"/>
                <a:cs typeface="Calibri"/>
                <a:sym typeface="Calibri"/>
              </a:rPr>
              <a:t>Deacon’s Dalmatic &amp; Book of Gospels</a:t>
            </a:r>
            <a:endParaRPr sz="4100" b="1">
              <a:solidFill>
                <a:schemeClr val="lt1"/>
              </a:solidFill>
              <a:latin typeface="Calibri"/>
              <a:ea typeface="Calibri"/>
              <a:cs typeface="Calibri"/>
              <a:sym typeface="Calibri"/>
            </a:endParaRPr>
          </a:p>
        </p:txBody>
      </p:sp>
      <p:sp>
        <p:nvSpPr>
          <p:cNvPr id="177" name="Google Shape;177;g36832a49386_0_34"/>
          <p:cNvSpPr txBox="1"/>
          <p:nvPr/>
        </p:nvSpPr>
        <p:spPr>
          <a:xfrm>
            <a:off x="2051850" y="1597125"/>
            <a:ext cx="6460800" cy="34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dalmatic: </a:t>
            </a:r>
            <a:r>
              <a:rPr lang="en" sz="2500" b="1" dirty="0">
                <a:solidFill>
                  <a:srgbClr val="274E13"/>
                </a:solidFill>
                <a:latin typeface="Calibri"/>
                <a:ea typeface="Calibri"/>
                <a:cs typeface="Calibri"/>
                <a:sym typeface="Calibri"/>
              </a:rPr>
              <a:t>unlike a chasuble, a dalmatic (from the root word for tunic) has sleeves</a:t>
            </a:r>
            <a:endParaRPr sz="2500" b="1" dirty="0">
              <a:solidFill>
                <a:srgbClr val="274E13"/>
              </a:solidFill>
              <a:latin typeface="Calibri"/>
              <a:ea typeface="Calibri"/>
              <a:cs typeface="Calibri"/>
              <a:sym typeface="Calibri"/>
            </a:endParaRPr>
          </a:p>
          <a:p>
            <a:pPr marL="0" lvl="0" indent="0" algn="l" rtl="0">
              <a:spcBef>
                <a:spcPts val="0"/>
              </a:spcBef>
              <a:spcAft>
                <a:spcPts val="0"/>
              </a:spcAft>
              <a:buNone/>
            </a:pPr>
            <a:r>
              <a:rPr lang="en" sz="2500" b="1" dirty="0">
                <a:solidFill>
                  <a:srgbClr val="274E13"/>
                </a:solidFill>
                <a:latin typeface="Calibri"/>
                <a:ea typeface="Calibri"/>
                <a:cs typeface="Calibri"/>
                <a:sym typeface="Calibri"/>
              </a:rPr>
              <a:t> </a:t>
            </a:r>
            <a:endParaRPr sz="2500" b="1" dirty="0">
              <a:solidFill>
                <a:srgbClr val="274E13"/>
              </a:solidFill>
              <a:latin typeface="Calibri"/>
              <a:ea typeface="Calibri"/>
              <a:cs typeface="Calibri"/>
              <a:sym typeface="Calibri"/>
            </a:endParaRPr>
          </a:p>
          <a:p>
            <a:pPr marL="0" lvl="0" indent="0" algn="l" rtl="0">
              <a:spcBef>
                <a:spcPts val="0"/>
              </a:spcBef>
              <a:spcAft>
                <a:spcPts val="0"/>
              </a:spcAft>
              <a:buNone/>
            </a:pPr>
            <a:endParaRPr sz="25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5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Book of Gospels:</a:t>
            </a:r>
            <a:r>
              <a:rPr lang="en" sz="2500" b="1" dirty="0">
                <a:solidFill>
                  <a:srgbClr val="274E13"/>
                </a:solidFill>
                <a:latin typeface="Calibri"/>
                <a:ea typeface="Calibri"/>
                <a:cs typeface="Calibri"/>
                <a:sym typeface="Calibri"/>
              </a:rPr>
              <a:t> a sign of Christ’s presence in the liturgy</a:t>
            </a:r>
            <a:endParaRPr sz="2200" b="1" dirty="0">
              <a:solidFill>
                <a:srgbClr val="274E13"/>
              </a:solidFill>
              <a:latin typeface="Calibri"/>
              <a:ea typeface="Calibri"/>
              <a:cs typeface="Calibri"/>
              <a:sym typeface="Calibri"/>
            </a:endParaRPr>
          </a:p>
        </p:txBody>
      </p:sp>
      <p:pic>
        <p:nvPicPr>
          <p:cNvPr id="178" name="Google Shape;178;g36832a49386_0_34"/>
          <p:cNvPicPr preferRelativeResize="0"/>
          <p:nvPr/>
        </p:nvPicPr>
        <p:blipFill rotWithShape="1">
          <a:blip r:embed="rId3">
            <a:alphaModFix/>
          </a:blip>
          <a:srcRect l="51416"/>
          <a:stretch/>
        </p:blipFill>
        <p:spPr>
          <a:xfrm>
            <a:off x="520475" y="1458475"/>
            <a:ext cx="1130026" cy="1497300"/>
          </a:xfrm>
          <a:prstGeom prst="rect">
            <a:avLst/>
          </a:prstGeom>
          <a:noFill/>
          <a:ln>
            <a:noFill/>
          </a:ln>
        </p:spPr>
      </p:pic>
      <p:pic>
        <p:nvPicPr>
          <p:cNvPr id="179" name="Google Shape;179;g36832a49386_0_34"/>
          <p:cNvPicPr preferRelativeResize="0"/>
          <p:nvPr/>
        </p:nvPicPr>
        <p:blipFill>
          <a:blip r:embed="rId4">
            <a:alphaModFix/>
          </a:blip>
          <a:stretch>
            <a:fillRect/>
          </a:stretch>
        </p:blipFill>
        <p:spPr>
          <a:xfrm>
            <a:off x="594192" y="3253634"/>
            <a:ext cx="1130025" cy="15015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g31ac3906781_0_24"/>
          <p:cNvSpPr txBox="1">
            <a:spLocks noGrp="1"/>
          </p:cNvSpPr>
          <p:nvPr>
            <p:ph type="subTitle" idx="1"/>
          </p:nvPr>
        </p:nvSpPr>
        <p:spPr>
          <a:xfrm>
            <a:off x="3861950" y="1527375"/>
            <a:ext cx="4833000" cy="31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100" dirty="0">
                <a:solidFill>
                  <a:schemeClr val="lt1"/>
                </a:solidFill>
                <a:latin typeface="Calibri"/>
                <a:ea typeface="Calibri"/>
                <a:cs typeface="Calibri"/>
                <a:sym typeface="Calibri"/>
              </a:rPr>
              <a:t>I</a:t>
            </a:r>
            <a:r>
              <a:rPr lang="en" sz="2000" dirty="0">
                <a:solidFill>
                  <a:schemeClr val="lt1"/>
                </a:solidFill>
                <a:latin typeface="Calibri"/>
                <a:ea typeface="Calibri"/>
                <a:cs typeface="Calibri"/>
                <a:sym typeface="Calibri"/>
              </a:rPr>
              <a:t>n Scripture, someone who administers religious rituals especially the offering of sacrifice as a mediator between the people and God. </a:t>
            </a:r>
            <a:endParaRPr sz="2000" dirty="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000" dirty="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r>
              <a:rPr lang="en" sz="2000" dirty="0">
                <a:solidFill>
                  <a:schemeClr val="lt1"/>
                </a:solidFill>
                <a:latin typeface="Calibri"/>
                <a:ea typeface="Calibri"/>
                <a:cs typeface="Calibri"/>
                <a:sym typeface="Calibri"/>
              </a:rPr>
              <a:t>In the Church, a man ordained through the sacrament of Holy Orders entrusted with specific roles and responsibilities, including preaching the Gospel, administering the sacraments, and leading the faithful. </a:t>
            </a:r>
            <a:endParaRPr sz="2000" dirty="0">
              <a:solidFill>
                <a:schemeClr val="lt1"/>
              </a:solidFill>
              <a:latin typeface="Calibri"/>
              <a:ea typeface="Calibri"/>
              <a:cs typeface="Calibri"/>
              <a:sym typeface="Calibri"/>
            </a:endParaRPr>
          </a:p>
        </p:txBody>
      </p:sp>
      <p:sp>
        <p:nvSpPr>
          <p:cNvPr id="185" name="Google Shape;185;g31ac3906781_0_24"/>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1ac3906781_0_24"/>
          <p:cNvSpPr txBox="1"/>
          <p:nvPr/>
        </p:nvSpPr>
        <p:spPr>
          <a:xfrm>
            <a:off x="1676125" y="188375"/>
            <a:ext cx="6714300" cy="111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Priest</a:t>
            </a:r>
            <a:endParaRPr sz="5300" b="0" i="0" u="none" strike="noStrike" cap="none">
              <a:solidFill>
                <a:schemeClr val="lt1"/>
              </a:solidFill>
              <a:latin typeface="Calibri"/>
              <a:ea typeface="Calibri"/>
              <a:cs typeface="Calibri"/>
              <a:sym typeface="Calibri"/>
            </a:endParaRPr>
          </a:p>
        </p:txBody>
      </p:sp>
      <p:sp>
        <p:nvSpPr>
          <p:cNvPr id="187" name="Google Shape;187;g31ac3906781_0_2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1ac3906781_0_24"/>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89" name="Google Shape;189;g31ac3906781_0_24"/>
          <p:cNvPicPr preferRelativeResize="0"/>
          <p:nvPr/>
        </p:nvPicPr>
        <p:blipFill>
          <a:blip r:embed="rId4">
            <a:alphaModFix/>
          </a:blip>
          <a:stretch>
            <a:fillRect/>
          </a:stretch>
        </p:blipFill>
        <p:spPr>
          <a:xfrm>
            <a:off x="928800" y="1686825"/>
            <a:ext cx="2336974" cy="2965050"/>
          </a:xfrm>
          <a:prstGeom prst="rect">
            <a:avLst/>
          </a:prstGeom>
          <a:noFill/>
          <a:ln w="76200" cap="flat" cmpd="sng">
            <a:solidFill>
              <a:srgbClr val="BF9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Old Testament Priesthood</a:t>
            </a:r>
            <a:endParaRPr sz="4800">
              <a:solidFill>
                <a:schemeClr val="lt1"/>
              </a:solidFill>
              <a:latin typeface="Calibri"/>
              <a:ea typeface="Calibri"/>
              <a:cs typeface="Calibri"/>
              <a:sym typeface="Calibri"/>
            </a:endParaRPr>
          </a:p>
        </p:txBody>
      </p:sp>
      <p:sp>
        <p:nvSpPr>
          <p:cNvPr id="195" name="Google Shape;195;p2"/>
          <p:cNvSpPr txBox="1">
            <a:spLocks noGrp="1"/>
          </p:cNvSpPr>
          <p:nvPr>
            <p:ph type="body" idx="1"/>
          </p:nvPr>
        </p:nvSpPr>
        <p:spPr>
          <a:xfrm>
            <a:off x="699600" y="1548575"/>
            <a:ext cx="3872400" cy="3312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Patriarchs offered sacrifices as priests and mediators</a:t>
            </a:r>
            <a:endParaRPr b="1" dirty="0">
              <a:solidFill>
                <a:srgbClr val="38761D"/>
              </a:solidFill>
              <a:latin typeface="Calibri"/>
              <a:ea typeface="Calibri"/>
              <a:cs typeface="Calibri"/>
              <a:sym typeface="Calibri"/>
            </a:endParaRPr>
          </a:p>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Eventually, Levites were designated as the only priestly tribe</a:t>
            </a:r>
            <a:endParaRPr b="1" dirty="0">
              <a:solidFill>
                <a:srgbClr val="38761D"/>
              </a:solidFill>
              <a:latin typeface="Calibri"/>
              <a:ea typeface="Calibri"/>
              <a:cs typeface="Calibri"/>
              <a:sym typeface="Calibri"/>
            </a:endParaRPr>
          </a:p>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Levitical priests served at the Temple liturgy</a:t>
            </a:r>
            <a:endParaRPr b="1" dirty="0">
              <a:solidFill>
                <a:srgbClr val="38761D"/>
              </a:solidFill>
              <a:latin typeface="Calibri"/>
              <a:ea typeface="Calibri"/>
              <a:cs typeface="Calibri"/>
              <a:sym typeface="Calibri"/>
            </a:endParaRPr>
          </a:p>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The High Priest alone entered the Holy of Holies once a year to offer sacrifice</a:t>
            </a:r>
            <a:endParaRPr b="1" dirty="0">
              <a:solidFill>
                <a:srgbClr val="38761D"/>
              </a:solidFill>
              <a:latin typeface="Calibri"/>
              <a:ea typeface="Calibri"/>
              <a:cs typeface="Calibri"/>
              <a:sym typeface="Calibri"/>
            </a:endParaRPr>
          </a:p>
        </p:txBody>
      </p:sp>
      <p:pic>
        <p:nvPicPr>
          <p:cNvPr id="196" name="Google Shape;196;p2"/>
          <p:cNvPicPr preferRelativeResize="0"/>
          <p:nvPr/>
        </p:nvPicPr>
        <p:blipFill rotWithShape="1">
          <a:blip r:embed="rId4">
            <a:alphaModFix/>
          </a:blip>
          <a:srcRect r="6638"/>
          <a:stretch/>
        </p:blipFill>
        <p:spPr>
          <a:xfrm>
            <a:off x="4751975" y="1741100"/>
            <a:ext cx="3774650" cy="2918525"/>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g36832a49386_0_0"/>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200">
                <a:solidFill>
                  <a:schemeClr val="lt1"/>
                </a:solidFill>
                <a:latin typeface="Calibri"/>
                <a:ea typeface="Calibri"/>
                <a:cs typeface="Calibri"/>
                <a:sym typeface="Calibri"/>
              </a:rPr>
              <a:t>Melchizedek (Mahl-kee-SEDD-eck) </a:t>
            </a:r>
            <a:endParaRPr sz="4200">
              <a:solidFill>
                <a:schemeClr val="lt1"/>
              </a:solidFill>
              <a:latin typeface="Calibri"/>
              <a:ea typeface="Calibri"/>
              <a:cs typeface="Calibri"/>
              <a:sym typeface="Calibri"/>
            </a:endParaRPr>
          </a:p>
        </p:txBody>
      </p:sp>
      <p:sp>
        <p:nvSpPr>
          <p:cNvPr id="202" name="Google Shape;202;g36832a49386_0_0"/>
          <p:cNvSpPr txBox="1">
            <a:spLocks noGrp="1"/>
          </p:cNvSpPr>
          <p:nvPr>
            <p:ph type="body" idx="1"/>
          </p:nvPr>
        </p:nvSpPr>
        <p:spPr>
          <a:xfrm>
            <a:off x="457375" y="1461050"/>
            <a:ext cx="4747500" cy="3400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The first priest mentioned in the Bible; “Priest of God Most High”</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Priesthood greater than (preceded) Levites</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King of Salem (King of Peace)</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Offered Bread and Wine</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Abraham gave him a Tenth (tithe)</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No Ancestry, Mysterious (timeless)</a:t>
            </a:r>
            <a:endParaRPr b="1" dirty="0">
              <a:solidFill>
                <a:srgbClr val="38761D"/>
              </a:solidFill>
              <a:latin typeface="Calibri"/>
              <a:ea typeface="Calibri"/>
              <a:cs typeface="Calibri"/>
              <a:sym typeface="Calibri"/>
            </a:endParaRPr>
          </a:p>
          <a:p>
            <a:pPr marL="457200" lvl="0" indent="-342900" algn="l" rtl="0">
              <a:lnSpc>
                <a:spcPct val="150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Foreshadowed Jesus as Priest</a:t>
            </a:r>
            <a:endParaRPr b="1" dirty="0">
              <a:solidFill>
                <a:srgbClr val="38761D"/>
              </a:solidFill>
              <a:latin typeface="Calibri"/>
              <a:ea typeface="Calibri"/>
              <a:cs typeface="Calibri"/>
              <a:sym typeface="Calibri"/>
            </a:endParaRPr>
          </a:p>
        </p:txBody>
      </p:sp>
      <p:pic>
        <p:nvPicPr>
          <p:cNvPr id="203" name="Google Shape;203;g36832a49386_0_0"/>
          <p:cNvPicPr preferRelativeResize="0"/>
          <p:nvPr/>
        </p:nvPicPr>
        <p:blipFill>
          <a:blip r:embed="rId4">
            <a:alphaModFix/>
          </a:blip>
          <a:stretch>
            <a:fillRect/>
          </a:stretch>
        </p:blipFill>
        <p:spPr>
          <a:xfrm>
            <a:off x="5352325" y="1808050"/>
            <a:ext cx="3219200" cy="2288650"/>
          </a:xfrm>
          <a:prstGeom prst="rect">
            <a:avLst/>
          </a:prstGeom>
          <a:noFill/>
          <a:ln w="76200" cap="flat" cmpd="sng">
            <a:solidFill>
              <a:srgbClr val="38761D"/>
            </a:solidFill>
            <a:prstDash val="solid"/>
            <a:round/>
            <a:headEnd type="none" w="sm" len="sm"/>
            <a:tailEnd type="none" w="sm" len="sm"/>
          </a:ln>
        </p:spPr>
      </p:pic>
      <p:sp>
        <p:nvSpPr>
          <p:cNvPr id="204" name="Google Shape;204;g36832a49386_0_0"/>
          <p:cNvSpPr txBox="1"/>
          <p:nvPr/>
        </p:nvSpPr>
        <p:spPr>
          <a:xfrm>
            <a:off x="5321175" y="4200825"/>
            <a:ext cx="3301200" cy="4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rgbClr val="38761D"/>
                </a:solidFill>
                <a:latin typeface="Calibri"/>
                <a:ea typeface="Calibri"/>
                <a:cs typeface="Calibri"/>
                <a:sym typeface="Calibri"/>
              </a:rPr>
              <a:t>“You are a priest forever according to the order of Melchizedek.” —Hebrews 7:17</a:t>
            </a:r>
            <a:endParaRPr sz="1800" b="1" dirty="0">
              <a:solidFill>
                <a:srgbClr val="38761D"/>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txBox="1">
            <a:spLocks noGrp="1"/>
          </p:cNvSpPr>
          <p:nvPr>
            <p:ph type="subTitle" idx="1"/>
          </p:nvPr>
        </p:nvSpPr>
        <p:spPr>
          <a:xfrm>
            <a:off x="3720800" y="1636125"/>
            <a:ext cx="4268700" cy="28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605"/>
              <a:buNone/>
            </a:pPr>
            <a:endParaRPr sz="3200" dirty="0">
              <a:latin typeface="Impact"/>
              <a:ea typeface="Impact"/>
              <a:cs typeface="Impact"/>
              <a:sym typeface="Impact"/>
            </a:endParaRPr>
          </a:p>
          <a:p>
            <a:pPr marL="0" lvl="0" indent="0" algn="ctr" rtl="0">
              <a:spcBef>
                <a:spcPts val="0"/>
              </a:spcBef>
              <a:spcAft>
                <a:spcPts val="0"/>
              </a:spcAft>
              <a:buSzPts val="1100"/>
              <a:buNone/>
            </a:pPr>
            <a:r>
              <a:rPr lang="en" sz="3200" dirty="0">
                <a:solidFill>
                  <a:schemeClr val="dk1"/>
                </a:solidFill>
                <a:latin typeface="Impact"/>
                <a:ea typeface="Impact"/>
                <a:cs typeface="Impact"/>
                <a:sym typeface="Impact"/>
              </a:rPr>
              <a:t>“You are a priest forever according to the order of Melchizedek.” </a:t>
            </a:r>
            <a:endParaRPr sz="3200" dirty="0">
              <a:solidFill>
                <a:schemeClr val="dk1"/>
              </a:solidFill>
              <a:latin typeface="Impact"/>
              <a:ea typeface="Impact"/>
              <a:cs typeface="Impact"/>
              <a:sym typeface="Impact"/>
            </a:endParaRPr>
          </a:p>
          <a:p>
            <a:pPr marL="0" lvl="0" indent="0" algn="ctr" rtl="0">
              <a:spcBef>
                <a:spcPts val="0"/>
              </a:spcBef>
              <a:spcAft>
                <a:spcPts val="0"/>
              </a:spcAft>
              <a:buClr>
                <a:schemeClr val="dk1"/>
              </a:buClr>
              <a:buSzPts val="1100"/>
              <a:buFont typeface="Arial"/>
              <a:buNone/>
            </a:pPr>
            <a:r>
              <a:rPr lang="en" sz="2400" dirty="0">
                <a:solidFill>
                  <a:schemeClr val="dk1"/>
                </a:solidFill>
                <a:latin typeface="Impact"/>
                <a:ea typeface="Impact"/>
                <a:cs typeface="Impact"/>
                <a:sym typeface="Impact"/>
              </a:rPr>
              <a:t>—Hebrews 7:17</a:t>
            </a:r>
            <a:endParaRPr sz="1400" b="1" dirty="0">
              <a:solidFill>
                <a:schemeClr val="dk1"/>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dirty="0">
              <a:solidFill>
                <a:schemeClr val="dk1"/>
              </a:solidFill>
              <a:latin typeface="Impact"/>
              <a:ea typeface="Impact"/>
              <a:cs typeface="Impact"/>
              <a:sym typeface="Impact"/>
            </a:endParaRPr>
          </a:p>
        </p:txBody>
      </p:sp>
      <p:sp>
        <p:nvSpPr>
          <p:cNvPr id="210" name="Google Shape;210;p8"/>
          <p:cNvSpPr/>
          <p:nvPr/>
        </p:nvSpPr>
        <p:spPr>
          <a:xfrm>
            <a:off x="311700" y="188375"/>
            <a:ext cx="8383200" cy="11160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8"/>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Memorize It</a:t>
            </a:r>
            <a:endParaRPr sz="5300" b="0" i="0" u="none" strike="noStrike" cap="none">
              <a:solidFill>
                <a:schemeClr val="lt1"/>
              </a:solidFill>
              <a:latin typeface="Calibri"/>
              <a:ea typeface="Calibri"/>
              <a:cs typeface="Calibri"/>
              <a:sym typeface="Calibri"/>
            </a:endParaRPr>
          </a:p>
        </p:txBody>
      </p:sp>
      <p:sp>
        <p:nvSpPr>
          <p:cNvPr id="212" name="Google Shape;212;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Calibri"/>
                <a:ea typeface="Calibri"/>
                <a:cs typeface="Calibri"/>
                <a:sym typeface="Calibri"/>
              </a:rPr>
              <a:t>Key</a:t>
            </a:r>
            <a:endParaRPr sz="16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214" name="Google Shape;214;p8"/>
          <p:cNvPicPr preferRelativeResize="0"/>
          <p:nvPr/>
        </p:nvPicPr>
        <p:blipFill rotWithShape="1">
          <a:blip r:embed="rId3">
            <a:alphaModFix/>
          </a:blip>
          <a:srcRect/>
          <a:stretch/>
        </p:blipFill>
        <p:spPr>
          <a:xfrm flipH="1">
            <a:off x="1021551" y="1747036"/>
            <a:ext cx="2470075" cy="30876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g365ce48e7fa_0_34"/>
          <p:cNvSpPr txBox="1">
            <a:spLocks noGrp="1"/>
          </p:cNvSpPr>
          <p:nvPr>
            <p:ph type="title"/>
          </p:nvPr>
        </p:nvSpPr>
        <p:spPr>
          <a:xfrm>
            <a:off x="311700" y="445025"/>
            <a:ext cx="8520600" cy="933300"/>
          </a:xfrm>
          <a:prstGeom prst="rect">
            <a:avLst/>
          </a:prstGeom>
          <a:gradFill>
            <a:gsLst>
              <a:gs pos="0">
                <a:srgbClr val="51AB2A"/>
              </a:gs>
              <a:gs pos="100000">
                <a:srgbClr val="203E1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The Priesthood of Jesus Christ</a:t>
            </a:r>
            <a:endParaRPr sz="4800">
              <a:solidFill>
                <a:schemeClr val="lt1"/>
              </a:solidFill>
              <a:latin typeface="Calibri"/>
              <a:ea typeface="Calibri"/>
              <a:cs typeface="Calibri"/>
              <a:sym typeface="Calibri"/>
            </a:endParaRPr>
          </a:p>
        </p:txBody>
      </p:sp>
      <p:sp>
        <p:nvSpPr>
          <p:cNvPr id="220" name="Google Shape;220;g365ce48e7fa_0_34"/>
          <p:cNvSpPr txBox="1">
            <a:spLocks noGrp="1"/>
          </p:cNvSpPr>
          <p:nvPr>
            <p:ph type="body" idx="1"/>
          </p:nvPr>
        </p:nvSpPr>
        <p:spPr>
          <a:xfrm>
            <a:off x="458549" y="1771875"/>
            <a:ext cx="4688803" cy="3086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Jesus is the High Priest of the New Covenant, acting as both priest and victim in his sacrifice on the Cross to the Father.</a:t>
            </a:r>
            <a:endParaRPr sz="1100" dirty="0">
              <a:solidFill>
                <a:srgbClr val="38761D"/>
              </a:solidFill>
              <a:highlight>
                <a:srgbClr val="FFFFFF"/>
              </a:highlight>
            </a:endParaRPr>
          </a:p>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He passed his priesthood on to the  Apostles when he said, “Do this in memory of me.” </a:t>
            </a:r>
            <a:endParaRPr b="1" dirty="0">
              <a:solidFill>
                <a:srgbClr val="38761D"/>
              </a:solidFill>
              <a:latin typeface="Calibri"/>
              <a:ea typeface="Calibri"/>
              <a:cs typeface="Calibri"/>
              <a:sym typeface="Calibri"/>
            </a:endParaRPr>
          </a:p>
          <a:p>
            <a:pPr marL="457200" lvl="0" indent="-342900" algn="l" rtl="0">
              <a:lnSpc>
                <a:spcPct val="115000"/>
              </a:lnSpc>
              <a:spcBef>
                <a:spcPts val="0"/>
              </a:spcBef>
              <a:spcAft>
                <a:spcPts val="0"/>
              </a:spcAft>
              <a:buClr>
                <a:srgbClr val="38761D"/>
              </a:buClr>
              <a:buSzPts val="1800"/>
              <a:buFont typeface="Calibri"/>
              <a:buChar char="●"/>
            </a:pPr>
            <a:r>
              <a:rPr lang="en" b="1" dirty="0">
                <a:solidFill>
                  <a:srgbClr val="38761D"/>
                </a:solidFill>
                <a:latin typeface="Calibri"/>
                <a:ea typeface="Calibri"/>
                <a:cs typeface="Calibri"/>
                <a:sym typeface="Calibri"/>
              </a:rPr>
              <a:t>Catholic priests act in the person of Christ to offer the eternal sacrifice of Jesus in the Eucharist.</a:t>
            </a:r>
            <a:endParaRPr b="1" dirty="0">
              <a:solidFill>
                <a:srgbClr val="38761D"/>
              </a:solidFill>
              <a:latin typeface="Calibri"/>
              <a:ea typeface="Calibri"/>
              <a:cs typeface="Calibri"/>
              <a:sym typeface="Calibri"/>
            </a:endParaRPr>
          </a:p>
        </p:txBody>
      </p:sp>
      <p:pic>
        <p:nvPicPr>
          <p:cNvPr id="221" name="Google Shape;221;g365ce48e7fa_0_34"/>
          <p:cNvPicPr preferRelativeResize="0"/>
          <p:nvPr/>
        </p:nvPicPr>
        <p:blipFill rotWithShape="1">
          <a:blip r:embed="rId4">
            <a:alphaModFix/>
          </a:blip>
          <a:srcRect l="10452" t="22324" r="13030"/>
          <a:stretch/>
        </p:blipFill>
        <p:spPr>
          <a:xfrm>
            <a:off x="5399975" y="2016963"/>
            <a:ext cx="3120275" cy="2375825"/>
          </a:xfrm>
          <a:prstGeom prst="rect">
            <a:avLst/>
          </a:prstGeom>
          <a:noFill/>
          <a:ln w="76200" cap="flat" cmpd="sng">
            <a:solidFill>
              <a:srgbClr val="38761D"/>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225"/>
        <p:cNvGrpSpPr/>
        <p:nvPr/>
      </p:nvGrpSpPr>
      <p:grpSpPr>
        <a:xfrm>
          <a:off x="0" y="0"/>
          <a:ext cx="0" cy="0"/>
          <a:chOff x="0" y="0"/>
          <a:chExt cx="0" cy="0"/>
        </a:xfrm>
      </p:grpSpPr>
      <p:sp>
        <p:nvSpPr>
          <p:cNvPr id="226" name="Google Shape;226;g365cad9590b_0_16"/>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g365cad9590b_0_16"/>
          <p:cNvSpPr txBox="1"/>
          <p:nvPr/>
        </p:nvSpPr>
        <p:spPr>
          <a:xfrm>
            <a:off x="216450" y="165950"/>
            <a:ext cx="86577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38761D"/>
                </a:solidFill>
                <a:latin typeface="Calibri"/>
                <a:ea typeface="Calibri"/>
                <a:cs typeface="Calibri"/>
                <a:sym typeface="Calibri"/>
              </a:rPr>
              <a:t>Holy Orders Essentials</a:t>
            </a:r>
            <a:endParaRPr sz="4000" b="1" i="0" u="none" strike="noStrike" cap="none">
              <a:solidFill>
                <a:srgbClr val="38761D"/>
              </a:solidFill>
              <a:latin typeface="Calibri"/>
              <a:ea typeface="Calibri"/>
              <a:cs typeface="Calibri"/>
              <a:sym typeface="Calibri"/>
            </a:endParaRPr>
          </a:p>
        </p:txBody>
      </p:sp>
      <p:graphicFrame>
        <p:nvGraphicFramePr>
          <p:cNvPr id="228" name="Google Shape;228;g365cad9590b_0_16"/>
          <p:cNvGraphicFramePr/>
          <p:nvPr>
            <p:extLst>
              <p:ext uri="{D42A27DB-BD31-4B8C-83A1-F6EECF244321}">
                <p14:modId xmlns:p14="http://schemas.microsoft.com/office/powerpoint/2010/main" val="3136125719"/>
              </p:ext>
            </p:extLst>
          </p:nvPr>
        </p:nvGraphicFramePr>
        <p:xfrm>
          <a:off x="260025" y="1152850"/>
          <a:ext cx="8604600" cy="3649075"/>
        </p:xfrm>
        <a:graphic>
          <a:graphicData uri="http://schemas.openxmlformats.org/drawingml/2006/table">
            <a:tbl>
              <a:tblPr>
                <a:noFill/>
                <a:tableStyleId>{716A6634-81FB-48CD-A4C5-2913E214D940}</a:tableStyleId>
              </a:tblPr>
              <a:tblGrid>
                <a:gridCol w="2868200">
                  <a:extLst>
                    <a:ext uri="{9D8B030D-6E8A-4147-A177-3AD203B41FA5}">
                      <a16:colId xmlns:a16="http://schemas.microsoft.com/office/drawing/2014/main" val="20000"/>
                    </a:ext>
                  </a:extLst>
                </a:gridCol>
                <a:gridCol w="2868200">
                  <a:extLst>
                    <a:ext uri="{9D8B030D-6E8A-4147-A177-3AD203B41FA5}">
                      <a16:colId xmlns:a16="http://schemas.microsoft.com/office/drawing/2014/main" val="20001"/>
                    </a:ext>
                  </a:extLst>
                </a:gridCol>
                <a:gridCol w="2868200">
                  <a:extLst>
                    <a:ext uri="{9D8B030D-6E8A-4147-A177-3AD203B41FA5}">
                      <a16:colId xmlns:a16="http://schemas.microsoft.com/office/drawing/2014/main" val="20002"/>
                    </a:ext>
                  </a:extLst>
                </a:gridCol>
              </a:tblGrid>
              <a:tr h="1039075">
                <a:tc>
                  <a:txBody>
                    <a:bodyPr/>
                    <a:lstStyle/>
                    <a:p>
                      <a:pPr marL="0" lvl="0" indent="0" algn="ctr" rtl="0">
                        <a:spcBef>
                          <a:spcPts val="0"/>
                        </a:spcBef>
                        <a:spcAft>
                          <a:spcPts val="0"/>
                        </a:spcAft>
                        <a:buNone/>
                      </a:pPr>
                      <a:r>
                        <a:rPr lang="en" sz="3000" b="1">
                          <a:solidFill>
                            <a:srgbClr val="741B47"/>
                          </a:solidFill>
                          <a:latin typeface="Calibri"/>
                          <a:ea typeface="Calibri"/>
                          <a:cs typeface="Calibri"/>
                          <a:sym typeface="Calibri"/>
                        </a:rPr>
                        <a:t>   </a:t>
                      </a:r>
                      <a:r>
                        <a:rPr lang="en" sz="3000" b="1">
                          <a:solidFill>
                            <a:srgbClr val="38761D"/>
                          </a:solidFill>
                          <a:latin typeface="Calibri"/>
                          <a:ea typeface="Calibri"/>
                          <a:cs typeface="Calibri"/>
                          <a:sym typeface="Calibri"/>
                        </a:rPr>
                        <a:t>Minister</a:t>
                      </a:r>
                      <a:endParaRPr sz="3000" b="1">
                        <a:solidFill>
                          <a:srgbClr val="38761D"/>
                        </a:solidFill>
                        <a:latin typeface="Calibri"/>
                        <a:ea typeface="Calibri"/>
                        <a:cs typeface="Calibri"/>
                        <a:sym typeface="Calibri"/>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r>
                        <a:rPr lang="en" sz="3000" b="1">
                          <a:solidFill>
                            <a:srgbClr val="38761D"/>
                          </a:solidFill>
                          <a:latin typeface="Calibri"/>
                          <a:ea typeface="Calibri"/>
                          <a:cs typeface="Calibri"/>
                          <a:sym typeface="Calibri"/>
                        </a:rPr>
                        <a:t>Matter</a:t>
                      </a:r>
                      <a:endParaRPr>
                        <a:solidFill>
                          <a:srgbClr val="38761D"/>
                        </a:solidFill>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endParaRPr sz="3000">
                        <a:solidFill>
                          <a:srgbClr val="073763"/>
                        </a:solidFill>
                        <a:latin typeface="Calibri"/>
                        <a:ea typeface="Calibri"/>
                        <a:cs typeface="Calibri"/>
                        <a:sym typeface="Calibri"/>
                      </a:endParaRPr>
                    </a:p>
                    <a:p>
                      <a:pPr marL="0" lvl="0" indent="0" algn="l" rtl="0">
                        <a:spcBef>
                          <a:spcPts val="0"/>
                        </a:spcBef>
                        <a:spcAft>
                          <a:spcPts val="0"/>
                        </a:spcAft>
                        <a:buNone/>
                      </a:pPr>
                      <a:endParaRPr sz="300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000" b="1">
                          <a:solidFill>
                            <a:srgbClr val="38761D"/>
                          </a:solidFill>
                          <a:latin typeface="Calibri"/>
                          <a:ea typeface="Calibri"/>
                          <a:cs typeface="Calibri"/>
                          <a:sym typeface="Calibri"/>
                        </a:rPr>
                        <a:t>          Form</a:t>
                      </a:r>
                      <a:endParaRPr sz="3000" b="1">
                        <a:solidFill>
                          <a:srgbClr val="38761D"/>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4625">
                <a:tc>
                  <a:txBody>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Bishop </a:t>
                      </a:r>
                      <a:endParaRPr sz="1800" b="1">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Laying on of Hands</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Chrism Oil</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Anointing </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Consecratory Prayer</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pic>
        <p:nvPicPr>
          <p:cNvPr id="233" name="Google Shape;233;p14"/>
          <p:cNvPicPr preferRelativeResize="0"/>
          <p:nvPr/>
        </p:nvPicPr>
        <p:blipFill rotWithShape="1">
          <a:blip r:embed="rId4">
            <a:alphaModFix/>
          </a:blip>
          <a:srcRect/>
          <a:stretch/>
        </p:blipFill>
        <p:spPr>
          <a:xfrm>
            <a:off x="5639279" y="1684450"/>
            <a:ext cx="3034375" cy="2586275"/>
          </a:xfrm>
          <a:prstGeom prst="rect">
            <a:avLst/>
          </a:prstGeom>
          <a:noFill/>
          <a:ln>
            <a:noFill/>
          </a:ln>
        </p:spPr>
      </p:pic>
      <p:sp>
        <p:nvSpPr>
          <p:cNvPr id="234" name="Google Shape;234;p14"/>
          <p:cNvSpPr txBox="1">
            <a:spLocks noGrp="1"/>
          </p:cNvSpPr>
          <p:nvPr>
            <p:ph type="body" idx="1"/>
          </p:nvPr>
        </p:nvSpPr>
        <p:spPr>
          <a:xfrm>
            <a:off x="1125675" y="1684450"/>
            <a:ext cx="4104300" cy="30012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endParaRPr/>
          </a:p>
          <a:p>
            <a:pPr marL="0" lvl="0" indent="0" algn="l" rtl="0">
              <a:spcBef>
                <a:spcPts val="0"/>
              </a:spcBef>
              <a:spcAft>
                <a:spcPts val="0"/>
              </a:spcAft>
              <a:buSzPts val="1800"/>
              <a:buNone/>
            </a:pPr>
            <a:r>
              <a:rPr lang="en" sz="2500" b="1">
                <a:solidFill>
                  <a:srgbClr val="38761D"/>
                </a:solidFill>
                <a:latin typeface="Calibri"/>
                <a:ea typeface="Calibri"/>
                <a:cs typeface="Calibri"/>
                <a:sym typeface="Calibri"/>
              </a:rPr>
              <a:t>Recall a time in your life when you experienced the presence or power of Christ through your interaction with a priest or bishop. What happened? Explain.</a:t>
            </a:r>
            <a:endParaRPr sz="4100" b="1">
              <a:solidFill>
                <a:srgbClr val="38761D"/>
              </a:solidFill>
              <a:latin typeface="Calibri"/>
              <a:ea typeface="Calibri"/>
              <a:cs typeface="Calibri"/>
              <a:sym typeface="Calibri"/>
            </a:endParaRPr>
          </a:p>
        </p:txBody>
      </p:sp>
      <p:sp>
        <p:nvSpPr>
          <p:cNvPr id="235" name="Google Shape;235;p14"/>
          <p:cNvSpPr/>
          <p:nvPr/>
        </p:nvSpPr>
        <p:spPr>
          <a:xfrm>
            <a:off x="460600" y="302550"/>
            <a:ext cx="8227200" cy="1100100"/>
          </a:xfrm>
          <a:prstGeom prst="bevel">
            <a:avLst>
              <a:gd name="adj" fmla="val 12500"/>
            </a:avLst>
          </a:prstGeom>
          <a:gradFill>
            <a:gsLst>
              <a:gs pos="0">
                <a:srgbClr val="51AB2A"/>
              </a:gs>
              <a:gs pos="100000">
                <a:srgbClr val="203E1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311700" y="445025"/>
            <a:ext cx="8520600" cy="808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200" b="1" dirty="0">
                <a:solidFill>
                  <a:srgbClr val="38761D"/>
                </a:solidFill>
                <a:latin typeface="Calibri"/>
                <a:ea typeface="Calibri"/>
                <a:cs typeface="Calibri"/>
                <a:sym typeface="Calibri"/>
              </a:rPr>
              <a:t>Pope Leo XIV: “I am a son of St. Augustine!”</a:t>
            </a:r>
            <a:endParaRPr sz="3200" b="1" dirty="0">
              <a:solidFill>
                <a:srgbClr val="38761D"/>
              </a:solidFill>
              <a:latin typeface="Calibri"/>
              <a:ea typeface="Calibri"/>
              <a:cs typeface="Calibri"/>
              <a:sym typeface="Calibri"/>
            </a:endParaRPr>
          </a:p>
        </p:txBody>
      </p:sp>
      <p:sp>
        <p:nvSpPr>
          <p:cNvPr id="105" name="Google Shape;105;p7"/>
          <p:cNvSpPr txBox="1">
            <a:spLocks noGrp="1"/>
          </p:cNvSpPr>
          <p:nvPr>
            <p:ph type="body" idx="1"/>
          </p:nvPr>
        </p:nvSpPr>
        <p:spPr>
          <a:xfrm>
            <a:off x="3343124" y="1174438"/>
            <a:ext cx="3859059" cy="36900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946"/>
              <a:buNone/>
            </a:pPr>
            <a:endParaRPr sz="3000" b="1" dirty="0">
              <a:solidFill>
                <a:srgbClr val="38761D"/>
              </a:solidFill>
              <a:latin typeface="Calibri"/>
              <a:ea typeface="Calibri"/>
              <a:cs typeface="Calibri"/>
              <a:sym typeface="Calibri"/>
            </a:endParaRPr>
          </a:p>
          <a:p>
            <a:pPr marL="0" lvl="0" indent="0" algn="l" rtl="0">
              <a:spcBef>
                <a:spcPts val="0"/>
              </a:spcBef>
              <a:spcAft>
                <a:spcPts val="0"/>
              </a:spcAft>
              <a:buSzPts val="1946"/>
              <a:buNone/>
            </a:pPr>
            <a:r>
              <a:rPr lang="en" b="1" dirty="0">
                <a:solidFill>
                  <a:srgbClr val="38761D"/>
                </a:solidFill>
                <a:latin typeface="Calibri"/>
                <a:ea typeface="Calibri"/>
                <a:cs typeface="Calibri"/>
                <a:sym typeface="Calibri"/>
              </a:rPr>
              <a:t>Pope Leo XIV, the first Augustinian pope, frequently quotes St. Augustine. The pope’s </a:t>
            </a:r>
            <a:r>
              <a:rPr lang="en" b="1" dirty="0">
                <a:solidFill>
                  <a:srgbClr val="38761D"/>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episcopal motto</a:t>
            </a:r>
            <a:r>
              <a:rPr lang="en" b="1" dirty="0">
                <a:solidFill>
                  <a:srgbClr val="38761D"/>
                </a:solidFill>
                <a:uFill>
                  <a:noFill/>
                </a:uFill>
                <a:latin typeface="Calibri"/>
                <a:ea typeface="Calibri"/>
                <a:cs typeface="Calibri"/>
                <a:sym typeface="Calibri"/>
              </a:rPr>
              <a:t> is</a:t>
            </a:r>
            <a:r>
              <a:rPr lang="en" b="1" dirty="0">
                <a:solidFill>
                  <a:srgbClr val="38761D"/>
                </a:solidFill>
                <a:latin typeface="Calibri"/>
                <a:ea typeface="Calibri"/>
                <a:cs typeface="Calibri"/>
                <a:sym typeface="Calibri"/>
              </a:rPr>
              <a:t> </a:t>
            </a:r>
            <a:r>
              <a:rPr lang="en" b="1" i="1" dirty="0">
                <a:solidFill>
                  <a:srgbClr val="38761D"/>
                </a:solidFill>
                <a:latin typeface="Calibri"/>
                <a:ea typeface="Calibri"/>
                <a:cs typeface="Calibri"/>
                <a:sym typeface="Calibri"/>
              </a:rPr>
              <a:t>In Illo uno unum</a:t>
            </a:r>
            <a:r>
              <a:rPr lang="en" b="1" dirty="0">
                <a:solidFill>
                  <a:srgbClr val="38761D"/>
                </a:solidFill>
                <a:latin typeface="Calibri"/>
                <a:ea typeface="Calibri"/>
                <a:cs typeface="Calibri"/>
                <a:sym typeface="Calibri"/>
              </a:rPr>
              <a:t> (In the One, [we are] one), a direct quote from St. Augustine. </a:t>
            </a:r>
            <a:endParaRPr b="1" dirty="0">
              <a:solidFill>
                <a:srgbClr val="38761D"/>
              </a:solidFill>
              <a:latin typeface="Calibri"/>
              <a:ea typeface="Calibri"/>
              <a:cs typeface="Calibri"/>
              <a:sym typeface="Calibri"/>
            </a:endParaRPr>
          </a:p>
          <a:p>
            <a:pPr marL="0" lvl="0" indent="0" algn="l" rtl="0">
              <a:spcBef>
                <a:spcPts val="0"/>
              </a:spcBef>
              <a:spcAft>
                <a:spcPts val="0"/>
              </a:spcAft>
              <a:buSzPts val="1946"/>
              <a:buNone/>
            </a:pPr>
            <a:endParaRPr b="1" dirty="0">
              <a:solidFill>
                <a:srgbClr val="38761D"/>
              </a:solidFill>
              <a:latin typeface="Calibri"/>
              <a:ea typeface="Calibri"/>
              <a:cs typeface="Calibri"/>
              <a:sym typeface="Calibri"/>
            </a:endParaRPr>
          </a:p>
          <a:p>
            <a:pPr marL="0" lvl="0" indent="0" algn="l" rtl="0">
              <a:spcBef>
                <a:spcPts val="0"/>
              </a:spcBef>
              <a:spcAft>
                <a:spcPts val="0"/>
              </a:spcAft>
              <a:buSzPts val="1946"/>
              <a:buNone/>
            </a:pPr>
            <a:r>
              <a:rPr lang="en" b="1" dirty="0">
                <a:solidFill>
                  <a:srgbClr val="38761D"/>
                </a:solidFill>
                <a:latin typeface="Calibri"/>
                <a:ea typeface="Calibri"/>
                <a:cs typeface="Calibri"/>
                <a:sym typeface="Calibri"/>
              </a:rPr>
              <a:t>He also frequently references Augustine’s words "With you I am a Christian, and for you I am a bishop."</a:t>
            </a:r>
            <a:endParaRPr b="1" dirty="0">
              <a:solidFill>
                <a:srgbClr val="38761D"/>
              </a:solidFill>
              <a:latin typeface="Calibri"/>
              <a:ea typeface="Calibri"/>
              <a:cs typeface="Calibri"/>
              <a:sym typeface="Calibri"/>
            </a:endParaRPr>
          </a:p>
        </p:txBody>
      </p:sp>
      <p:pic>
        <p:nvPicPr>
          <p:cNvPr id="106" name="Google Shape;106;p7"/>
          <p:cNvPicPr preferRelativeResize="0"/>
          <p:nvPr/>
        </p:nvPicPr>
        <p:blipFill>
          <a:blip r:embed="rId5">
            <a:alphaModFix/>
          </a:blip>
          <a:stretch>
            <a:fillRect/>
          </a:stretch>
        </p:blipFill>
        <p:spPr>
          <a:xfrm>
            <a:off x="581800" y="1447413"/>
            <a:ext cx="2761322" cy="3584874"/>
          </a:xfrm>
          <a:prstGeom prst="rect">
            <a:avLst/>
          </a:prstGeom>
          <a:noFill/>
          <a:ln>
            <a:noFill/>
          </a:ln>
        </p:spPr>
      </p:pic>
      <p:pic>
        <p:nvPicPr>
          <p:cNvPr id="107" name="Google Shape;107;p7"/>
          <p:cNvPicPr preferRelativeResize="0"/>
          <p:nvPr/>
        </p:nvPicPr>
        <p:blipFill>
          <a:blip r:embed="rId6">
            <a:alphaModFix/>
          </a:blip>
          <a:stretch>
            <a:fillRect/>
          </a:stretch>
        </p:blipFill>
        <p:spPr>
          <a:xfrm>
            <a:off x="7017525" y="1769868"/>
            <a:ext cx="1629125" cy="21636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g365ce48e7fa_0_10"/>
          <p:cNvSpPr txBox="1">
            <a:spLocks noGrp="1"/>
          </p:cNvSpPr>
          <p:nvPr>
            <p:ph type="title"/>
          </p:nvPr>
        </p:nvSpPr>
        <p:spPr>
          <a:xfrm>
            <a:off x="188250" y="280425"/>
            <a:ext cx="4638000" cy="87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5200" b="1" i="1">
                <a:solidFill>
                  <a:schemeClr val="lt1"/>
                </a:solidFill>
                <a:latin typeface="Calibri"/>
                <a:ea typeface="Calibri"/>
                <a:cs typeface="Calibri"/>
                <a:sym typeface="Calibri"/>
              </a:rPr>
              <a:t>Fishers of Men</a:t>
            </a:r>
            <a:endParaRPr sz="5200" b="1" i="1">
              <a:solidFill>
                <a:schemeClr val="lt1"/>
              </a:solidFill>
              <a:latin typeface="Calibri"/>
              <a:ea typeface="Calibri"/>
              <a:cs typeface="Calibri"/>
              <a:sym typeface="Calibri"/>
            </a:endParaRPr>
          </a:p>
        </p:txBody>
      </p:sp>
      <p:sp>
        <p:nvSpPr>
          <p:cNvPr id="113" name="Google Shape;113;g365ce48e7fa_0_10"/>
          <p:cNvSpPr txBox="1">
            <a:spLocks noGrp="1"/>
          </p:cNvSpPr>
          <p:nvPr>
            <p:ph type="body" idx="1"/>
          </p:nvPr>
        </p:nvSpPr>
        <p:spPr>
          <a:xfrm>
            <a:off x="340852" y="1280251"/>
            <a:ext cx="3820200" cy="27729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SzPts val="1395"/>
              <a:buNone/>
            </a:pPr>
            <a:r>
              <a:rPr lang="en-US" sz="2425" b="1" dirty="0">
                <a:solidFill>
                  <a:schemeClr val="lt1"/>
                </a:solidFill>
                <a:latin typeface="Calibri"/>
                <a:ea typeface="Calibri"/>
                <a:cs typeface="Calibri"/>
                <a:sym typeface="Calibri"/>
              </a:rPr>
              <a:t> “Jesus said to them, ‘Come after me, and I will make you fishers of men.’ </a:t>
            </a:r>
            <a:r>
              <a:rPr lang="en" sz="2425" b="1" dirty="0">
                <a:solidFill>
                  <a:schemeClr val="lt1"/>
                </a:solidFill>
                <a:latin typeface="Calibri"/>
                <a:ea typeface="Calibri"/>
                <a:cs typeface="Calibri"/>
                <a:sym typeface="Calibri"/>
              </a:rPr>
              <a:t>Then they abandoned their nets and followed him.”</a:t>
            </a:r>
            <a:endParaRPr sz="2425" b="1" dirty="0">
              <a:solidFill>
                <a:schemeClr val="lt1"/>
              </a:solidFill>
              <a:latin typeface="Calibri"/>
              <a:ea typeface="Calibri"/>
              <a:cs typeface="Calibri"/>
              <a:sym typeface="Calibri"/>
            </a:endParaRPr>
          </a:p>
          <a:p>
            <a:pPr marL="457200" lvl="0" indent="0" algn="ctr" rtl="0">
              <a:lnSpc>
                <a:spcPct val="115000"/>
              </a:lnSpc>
              <a:spcBef>
                <a:spcPts val="0"/>
              </a:spcBef>
              <a:spcAft>
                <a:spcPts val="0"/>
              </a:spcAft>
              <a:buSzPts val="1395"/>
              <a:buNone/>
            </a:pPr>
            <a:r>
              <a:rPr lang="en-US" sz="2425" b="1" dirty="0">
                <a:solidFill>
                  <a:schemeClr val="lt1"/>
                </a:solidFill>
                <a:latin typeface="Calibri"/>
                <a:ea typeface="Calibri"/>
                <a:cs typeface="Calibri"/>
                <a:sym typeface="Calibri"/>
              </a:rPr>
              <a:t>—Mark 1:17–18</a:t>
            </a:r>
            <a:endParaRPr lang="en-US" sz="4268" b="1" dirty="0">
              <a:solidFill>
                <a:schemeClr val="lt1"/>
              </a:solidFill>
              <a:latin typeface="Calibri"/>
              <a:ea typeface="Calibri"/>
              <a:cs typeface="Calibri"/>
              <a:sym typeface="Calibri"/>
            </a:endParaRPr>
          </a:p>
          <a:p>
            <a:pPr marL="457200" lvl="0" indent="0" algn="l" rtl="0">
              <a:lnSpc>
                <a:spcPct val="115000"/>
              </a:lnSpc>
              <a:spcBef>
                <a:spcPts val="0"/>
              </a:spcBef>
              <a:spcAft>
                <a:spcPts val="0"/>
              </a:spcAft>
              <a:buSzPts val="1395"/>
              <a:buNone/>
            </a:pPr>
            <a:endParaRPr sz="2790" b="1"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E9BF9C0-6AD2-48C8-AF70-2DCC87FC3351}"/>
              </a:ext>
            </a:extLst>
          </p:cNvPr>
          <p:cNvPicPr>
            <a:picLocks noChangeAspect="1"/>
          </p:cNvPicPr>
          <p:nvPr/>
        </p:nvPicPr>
        <p:blipFill rotWithShape="1">
          <a:blip r:embed="rId4"/>
          <a:srcRect t="11222" b="12355"/>
          <a:stretch/>
        </p:blipFill>
        <p:spPr>
          <a:xfrm>
            <a:off x="4691519" y="1"/>
            <a:ext cx="4452481"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g2eae5cbf384_0_37"/>
          <p:cNvSpPr txBox="1">
            <a:spLocks noGrp="1"/>
          </p:cNvSpPr>
          <p:nvPr>
            <p:ph type="subTitle" idx="1"/>
          </p:nvPr>
        </p:nvSpPr>
        <p:spPr>
          <a:xfrm>
            <a:off x="4214525" y="1622400"/>
            <a:ext cx="4309500" cy="29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600" b="1" i="1" dirty="0">
                <a:solidFill>
                  <a:schemeClr val="lt1"/>
                </a:solidFill>
                <a:latin typeface="Calibri"/>
                <a:ea typeface="Calibri"/>
                <a:cs typeface="Calibri"/>
                <a:sym typeface="Calibri"/>
              </a:rPr>
              <a:t>Definition: </a:t>
            </a:r>
            <a:r>
              <a:rPr lang="en" sz="2600" dirty="0">
                <a:solidFill>
                  <a:schemeClr val="lt1"/>
                </a:solidFill>
                <a:latin typeface="Calibri"/>
                <a:ea typeface="Calibri"/>
                <a:cs typeface="Calibri"/>
                <a:sym typeface="Calibri"/>
              </a:rPr>
              <a:t>A communal environment that prepares men for the priesthood and fosters an important priestly quality: fraternal love and communion among those who will become brother priests. </a:t>
            </a:r>
            <a:endParaRPr sz="2200" dirty="0">
              <a:solidFill>
                <a:schemeClr val="lt1"/>
              </a:solidFill>
              <a:latin typeface="Calibri"/>
              <a:ea typeface="Calibri"/>
              <a:cs typeface="Calibri"/>
              <a:sym typeface="Calibri"/>
            </a:endParaRPr>
          </a:p>
        </p:txBody>
      </p:sp>
      <p:sp>
        <p:nvSpPr>
          <p:cNvPr id="120" name="Google Shape;120;g2eae5cbf384_0_37"/>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2eae5cbf384_0_37"/>
          <p:cNvSpPr txBox="1"/>
          <p:nvPr/>
        </p:nvSpPr>
        <p:spPr>
          <a:xfrm>
            <a:off x="1676125" y="188375"/>
            <a:ext cx="6714300" cy="111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Seminary</a:t>
            </a:r>
            <a:endParaRPr sz="5300" b="0" i="0" u="none" strike="noStrike" cap="none">
              <a:solidFill>
                <a:schemeClr val="lt1"/>
              </a:solidFill>
              <a:latin typeface="Calibri"/>
              <a:ea typeface="Calibri"/>
              <a:cs typeface="Calibri"/>
              <a:sym typeface="Calibri"/>
            </a:endParaRPr>
          </a:p>
        </p:txBody>
      </p:sp>
      <p:sp>
        <p:nvSpPr>
          <p:cNvPr id="122" name="Google Shape;122;g2eae5cbf384_0_3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2eae5cbf384_0_3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24" name="Google Shape;124;g2eae5cbf384_0_37"/>
          <p:cNvPicPr preferRelativeResize="0"/>
          <p:nvPr/>
        </p:nvPicPr>
        <p:blipFill>
          <a:blip r:embed="rId4">
            <a:alphaModFix/>
          </a:blip>
          <a:stretch>
            <a:fillRect/>
          </a:stretch>
        </p:blipFill>
        <p:spPr>
          <a:xfrm>
            <a:off x="539250" y="1888649"/>
            <a:ext cx="3274000" cy="24555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188250" y="280425"/>
            <a:ext cx="4638000" cy="872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3400" b="1" i="1">
                <a:solidFill>
                  <a:schemeClr val="lt1"/>
                </a:solidFill>
                <a:latin typeface="Calibri"/>
                <a:ea typeface="Calibri"/>
                <a:cs typeface="Calibri"/>
                <a:sym typeface="Calibri"/>
              </a:rPr>
              <a:t>Clement of Alexandria 208 AD</a:t>
            </a:r>
            <a:endParaRPr sz="3400" b="1" i="1">
              <a:solidFill>
                <a:schemeClr val="lt1"/>
              </a:solidFill>
              <a:latin typeface="Calibri"/>
              <a:ea typeface="Calibri"/>
              <a:cs typeface="Calibri"/>
              <a:sym typeface="Calibri"/>
            </a:endParaRPr>
          </a:p>
        </p:txBody>
      </p:sp>
      <p:sp>
        <p:nvSpPr>
          <p:cNvPr id="130" name="Google Shape;130;p5"/>
          <p:cNvSpPr txBox="1">
            <a:spLocks noGrp="1"/>
          </p:cNvSpPr>
          <p:nvPr>
            <p:ph type="body" idx="1"/>
          </p:nvPr>
        </p:nvSpPr>
        <p:spPr>
          <a:xfrm>
            <a:off x="12500" y="1635950"/>
            <a:ext cx="4813800" cy="3217800"/>
          </a:xfrm>
          <a:prstGeom prst="rect">
            <a:avLst/>
          </a:prstGeom>
          <a:noFill/>
          <a:ln>
            <a:noFill/>
          </a:ln>
        </p:spPr>
        <p:txBody>
          <a:bodyPr spcFirstLastPara="1" wrap="square" lIns="91425" tIns="91425" rIns="91425" bIns="91425" anchor="t" anchorCtr="0">
            <a:normAutofit fontScale="47500" lnSpcReduction="20000"/>
          </a:bodyPr>
          <a:lstStyle/>
          <a:p>
            <a:pPr marL="457200" lvl="0" indent="0" algn="ctr" rtl="0">
              <a:lnSpc>
                <a:spcPct val="115000"/>
              </a:lnSpc>
              <a:spcBef>
                <a:spcPts val="0"/>
              </a:spcBef>
              <a:spcAft>
                <a:spcPts val="0"/>
              </a:spcAft>
              <a:buSzPct val="40402"/>
              <a:buNone/>
            </a:pPr>
            <a:r>
              <a:rPr lang="en-US" sz="3800" b="1" dirty="0">
                <a:solidFill>
                  <a:schemeClr val="lt1"/>
                </a:solidFill>
                <a:latin typeface="Calibri"/>
                <a:ea typeface="Calibri"/>
                <a:cs typeface="Calibri"/>
                <a:sym typeface="Calibri"/>
              </a:rPr>
              <a:t>“According to my opinion, the grades here in the church, of bishops, presbyters, deacons, are imitations of the angelic glory, and of that economy which, the Scriptures say, awaits those who, following the footsteps of the apostles, have lived in perfection of righteousness according to the gospel.”</a:t>
            </a:r>
          </a:p>
          <a:p>
            <a:pPr marL="457200" lvl="0" indent="0" algn="ctr" rtl="0">
              <a:lnSpc>
                <a:spcPct val="115000"/>
              </a:lnSpc>
              <a:spcBef>
                <a:spcPts val="0"/>
              </a:spcBef>
              <a:spcAft>
                <a:spcPts val="0"/>
              </a:spcAft>
              <a:buSzPct val="40402"/>
              <a:buNone/>
            </a:pPr>
            <a:endParaRPr lang="en" sz="3800" b="1" dirty="0">
              <a:solidFill>
                <a:schemeClr val="lt1"/>
              </a:solidFill>
              <a:latin typeface="Calibri"/>
              <a:ea typeface="Calibri"/>
              <a:cs typeface="Calibri"/>
              <a:sym typeface="Calibri"/>
            </a:endParaRPr>
          </a:p>
          <a:p>
            <a:pPr marL="457200" lvl="0" indent="0" algn="ctr" rtl="0">
              <a:lnSpc>
                <a:spcPct val="115000"/>
              </a:lnSpc>
              <a:spcBef>
                <a:spcPts val="0"/>
              </a:spcBef>
              <a:spcAft>
                <a:spcPts val="0"/>
              </a:spcAft>
              <a:buSzPct val="40402"/>
              <a:buNone/>
            </a:pPr>
            <a:r>
              <a:rPr lang="en" sz="3800" b="1" i="1" dirty="0">
                <a:solidFill>
                  <a:schemeClr val="lt1"/>
                </a:solidFill>
                <a:latin typeface="Calibri"/>
                <a:ea typeface="Calibri"/>
                <a:cs typeface="Calibri"/>
                <a:sym typeface="Calibri"/>
              </a:rPr>
              <a:t>—The Miscellanies:</a:t>
            </a:r>
            <a:r>
              <a:rPr lang="en" sz="3800" b="1" dirty="0">
                <a:solidFill>
                  <a:schemeClr val="lt1"/>
                </a:solidFill>
                <a:latin typeface="Calibri"/>
                <a:ea typeface="Calibri"/>
                <a:cs typeface="Calibri"/>
                <a:sym typeface="Calibri"/>
              </a:rPr>
              <a:t> Book 6, Chapter 13</a:t>
            </a:r>
            <a:endParaRPr sz="3800" b="1" dirty="0">
              <a:solidFill>
                <a:schemeClr val="lt1"/>
              </a:solidFill>
              <a:latin typeface="Calibri"/>
              <a:ea typeface="Calibri"/>
              <a:cs typeface="Calibri"/>
              <a:sym typeface="Calibri"/>
            </a:endParaRPr>
          </a:p>
          <a:p>
            <a:pPr marL="457200" lvl="0" indent="0" algn="l" rtl="0">
              <a:lnSpc>
                <a:spcPct val="115000"/>
              </a:lnSpc>
              <a:spcBef>
                <a:spcPts val="0"/>
              </a:spcBef>
              <a:spcAft>
                <a:spcPts val="0"/>
              </a:spcAft>
              <a:buSzPct val="50000"/>
              <a:buNone/>
            </a:pPr>
            <a:endParaRPr sz="3600" b="1" dirty="0">
              <a:solidFill>
                <a:schemeClr val="lt1"/>
              </a:solidFill>
              <a:latin typeface="Calibri"/>
              <a:ea typeface="Calibri"/>
              <a:cs typeface="Calibri"/>
              <a:sym typeface="Calibri"/>
            </a:endParaRPr>
          </a:p>
        </p:txBody>
      </p:sp>
      <p:pic>
        <p:nvPicPr>
          <p:cNvPr id="131" name="Google Shape;131;p5"/>
          <p:cNvPicPr preferRelativeResize="0"/>
          <p:nvPr/>
        </p:nvPicPr>
        <p:blipFill>
          <a:blip r:embed="rId4">
            <a:alphaModFix/>
          </a:blip>
          <a:stretch>
            <a:fillRect/>
          </a:stretch>
        </p:blipFill>
        <p:spPr>
          <a:xfrm>
            <a:off x="4934500" y="0"/>
            <a:ext cx="4209493" cy="5143499"/>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g31ac3906781_0_67"/>
          <p:cNvSpPr txBox="1">
            <a:spLocks noGrp="1"/>
          </p:cNvSpPr>
          <p:nvPr>
            <p:ph type="subTitle" idx="1"/>
          </p:nvPr>
        </p:nvSpPr>
        <p:spPr>
          <a:xfrm>
            <a:off x="4496625" y="1612100"/>
            <a:ext cx="4198200" cy="26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i="1" dirty="0">
                <a:solidFill>
                  <a:schemeClr val="lt1"/>
                </a:solidFill>
                <a:latin typeface="Calibri"/>
                <a:ea typeface="Calibri"/>
                <a:cs typeface="Calibri"/>
                <a:sym typeface="Calibri"/>
              </a:rPr>
              <a:t>Definition: </a:t>
            </a:r>
            <a:r>
              <a:rPr lang="en" sz="2400" dirty="0">
                <a:solidFill>
                  <a:schemeClr val="bg1"/>
                </a:solidFill>
                <a:latin typeface="Calibri"/>
                <a:ea typeface="Calibri"/>
                <a:cs typeface="Calibri"/>
                <a:sym typeface="Calibri"/>
              </a:rPr>
              <a:t>T</a:t>
            </a:r>
            <a:r>
              <a:rPr lang="en" sz="2400" dirty="0">
                <a:solidFill>
                  <a:schemeClr val="lt1"/>
                </a:solidFill>
                <a:latin typeface="Calibri"/>
                <a:ea typeface="Calibri"/>
                <a:cs typeface="Calibri"/>
                <a:sym typeface="Calibri"/>
              </a:rPr>
              <a:t>he authority of the Apostles to lead and teach has been passed down through a continuous line of bishops, unbroken from the time of the Apostles to the present day. It is essential for maintaining the true faith and the sacraments. </a:t>
            </a:r>
            <a:endParaRPr sz="2400" dirty="0">
              <a:solidFill>
                <a:schemeClr val="lt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400" dirty="0">
              <a:solidFill>
                <a:srgbClr val="001D35"/>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605"/>
              <a:buFont typeface="Arial"/>
              <a:buNone/>
            </a:pPr>
            <a:endParaRPr sz="2400" dirty="0">
              <a:solidFill>
                <a:schemeClr val="lt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2400" dirty="0">
              <a:solidFill>
                <a:schemeClr val="lt1"/>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605"/>
              <a:buFont typeface="Arial"/>
              <a:buNone/>
            </a:pPr>
            <a:endParaRPr sz="2400" dirty="0">
              <a:solidFill>
                <a:schemeClr val="lt1"/>
              </a:solidFill>
              <a:latin typeface="Calibri"/>
              <a:ea typeface="Calibri"/>
              <a:cs typeface="Calibri"/>
              <a:sym typeface="Calibri"/>
            </a:endParaRPr>
          </a:p>
        </p:txBody>
      </p:sp>
      <p:sp>
        <p:nvSpPr>
          <p:cNvPr id="137" name="Google Shape;137;g31ac3906781_0_67"/>
          <p:cNvSpPr/>
          <p:nvPr/>
        </p:nvSpPr>
        <p:spPr>
          <a:xfrm>
            <a:off x="311700" y="188375"/>
            <a:ext cx="8383200" cy="1116000"/>
          </a:xfrm>
          <a:prstGeom prst="roundRect">
            <a:avLst>
              <a:gd name="adj" fmla="val 16667"/>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31ac3906781_0_67"/>
          <p:cNvSpPr txBox="1"/>
          <p:nvPr/>
        </p:nvSpPr>
        <p:spPr>
          <a:xfrm>
            <a:off x="1049275" y="188375"/>
            <a:ext cx="7341000" cy="7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Apostolic Successsion</a:t>
            </a:r>
            <a:endParaRPr sz="5300" b="0" i="0" u="none" strike="noStrike" cap="none">
              <a:solidFill>
                <a:schemeClr val="lt1"/>
              </a:solidFill>
              <a:latin typeface="Calibri"/>
              <a:ea typeface="Calibri"/>
              <a:cs typeface="Calibri"/>
              <a:sym typeface="Calibri"/>
            </a:endParaRPr>
          </a:p>
        </p:txBody>
      </p:sp>
      <p:sp>
        <p:nvSpPr>
          <p:cNvPr id="139" name="Google Shape;139;g31ac3906781_0_6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31ac3906781_0_6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1" name="Google Shape;141;g31ac3906781_0_67"/>
          <p:cNvPicPr preferRelativeResize="0"/>
          <p:nvPr/>
        </p:nvPicPr>
        <p:blipFill>
          <a:blip r:embed="rId4">
            <a:alphaModFix/>
          </a:blip>
          <a:stretch>
            <a:fillRect/>
          </a:stretch>
        </p:blipFill>
        <p:spPr>
          <a:xfrm>
            <a:off x="699500" y="1871412"/>
            <a:ext cx="3253826" cy="2440375"/>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0" y="420825"/>
            <a:ext cx="9144000" cy="1132200"/>
          </a:xfrm>
          <a:prstGeom prst="rect">
            <a:avLst/>
          </a:prstGeom>
          <a:gradFill>
            <a:gsLst>
              <a:gs pos="0">
                <a:srgbClr val="FFC002"/>
              </a:gs>
              <a:gs pos="100000">
                <a:srgbClr val="795B04"/>
              </a:gs>
            </a:gsLst>
            <a:lin ang="5400012" scaled="0"/>
          </a:gra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3720" b="1">
                <a:solidFill>
                  <a:schemeClr val="lt1"/>
                </a:solidFill>
                <a:latin typeface="Calibri"/>
                <a:ea typeface="Calibri"/>
                <a:cs typeface="Calibri"/>
                <a:sym typeface="Calibri"/>
              </a:rPr>
              <a:t>Three Degrees of Ordination</a:t>
            </a:r>
            <a:endParaRPr sz="3720" b="1">
              <a:solidFill>
                <a:schemeClr val="lt1"/>
              </a:solidFill>
              <a:latin typeface="Calibri"/>
              <a:ea typeface="Calibri"/>
              <a:cs typeface="Calibri"/>
              <a:sym typeface="Calibri"/>
            </a:endParaRPr>
          </a:p>
        </p:txBody>
      </p:sp>
      <p:sp>
        <p:nvSpPr>
          <p:cNvPr id="147" name="Google Shape;147;p9"/>
          <p:cNvSpPr txBox="1"/>
          <p:nvPr/>
        </p:nvSpPr>
        <p:spPr>
          <a:xfrm>
            <a:off x="1223650" y="4250475"/>
            <a:ext cx="1656900" cy="6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Diaconate </a:t>
            </a:r>
            <a:endParaRPr sz="18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(deacons)</a:t>
            </a:r>
            <a:endParaRPr sz="1800" b="1" i="0" u="none" strike="noStrike" cap="none">
              <a:solidFill>
                <a:schemeClr val="lt1"/>
              </a:solidFill>
              <a:latin typeface="Calibri"/>
              <a:ea typeface="Calibri"/>
              <a:cs typeface="Calibri"/>
              <a:sym typeface="Calibri"/>
            </a:endParaRPr>
          </a:p>
        </p:txBody>
      </p:sp>
      <p:sp>
        <p:nvSpPr>
          <p:cNvPr id="148" name="Google Shape;148;p9"/>
          <p:cNvSpPr txBox="1"/>
          <p:nvPr/>
        </p:nvSpPr>
        <p:spPr>
          <a:xfrm>
            <a:off x="6189738" y="4250475"/>
            <a:ext cx="2170500" cy="54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Episcopate</a:t>
            </a:r>
            <a:endParaRPr sz="18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 (bishops)</a:t>
            </a:r>
            <a:endParaRPr sz="1800" b="1" i="0" u="none" strike="noStrike" cap="none">
              <a:solidFill>
                <a:schemeClr val="lt1"/>
              </a:solidFill>
              <a:latin typeface="Calibri"/>
              <a:ea typeface="Calibri"/>
              <a:cs typeface="Calibri"/>
              <a:sym typeface="Calibri"/>
            </a:endParaRPr>
          </a:p>
        </p:txBody>
      </p:sp>
      <p:sp>
        <p:nvSpPr>
          <p:cNvPr id="149" name="Google Shape;149;p9"/>
          <p:cNvSpPr txBox="1"/>
          <p:nvPr/>
        </p:nvSpPr>
        <p:spPr>
          <a:xfrm>
            <a:off x="3443375" y="4232775"/>
            <a:ext cx="1989600" cy="5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Presbyterate (priests)</a:t>
            </a:r>
            <a:endParaRPr sz="1800" b="1" i="0" u="none" strike="noStrike" cap="none">
              <a:solidFill>
                <a:schemeClr val="lt1"/>
              </a:solidFill>
              <a:latin typeface="Calibri"/>
              <a:ea typeface="Calibri"/>
              <a:cs typeface="Calibri"/>
              <a:sym typeface="Calibri"/>
            </a:endParaRPr>
          </a:p>
        </p:txBody>
      </p:sp>
      <p:pic>
        <p:nvPicPr>
          <p:cNvPr id="150" name="Google Shape;150;p9"/>
          <p:cNvPicPr preferRelativeResize="0"/>
          <p:nvPr/>
        </p:nvPicPr>
        <p:blipFill>
          <a:blip r:embed="rId3">
            <a:alphaModFix/>
          </a:blip>
          <a:stretch>
            <a:fillRect/>
          </a:stretch>
        </p:blipFill>
        <p:spPr>
          <a:xfrm>
            <a:off x="1051825" y="2213475"/>
            <a:ext cx="1323975" cy="2019300"/>
          </a:xfrm>
          <a:prstGeom prst="rect">
            <a:avLst/>
          </a:prstGeom>
          <a:noFill/>
          <a:ln w="38100" cap="flat" cmpd="sng">
            <a:solidFill>
              <a:schemeClr val="lt1"/>
            </a:solidFill>
            <a:prstDash val="solid"/>
            <a:round/>
            <a:headEnd type="none" w="sm" len="sm"/>
            <a:tailEnd type="none" w="sm" len="sm"/>
          </a:ln>
        </p:spPr>
      </p:pic>
      <p:pic>
        <p:nvPicPr>
          <p:cNvPr id="151" name="Google Shape;151;p9"/>
          <p:cNvPicPr preferRelativeResize="0"/>
          <p:nvPr/>
        </p:nvPicPr>
        <p:blipFill rotWithShape="1">
          <a:blip r:embed="rId4">
            <a:alphaModFix/>
          </a:blip>
          <a:srcRect l="31039" r="22597"/>
          <a:stretch/>
        </p:blipFill>
        <p:spPr>
          <a:xfrm>
            <a:off x="3733325" y="2208713"/>
            <a:ext cx="1409700" cy="2028825"/>
          </a:xfrm>
          <a:prstGeom prst="rect">
            <a:avLst/>
          </a:prstGeom>
          <a:noFill/>
          <a:ln w="38100" cap="flat" cmpd="sng">
            <a:solidFill>
              <a:schemeClr val="lt1"/>
            </a:solidFill>
            <a:prstDash val="solid"/>
            <a:round/>
            <a:headEnd type="none" w="sm" len="sm"/>
            <a:tailEnd type="none" w="sm" len="sm"/>
          </a:ln>
        </p:spPr>
      </p:pic>
      <p:pic>
        <p:nvPicPr>
          <p:cNvPr id="152" name="Google Shape;152;p9"/>
          <p:cNvPicPr preferRelativeResize="0"/>
          <p:nvPr/>
        </p:nvPicPr>
        <p:blipFill>
          <a:blip r:embed="rId5">
            <a:alphaModFix/>
          </a:blip>
          <a:stretch>
            <a:fillRect/>
          </a:stretch>
        </p:blipFill>
        <p:spPr>
          <a:xfrm>
            <a:off x="6584425" y="2199200"/>
            <a:ext cx="1381125" cy="2047875"/>
          </a:xfrm>
          <a:prstGeom prst="rect">
            <a:avLst/>
          </a:prstGeom>
          <a:noFill/>
          <a:ln w="38100" cap="flat" cmpd="sng">
            <a:solidFill>
              <a:schemeClr val="lt1"/>
            </a:solidFill>
            <a:prstDash val="solid"/>
            <a:round/>
            <a:headEnd type="none" w="sm" len="sm"/>
            <a:tailEnd type="none" w="sm" len="sm"/>
          </a:ln>
        </p:spPr>
      </p:pic>
      <p:sp>
        <p:nvSpPr>
          <p:cNvPr id="153" name="Google Shape;153;p9"/>
          <p:cNvSpPr/>
          <p:nvPr/>
        </p:nvSpPr>
        <p:spPr>
          <a:xfrm>
            <a:off x="2774513" y="2887000"/>
            <a:ext cx="560100" cy="576900"/>
          </a:xfrm>
          <a:prstGeom prst="rightArrow">
            <a:avLst>
              <a:gd name="adj1" fmla="val 50000"/>
              <a:gd name="adj2" fmla="val 50000"/>
            </a:avLst>
          </a:prstGeom>
          <a:gradFill>
            <a:gsLst>
              <a:gs pos="0">
                <a:srgbClr val="FFC102"/>
              </a:gs>
              <a:gs pos="100000">
                <a:srgbClr val="795C04"/>
              </a:gs>
            </a:gsLst>
            <a:path path="circle">
              <a:fillToRect l="50000" t="50000" r="50000" b="50000"/>
            </a:path>
            <a:tileRect/>
          </a:gra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9"/>
          <p:cNvSpPr/>
          <p:nvPr/>
        </p:nvSpPr>
        <p:spPr>
          <a:xfrm>
            <a:off x="5583675" y="2887000"/>
            <a:ext cx="560100" cy="576900"/>
          </a:xfrm>
          <a:prstGeom prst="rightArrow">
            <a:avLst>
              <a:gd name="adj1" fmla="val 50000"/>
              <a:gd name="adj2" fmla="val 50000"/>
            </a:avLst>
          </a:prstGeom>
          <a:gradFill>
            <a:gsLst>
              <a:gs pos="0">
                <a:srgbClr val="FFC102"/>
              </a:gs>
              <a:gs pos="100000">
                <a:srgbClr val="795C04"/>
              </a:gs>
            </a:gsLst>
            <a:lin ang="5400012" scaled="0"/>
          </a:gra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58"/>
        <p:cNvGrpSpPr/>
        <p:nvPr/>
      </p:nvGrpSpPr>
      <p:grpSpPr>
        <a:xfrm>
          <a:off x="0" y="0"/>
          <a:ext cx="0" cy="0"/>
          <a:chOff x="0" y="0"/>
          <a:chExt cx="0" cy="0"/>
        </a:xfrm>
      </p:grpSpPr>
      <p:sp>
        <p:nvSpPr>
          <p:cNvPr id="159" name="Google Shape;159;g2eae5cbf384_0_73"/>
          <p:cNvSpPr txBox="1">
            <a:spLocks noGrp="1"/>
          </p:cNvSpPr>
          <p:nvPr>
            <p:ph type="title"/>
          </p:nvPr>
        </p:nvSpPr>
        <p:spPr>
          <a:xfrm>
            <a:off x="311700" y="306375"/>
            <a:ext cx="8520600" cy="808800"/>
          </a:xfrm>
          <a:prstGeom prst="rect">
            <a:avLst/>
          </a:prstGeom>
          <a:solidFill>
            <a:srgbClr val="274E13"/>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4300" b="1">
                <a:solidFill>
                  <a:schemeClr val="lt1"/>
                </a:solidFill>
                <a:latin typeface="Calibri"/>
                <a:ea typeface="Calibri"/>
                <a:cs typeface="Calibri"/>
                <a:sym typeface="Calibri"/>
              </a:rPr>
              <a:t>     Bishop’s Mitre, Ring &amp; Crosier</a:t>
            </a:r>
            <a:endParaRPr sz="4300" b="1">
              <a:solidFill>
                <a:schemeClr val="lt1"/>
              </a:solidFill>
              <a:latin typeface="Calibri"/>
              <a:ea typeface="Calibri"/>
              <a:cs typeface="Calibri"/>
              <a:sym typeface="Calibri"/>
            </a:endParaRPr>
          </a:p>
        </p:txBody>
      </p:sp>
      <p:sp>
        <p:nvSpPr>
          <p:cNvPr id="160" name="Google Shape;160;g2eae5cbf384_0_73"/>
          <p:cNvSpPr txBox="1"/>
          <p:nvPr/>
        </p:nvSpPr>
        <p:spPr>
          <a:xfrm>
            <a:off x="2004625" y="1115175"/>
            <a:ext cx="6507900" cy="3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1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mitre:</a:t>
            </a:r>
            <a:r>
              <a:rPr lang="en" sz="2400" b="1" dirty="0">
                <a:solidFill>
                  <a:srgbClr val="274E13"/>
                </a:solidFill>
                <a:latin typeface="Calibri"/>
                <a:ea typeface="Calibri"/>
                <a:cs typeface="Calibri"/>
                <a:sym typeface="Calibri"/>
              </a:rPr>
              <a:t> a distinctive type of tall triangular hat, a sign of the bishop’s authority</a:t>
            </a: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1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ring: </a:t>
            </a:r>
            <a:r>
              <a:rPr lang="en" sz="2400" b="1" dirty="0">
                <a:solidFill>
                  <a:srgbClr val="274E13"/>
                </a:solidFill>
                <a:latin typeface="Calibri"/>
                <a:ea typeface="Calibri"/>
                <a:cs typeface="Calibri"/>
                <a:sym typeface="Calibri"/>
              </a:rPr>
              <a:t>a sign of his lifelong commitment and fidelity to the Church, the Bride of Christ</a:t>
            </a: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1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crosier: </a:t>
            </a:r>
            <a:r>
              <a:rPr lang="en" sz="2400" b="1" dirty="0">
                <a:solidFill>
                  <a:srgbClr val="274E13"/>
                </a:solidFill>
                <a:latin typeface="Calibri"/>
                <a:ea typeface="Calibri"/>
                <a:cs typeface="Calibri"/>
                <a:sym typeface="Calibri"/>
              </a:rPr>
              <a:t> a sign of the bishop’s role as shepherd of the Lord’s flock</a:t>
            </a: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pic>
        <p:nvPicPr>
          <p:cNvPr id="161" name="Google Shape;161;g2eae5cbf384_0_73"/>
          <p:cNvPicPr preferRelativeResize="0"/>
          <p:nvPr/>
        </p:nvPicPr>
        <p:blipFill>
          <a:blip r:embed="rId3">
            <a:alphaModFix/>
          </a:blip>
          <a:stretch>
            <a:fillRect/>
          </a:stretch>
        </p:blipFill>
        <p:spPr>
          <a:xfrm>
            <a:off x="948899" y="1399075"/>
            <a:ext cx="803003" cy="1031349"/>
          </a:xfrm>
          <a:prstGeom prst="rect">
            <a:avLst/>
          </a:prstGeom>
          <a:noFill/>
          <a:ln>
            <a:noFill/>
          </a:ln>
        </p:spPr>
      </p:pic>
      <p:pic>
        <p:nvPicPr>
          <p:cNvPr id="162" name="Google Shape;162;g2eae5cbf384_0_73"/>
          <p:cNvPicPr preferRelativeResize="0"/>
          <p:nvPr/>
        </p:nvPicPr>
        <p:blipFill>
          <a:blip r:embed="rId4">
            <a:alphaModFix/>
          </a:blip>
          <a:stretch>
            <a:fillRect/>
          </a:stretch>
        </p:blipFill>
        <p:spPr>
          <a:xfrm>
            <a:off x="890126" y="2714325"/>
            <a:ext cx="920550" cy="808800"/>
          </a:xfrm>
          <a:prstGeom prst="rect">
            <a:avLst/>
          </a:prstGeom>
          <a:noFill/>
          <a:ln>
            <a:noFill/>
          </a:ln>
        </p:spPr>
      </p:pic>
      <p:pic>
        <p:nvPicPr>
          <p:cNvPr id="163" name="Google Shape;163;g2eae5cbf384_0_73"/>
          <p:cNvPicPr preferRelativeResize="0"/>
          <p:nvPr/>
        </p:nvPicPr>
        <p:blipFill>
          <a:blip r:embed="rId5">
            <a:alphaModFix/>
          </a:blip>
          <a:stretch>
            <a:fillRect/>
          </a:stretch>
        </p:blipFill>
        <p:spPr>
          <a:xfrm>
            <a:off x="1083243" y="3665701"/>
            <a:ext cx="668650" cy="1304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67"/>
        <p:cNvGrpSpPr/>
        <p:nvPr/>
      </p:nvGrpSpPr>
      <p:grpSpPr>
        <a:xfrm>
          <a:off x="0" y="0"/>
          <a:ext cx="0" cy="0"/>
          <a:chOff x="0" y="0"/>
          <a:chExt cx="0" cy="0"/>
        </a:xfrm>
      </p:grpSpPr>
      <p:sp>
        <p:nvSpPr>
          <p:cNvPr id="168" name="Google Shape;168;g36832a49386_0_26"/>
          <p:cNvSpPr txBox="1">
            <a:spLocks noGrp="1"/>
          </p:cNvSpPr>
          <p:nvPr>
            <p:ph type="title"/>
          </p:nvPr>
        </p:nvSpPr>
        <p:spPr>
          <a:xfrm>
            <a:off x="311700" y="306375"/>
            <a:ext cx="8520600" cy="808800"/>
          </a:xfrm>
          <a:prstGeom prst="rect">
            <a:avLst/>
          </a:prstGeom>
          <a:solidFill>
            <a:srgbClr val="274E13"/>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4300" b="1">
                <a:solidFill>
                  <a:schemeClr val="lt1"/>
                </a:solidFill>
                <a:latin typeface="Calibri"/>
                <a:ea typeface="Calibri"/>
                <a:cs typeface="Calibri"/>
                <a:sym typeface="Calibri"/>
              </a:rPr>
              <a:t>     Priest’s Stole &amp; Chasuble</a:t>
            </a:r>
            <a:endParaRPr sz="4300" b="1">
              <a:solidFill>
                <a:schemeClr val="lt1"/>
              </a:solidFill>
              <a:latin typeface="Calibri"/>
              <a:ea typeface="Calibri"/>
              <a:cs typeface="Calibri"/>
              <a:sym typeface="Calibri"/>
            </a:endParaRPr>
          </a:p>
        </p:txBody>
      </p:sp>
      <p:sp>
        <p:nvSpPr>
          <p:cNvPr id="169" name="Google Shape;169;g36832a49386_0_26"/>
          <p:cNvSpPr txBox="1"/>
          <p:nvPr/>
        </p:nvSpPr>
        <p:spPr>
          <a:xfrm>
            <a:off x="2004625" y="1426100"/>
            <a:ext cx="6507900" cy="3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stole: </a:t>
            </a:r>
            <a:r>
              <a:rPr lang="en" sz="2400" b="1" dirty="0">
                <a:solidFill>
                  <a:srgbClr val="274E13"/>
                </a:solidFill>
                <a:latin typeface="Calibri"/>
                <a:ea typeface="Calibri"/>
                <a:cs typeface="Calibri"/>
                <a:sym typeface="Calibri"/>
              </a:rPr>
              <a:t>worn over both shoulders; a sign of the priest’s authority</a:t>
            </a: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800" b="1" dirty="0">
                <a:solidFill>
                  <a:srgbClr val="274E13"/>
                </a:solidFill>
                <a:latin typeface="Calibri"/>
                <a:ea typeface="Calibri"/>
                <a:cs typeface="Calibri"/>
                <a:sym typeface="Calibri"/>
              </a:rPr>
              <a:t>The chasuble:</a:t>
            </a:r>
            <a:r>
              <a:rPr lang="en" sz="2400" b="1" dirty="0">
                <a:solidFill>
                  <a:srgbClr val="274E13"/>
                </a:solidFill>
                <a:latin typeface="Calibri"/>
                <a:ea typeface="Calibri"/>
                <a:cs typeface="Calibri"/>
                <a:sym typeface="Calibri"/>
              </a:rPr>
              <a:t> outer vestment worn at liturgical celebrations</a:t>
            </a:r>
            <a:endParaRPr sz="2400" b="1" dirty="0">
              <a:solidFill>
                <a:srgbClr val="274E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dirty="0"/>
          </a:p>
        </p:txBody>
      </p:sp>
      <p:pic>
        <p:nvPicPr>
          <p:cNvPr id="170" name="Google Shape;170;g36832a49386_0_26"/>
          <p:cNvPicPr preferRelativeResize="0"/>
          <p:nvPr/>
        </p:nvPicPr>
        <p:blipFill>
          <a:blip r:embed="rId3">
            <a:alphaModFix/>
          </a:blip>
          <a:stretch>
            <a:fillRect/>
          </a:stretch>
        </p:blipFill>
        <p:spPr>
          <a:xfrm>
            <a:off x="762519" y="2966600"/>
            <a:ext cx="829026" cy="1830301"/>
          </a:xfrm>
          <a:prstGeom prst="rect">
            <a:avLst/>
          </a:prstGeom>
          <a:noFill/>
          <a:ln>
            <a:noFill/>
          </a:ln>
        </p:spPr>
      </p:pic>
      <p:pic>
        <p:nvPicPr>
          <p:cNvPr id="171" name="Google Shape;171;g36832a49386_0_26"/>
          <p:cNvPicPr preferRelativeResize="0"/>
          <p:nvPr/>
        </p:nvPicPr>
        <p:blipFill>
          <a:blip r:embed="rId4">
            <a:alphaModFix/>
          </a:blip>
          <a:stretch>
            <a:fillRect/>
          </a:stretch>
        </p:blipFill>
        <p:spPr>
          <a:xfrm>
            <a:off x="762526" y="1115178"/>
            <a:ext cx="829026" cy="183032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3836</Words>
  <Application>Microsoft Office PowerPoint</Application>
  <PresentationFormat>On-screen Show (16:9)</PresentationFormat>
  <Paragraphs>228</Paragraphs>
  <Slides>17</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Times New Roman</vt:lpstr>
      <vt:lpstr>Roboto</vt:lpstr>
      <vt:lpstr>Calibri</vt:lpstr>
      <vt:lpstr>Impact</vt:lpstr>
      <vt:lpstr>Corbel</vt:lpstr>
      <vt:lpstr>Simple Light</vt:lpstr>
      <vt:lpstr>Simple Light</vt:lpstr>
      <vt:lpstr>PowerPoint Presentation</vt:lpstr>
      <vt:lpstr>Pope Leo XIV: “I am a son of St. Augustine!”</vt:lpstr>
      <vt:lpstr>Fishers of Men</vt:lpstr>
      <vt:lpstr>PowerPoint Presentation</vt:lpstr>
      <vt:lpstr>Clement of Alexandria 208 AD</vt:lpstr>
      <vt:lpstr>PowerPoint Presentation</vt:lpstr>
      <vt:lpstr>Three Degrees of Ordination</vt:lpstr>
      <vt:lpstr>     Bishop’s Mitre, Ring &amp; Crosier</vt:lpstr>
      <vt:lpstr>     Priest’s Stole &amp; Chasuble</vt:lpstr>
      <vt:lpstr> Deacon’s Dalmatic &amp; Book of Gospels</vt:lpstr>
      <vt:lpstr>PowerPoint Presentation</vt:lpstr>
      <vt:lpstr>Old Testament Priesthood</vt:lpstr>
      <vt:lpstr>Melchizedek (Mahl-kee-SEDD-eck) </vt:lpstr>
      <vt:lpstr>PowerPoint Presentation</vt:lpstr>
      <vt:lpstr>The Priesthood of Jesus Christ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Lucia VanBerkum</cp:lastModifiedBy>
  <cp:revision>24</cp:revision>
  <dcterms:modified xsi:type="dcterms:W3CDTF">2025-08-19T15:24:10Z</dcterms:modified>
</cp:coreProperties>
</file>